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64" r:id="rId3"/>
    <p:sldId id="262" r:id="rId4"/>
    <p:sldId id="263" r:id="rId5"/>
    <p:sldId id="265" r:id="rId6"/>
    <p:sldId id="266" r:id="rId7"/>
    <p:sldId id="257" r:id="rId8"/>
    <p:sldId id="258" r:id="rId9"/>
    <p:sldId id="269" r:id="rId10"/>
    <p:sldId id="270" r:id="rId11"/>
    <p:sldId id="271" r:id="rId12"/>
    <p:sldId id="272" r:id="rId13"/>
    <p:sldId id="273" r:id="rId14"/>
    <p:sldId id="274" r:id="rId15"/>
    <p:sldId id="275" r:id="rId16"/>
    <p:sldId id="276" r:id="rId17"/>
    <p:sldId id="277" r:id="rId18"/>
    <p:sldId id="278" r:id="rId19"/>
    <p:sldId id="27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12A99-97B9-46FA-92F9-6B17E817577D}" type="datetimeFigureOut">
              <a:rPr lang="en-GB" smtClean="0"/>
              <a:t>07/04/2017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666A22-9B03-43D5-8C66-7E995B8EA2DC}" type="slidenum">
              <a:rPr lang="en-GB" smtClean="0"/>
              <a:t>‹#›</a:t>
            </a:fld>
            <a:endParaRPr lang="en-GB"/>
          </a:p>
        </p:txBody>
      </p:sp>
    </p:spTree>
    <p:extLst>
      <p:ext uri="{BB962C8B-B14F-4D97-AF65-F5344CB8AC3E}">
        <p14:creationId xmlns:p14="http://schemas.microsoft.com/office/powerpoint/2010/main" val="331229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68AA25E7-F6C7-4AB2-8E1E-3BCB9B23FC43}" type="slidenum">
              <a:rPr lang="en-US"/>
              <a:pPr/>
              <a:t>9</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GB" smtClean="0"/>
          </a:p>
        </p:txBody>
      </p:sp>
    </p:spTree>
    <p:extLst>
      <p:ext uri="{BB962C8B-B14F-4D97-AF65-F5344CB8AC3E}">
        <p14:creationId xmlns:p14="http://schemas.microsoft.com/office/powerpoint/2010/main" val="670618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BAC3444-8D08-49C3-B3A1-53D0F05B7CBD}" type="slidenum">
              <a:rPr lang="en-US"/>
              <a:pPr/>
              <a:t>10</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GB" smtClean="0"/>
          </a:p>
        </p:txBody>
      </p:sp>
    </p:spTree>
    <p:extLst>
      <p:ext uri="{BB962C8B-B14F-4D97-AF65-F5344CB8AC3E}">
        <p14:creationId xmlns:p14="http://schemas.microsoft.com/office/powerpoint/2010/main" val="1630985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3B633773-A6FB-431B-A055-B36FAFB55348}" type="slidenum">
              <a:rPr lang="en-US"/>
              <a:pPr/>
              <a:t>11</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GB" smtClean="0"/>
          </a:p>
        </p:txBody>
      </p:sp>
    </p:spTree>
    <p:extLst>
      <p:ext uri="{BB962C8B-B14F-4D97-AF65-F5344CB8AC3E}">
        <p14:creationId xmlns:p14="http://schemas.microsoft.com/office/powerpoint/2010/main" val="1806393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DA4EE1A8-D352-4AEA-BFD1-6C873A7BC818}" type="slidenum">
              <a:rPr lang="en-US"/>
              <a:pPr/>
              <a:t>12</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GB" smtClean="0"/>
          </a:p>
        </p:txBody>
      </p:sp>
    </p:spTree>
    <p:extLst>
      <p:ext uri="{BB962C8B-B14F-4D97-AF65-F5344CB8AC3E}">
        <p14:creationId xmlns:p14="http://schemas.microsoft.com/office/powerpoint/2010/main" val="3145944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EC67EFBE-1A7E-4D0E-8A73-827FD450F3D1}" type="slidenum">
              <a:rPr lang="en-US"/>
              <a:pPr/>
              <a:t>13</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GB" smtClean="0"/>
          </a:p>
        </p:txBody>
      </p:sp>
    </p:spTree>
    <p:extLst>
      <p:ext uri="{BB962C8B-B14F-4D97-AF65-F5344CB8AC3E}">
        <p14:creationId xmlns:p14="http://schemas.microsoft.com/office/powerpoint/2010/main" val="3132451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4/7/2017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4/7/2017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4/7/2017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4/7/2017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4/7/2017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ISLAM </a:t>
            </a:r>
            <a:br>
              <a:rPr lang="en-GB" dirty="0" smtClean="0"/>
            </a:br>
            <a:r>
              <a:rPr lang="en-GB" dirty="0" smtClean="0"/>
              <a:t>PAPER 8 REVISON</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612722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2095472" y="642918"/>
            <a:ext cx="8001056" cy="214314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43014" name="Text Box 6"/>
          <p:cNvSpPr txBox="1">
            <a:spLocks noChangeArrowheads="1"/>
          </p:cNvSpPr>
          <p:nvPr/>
        </p:nvSpPr>
        <p:spPr bwMode="auto">
          <a:xfrm>
            <a:off x="2186770" y="785794"/>
            <a:ext cx="7818463" cy="2308324"/>
          </a:xfrm>
          <a:prstGeom prst="rect">
            <a:avLst/>
          </a:prstGeom>
          <a:noFill/>
          <a:ln w="9525">
            <a:noFill/>
            <a:miter lim="800000"/>
            <a:headEnd/>
            <a:tailEnd/>
          </a:ln>
          <a:effectLst/>
        </p:spPr>
        <p:txBody>
          <a:bodyPr wrap="square">
            <a:spAutoFit/>
          </a:bodyPr>
          <a:lstStyle/>
          <a:p>
            <a:pPr algn="ctr">
              <a:buFont typeface="Wingdings" pitchFamily="2" charset="2"/>
              <a:buNone/>
              <a:defRPr/>
            </a:pPr>
            <a:r>
              <a:rPr lang="en-GB" sz="2200" dirty="0">
                <a:effectLst>
                  <a:outerShdw blurRad="38100" dist="38100" dir="2700000" algn="tl">
                    <a:srgbClr val="C0C0C0"/>
                  </a:outerShdw>
                </a:effectLst>
                <a:latin typeface="Expletive Deleted" pitchFamily="2" charset="0"/>
              </a:rPr>
              <a:t>Islamic punishments, as laid out in the </a:t>
            </a:r>
            <a:r>
              <a:rPr lang="en-GB" sz="2200" dirty="0">
                <a:effectLst>
                  <a:outerShdw blurRad="38100" dist="38100" dir="2700000" algn="tl">
                    <a:srgbClr val="C0C0C0"/>
                  </a:outerShdw>
                </a:effectLst>
                <a:latin typeface="Impact" pitchFamily="34" charset="0"/>
              </a:rPr>
              <a:t>Qur’an</a:t>
            </a:r>
            <a:r>
              <a:rPr lang="en-GB" sz="2200" dirty="0">
                <a:effectLst>
                  <a:outerShdw blurRad="38100" dist="38100" dir="2700000" algn="tl">
                    <a:srgbClr val="C0C0C0"/>
                  </a:outerShdw>
                </a:effectLst>
                <a:latin typeface="Expletive Deleted" pitchFamily="2" charset="0"/>
              </a:rPr>
              <a:t>, can often seem very harsh. E.g. cutting off the hand of a </a:t>
            </a:r>
            <a:r>
              <a:rPr lang="en-GB" sz="2200" dirty="0">
                <a:effectLst>
                  <a:outerShdw blurRad="38100" dist="38100" dir="2700000" algn="tl">
                    <a:srgbClr val="C0C0C0"/>
                  </a:outerShdw>
                </a:effectLst>
                <a:latin typeface="Impact" pitchFamily="34" charset="0"/>
              </a:rPr>
              <a:t>thief</a:t>
            </a:r>
            <a:r>
              <a:rPr lang="en-GB" sz="2200" dirty="0">
                <a:effectLst>
                  <a:outerShdw blurRad="38100" dist="38100" dir="2700000" algn="tl">
                    <a:srgbClr val="C0C0C0"/>
                  </a:outerShdw>
                </a:effectLst>
                <a:latin typeface="Expletive Deleted" pitchFamily="2" charset="0"/>
              </a:rPr>
              <a:t> or 100 lashes with a whip for someone caught in </a:t>
            </a:r>
            <a:r>
              <a:rPr lang="en-GB" sz="2200" dirty="0">
                <a:effectLst>
                  <a:outerShdw blurRad="38100" dist="38100" dir="2700000" algn="tl">
                    <a:srgbClr val="C0C0C0"/>
                  </a:outerShdw>
                </a:effectLst>
                <a:latin typeface="Impact" pitchFamily="34" charset="0"/>
              </a:rPr>
              <a:t>adultery</a:t>
            </a:r>
            <a:r>
              <a:rPr lang="en-GB" sz="2200" dirty="0">
                <a:effectLst>
                  <a:outerShdw blurRad="38100" dist="38100" dir="2700000" algn="tl">
                    <a:srgbClr val="C0C0C0"/>
                  </a:outerShdw>
                </a:effectLst>
                <a:latin typeface="Expletive Deleted" pitchFamily="2" charset="0"/>
              </a:rPr>
              <a:t>. However, Muslim attitudes to punishment are based on </a:t>
            </a:r>
            <a:r>
              <a:rPr lang="en-GB" sz="2800" dirty="0">
                <a:ln w="3175">
                  <a:solidFill>
                    <a:srgbClr val="000066"/>
                  </a:solidFill>
                </a:ln>
                <a:solidFill>
                  <a:srgbClr val="800000"/>
                </a:solidFill>
                <a:effectLst>
                  <a:outerShdw blurRad="38100" dist="38100" dir="2700000" algn="tl">
                    <a:srgbClr val="C0C0C0"/>
                  </a:outerShdw>
                </a:effectLst>
                <a:latin typeface="Jester" pitchFamily="2" charset="0"/>
              </a:rPr>
              <a:t>deterrence</a:t>
            </a:r>
            <a:r>
              <a:rPr lang="en-GB" sz="2800" dirty="0">
                <a:ln w="3175">
                  <a:solidFill>
                    <a:srgbClr val="000066"/>
                  </a:solidFill>
                </a:ln>
                <a:effectLst>
                  <a:outerShdw blurRad="38100" dist="38100" dir="2700000" algn="tl">
                    <a:srgbClr val="C0C0C0"/>
                  </a:outerShdw>
                </a:effectLst>
                <a:latin typeface="Expletive Deleted" pitchFamily="2" charset="0"/>
              </a:rPr>
              <a:t> </a:t>
            </a:r>
            <a:r>
              <a:rPr lang="en-GB" sz="2200" dirty="0">
                <a:effectLst>
                  <a:outerShdw blurRad="38100" dist="38100" dir="2700000" algn="tl">
                    <a:srgbClr val="C0C0C0"/>
                  </a:outerShdw>
                </a:effectLst>
                <a:latin typeface="Expletive Deleted" pitchFamily="2" charset="0"/>
              </a:rPr>
              <a:t>and </a:t>
            </a:r>
            <a:r>
              <a:rPr lang="en-GB" sz="2800" dirty="0">
                <a:ln w="3175">
                  <a:solidFill>
                    <a:srgbClr val="000066"/>
                  </a:solidFill>
                </a:ln>
                <a:solidFill>
                  <a:srgbClr val="800000"/>
                </a:solidFill>
                <a:effectLst>
                  <a:outerShdw blurRad="38100" dist="38100" dir="2700000" algn="tl">
                    <a:srgbClr val="C0C0C0"/>
                  </a:outerShdw>
                </a:effectLst>
                <a:latin typeface="Jester" pitchFamily="2" charset="0"/>
              </a:rPr>
              <a:t>reform</a:t>
            </a:r>
            <a:r>
              <a:rPr lang="en-GB" sz="2200" dirty="0">
                <a:effectLst>
                  <a:outerShdw blurRad="38100" dist="38100" dir="2700000" algn="tl">
                    <a:srgbClr val="C0C0C0"/>
                  </a:outerShdw>
                </a:effectLst>
                <a:latin typeface="Expletive Deleted" pitchFamily="2" charset="0"/>
              </a:rPr>
              <a:t>. Imprisonment is used in Muslim countries to protect society from anti-social criminals.</a:t>
            </a:r>
            <a:r>
              <a:rPr lang="en-GB" sz="2200" dirty="0">
                <a:latin typeface="Expletive Deleted" pitchFamily="2" charset="0"/>
              </a:rPr>
              <a:t> </a:t>
            </a:r>
            <a:endParaRPr lang="en-US" sz="2200" dirty="0">
              <a:effectLst>
                <a:outerShdw blurRad="38100" dist="38100" dir="2700000" algn="tl">
                  <a:srgbClr val="C0C0C0"/>
                </a:outerShdw>
              </a:effectLst>
              <a:latin typeface="Expletive Deleted" pitchFamily="2" charset="0"/>
            </a:endParaRPr>
          </a:p>
        </p:txBody>
      </p:sp>
      <p:sp>
        <p:nvSpPr>
          <p:cNvPr id="43017" name="Text Box 9"/>
          <p:cNvSpPr txBox="1">
            <a:spLocks noChangeArrowheads="1"/>
          </p:cNvSpPr>
          <p:nvPr/>
        </p:nvSpPr>
        <p:spPr bwMode="auto">
          <a:xfrm>
            <a:off x="2095472" y="2939182"/>
            <a:ext cx="7276055" cy="193899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w="9525">
            <a:noFill/>
            <a:miter lim="800000"/>
            <a:headEnd/>
            <a:tailEnd/>
          </a:ln>
          <a:effectLst>
            <a:softEdge rad="127000"/>
          </a:effectLst>
        </p:spPr>
        <p:txBody>
          <a:bodyPr wrap="square">
            <a:spAutoFit/>
          </a:bodyPr>
          <a:lstStyle/>
          <a:p>
            <a:pPr algn="ctr">
              <a:buFont typeface="Wingdings" pitchFamily="2" charset="2"/>
              <a:buNone/>
              <a:defRPr/>
            </a:pPr>
            <a:endParaRPr lang="en-GB" sz="1200" dirty="0">
              <a:effectLst>
                <a:outerShdw blurRad="38100" dist="38100" dir="2700000" algn="tl">
                  <a:srgbClr val="C0C0C0"/>
                </a:outerShdw>
              </a:effectLst>
              <a:latin typeface="Expletive Deleted" pitchFamily="2" charset="0"/>
            </a:endParaRPr>
          </a:p>
          <a:p>
            <a:pPr algn="ctr">
              <a:buFont typeface="Wingdings" pitchFamily="2" charset="2"/>
              <a:buNone/>
              <a:defRPr/>
            </a:pPr>
            <a:endParaRPr lang="en-GB" sz="1200" dirty="0">
              <a:effectLst>
                <a:outerShdw blurRad="38100" dist="38100" dir="2700000" algn="tl">
                  <a:srgbClr val="C0C0C0"/>
                </a:outerShdw>
              </a:effectLst>
              <a:latin typeface="Expletive Deleted" pitchFamily="2" charset="0"/>
            </a:endParaRPr>
          </a:p>
          <a:p>
            <a:pPr algn="ctr">
              <a:buFont typeface="Wingdings" pitchFamily="2" charset="2"/>
              <a:buNone/>
              <a:defRPr/>
            </a:pPr>
            <a:r>
              <a:rPr lang="en-GB" sz="2400" dirty="0">
                <a:ln>
                  <a:solidFill>
                    <a:srgbClr val="000066"/>
                  </a:solidFill>
                </a:ln>
                <a:solidFill>
                  <a:srgbClr val="800000"/>
                </a:solidFill>
                <a:effectLst>
                  <a:outerShdw blurRad="38100" dist="38100" dir="2700000" algn="tl">
                    <a:srgbClr val="C0C0C0"/>
                  </a:outerShdw>
                </a:effectLst>
                <a:latin typeface="Jester" pitchFamily="2" charset="0"/>
              </a:rPr>
              <a:t>The greatest deterrent to a Muslim is that </a:t>
            </a:r>
          </a:p>
          <a:p>
            <a:pPr algn="ctr">
              <a:buFont typeface="Wingdings" pitchFamily="2" charset="2"/>
              <a:buNone/>
              <a:defRPr/>
            </a:pPr>
            <a:r>
              <a:rPr lang="en-GB" sz="2400" dirty="0">
                <a:ln>
                  <a:solidFill>
                    <a:srgbClr val="000066"/>
                  </a:solidFill>
                </a:ln>
                <a:solidFill>
                  <a:srgbClr val="800000"/>
                </a:solidFill>
                <a:effectLst>
                  <a:outerShdw blurRad="38100" dist="38100" dir="2700000" algn="tl">
                    <a:srgbClr val="C0C0C0"/>
                  </a:outerShdw>
                </a:effectLst>
                <a:latin typeface="Jester" pitchFamily="2" charset="0"/>
              </a:rPr>
              <a:t>God sees everything and He will judge </a:t>
            </a:r>
          </a:p>
          <a:p>
            <a:pPr algn="ctr">
              <a:buFont typeface="Wingdings" pitchFamily="2" charset="2"/>
              <a:buNone/>
              <a:defRPr/>
            </a:pPr>
            <a:r>
              <a:rPr lang="en-GB" sz="2400" dirty="0">
                <a:ln>
                  <a:solidFill>
                    <a:srgbClr val="000066"/>
                  </a:solidFill>
                </a:ln>
                <a:solidFill>
                  <a:srgbClr val="800000"/>
                </a:solidFill>
                <a:effectLst>
                  <a:outerShdw blurRad="38100" dist="38100" dir="2700000" algn="tl">
                    <a:srgbClr val="C0C0C0"/>
                  </a:outerShdw>
                </a:effectLst>
                <a:latin typeface="Jester" pitchFamily="2" charset="0"/>
              </a:rPr>
              <a:t>each person on the Last Day.</a:t>
            </a:r>
          </a:p>
          <a:p>
            <a:pPr algn="ctr">
              <a:buFont typeface="Wingdings" pitchFamily="2" charset="2"/>
              <a:buNone/>
              <a:defRPr/>
            </a:pPr>
            <a:endParaRPr lang="en-US" sz="1200" dirty="0">
              <a:latin typeface="Expletive Deleted" pitchFamily="2" charset="0"/>
            </a:endParaRPr>
          </a:p>
          <a:p>
            <a:pPr algn="ctr">
              <a:buFont typeface="Wingdings" pitchFamily="2" charset="2"/>
              <a:buNone/>
              <a:defRPr/>
            </a:pPr>
            <a:endParaRPr lang="en-US" sz="1200" dirty="0">
              <a:latin typeface="Expletive Deleted" pitchFamily="2" charset="0"/>
            </a:endParaRPr>
          </a:p>
        </p:txBody>
      </p:sp>
      <p:sp>
        <p:nvSpPr>
          <p:cNvPr id="43018" name="Text Box 10"/>
          <p:cNvSpPr txBox="1">
            <a:spLocks noChangeArrowheads="1"/>
          </p:cNvSpPr>
          <p:nvPr/>
        </p:nvSpPr>
        <p:spPr bwMode="auto">
          <a:xfrm>
            <a:off x="1197735" y="5031298"/>
            <a:ext cx="5558635" cy="1785104"/>
          </a:xfrm>
          <a:prstGeom prst="rect">
            <a:avLst/>
          </a:prstGeom>
          <a:noFill/>
          <a:ln w="9525">
            <a:noFill/>
            <a:miter lim="800000"/>
            <a:headEnd/>
            <a:tailEnd/>
          </a:ln>
          <a:effectLst/>
        </p:spPr>
        <p:txBody>
          <a:bodyPr wrap="square">
            <a:spAutoFit/>
          </a:bodyPr>
          <a:lstStyle/>
          <a:p>
            <a:pPr>
              <a:buFont typeface="Wingdings" pitchFamily="2" charset="2"/>
              <a:buBlip>
                <a:blip r:embed="rId3"/>
              </a:buBlip>
              <a:defRPr/>
            </a:pPr>
            <a:r>
              <a:rPr lang="en-GB" sz="2200" dirty="0">
                <a:effectLst>
                  <a:outerShdw blurRad="38100" dist="38100" dir="2700000" algn="tl">
                    <a:srgbClr val="C0C0C0"/>
                  </a:outerShdw>
                </a:effectLst>
                <a:latin typeface="Expletive Deleted" pitchFamily="2" charset="0"/>
              </a:rPr>
              <a:t> The Qur’an lays down the punishment for certain crimes. ‘</a:t>
            </a:r>
            <a:r>
              <a:rPr lang="en-GB" sz="2200" dirty="0">
                <a:solidFill>
                  <a:srgbClr val="800000"/>
                </a:solidFill>
                <a:effectLst>
                  <a:outerShdw blurRad="38100" dist="38100" dir="2700000" algn="tl">
                    <a:srgbClr val="C0C0C0"/>
                  </a:outerShdw>
                </a:effectLst>
                <a:latin typeface="Expletive Deleted" pitchFamily="2" charset="0"/>
              </a:rPr>
              <a:t>As for a thief, male or female, cut off their hand: a punishment by way of example, from God, for their crime</a:t>
            </a:r>
            <a:r>
              <a:rPr lang="en-GB" sz="2200" dirty="0">
                <a:effectLst>
                  <a:outerShdw blurRad="38100" dist="38100" dir="2700000" algn="tl">
                    <a:srgbClr val="C0C0C0"/>
                  </a:outerShdw>
                </a:effectLst>
                <a:latin typeface="Expletive Deleted" pitchFamily="2" charset="0"/>
              </a:rPr>
              <a:t>.’ (Surah 5:41)</a:t>
            </a:r>
            <a:endParaRPr lang="en-US" sz="2200" dirty="0">
              <a:effectLst>
                <a:outerShdw blurRad="38100" dist="38100" dir="2700000" algn="tl">
                  <a:srgbClr val="C0C0C0"/>
                </a:outerShdw>
              </a:effectLst>
              <a:latin typeface="Expletive Deleted" pitchFamily="2" charset="0"/>
            </a:endParaRPr>
          </a:p>
        </p:txBody>
      </p:sp>
      <p:sp>
        <p:nvSpPr>
          <p:cNvPr id="43019" name="Text Box 11"/>
          <p:cNvSpPr txBox="1">
            <a:spLocks noChangeArrowheads="1"/>
          </p:cNvSpPr>
          <p:nvPr/>
        </p:nvSpPr>
        <p:spPr bwMode="auto">
          <a:xfrm>
            <a:off x="6095999" y="4832206"/>
            <a:ext cx="5417713" cy="1785104"/>
          </a:xfrm>
          <a:prstGeom prst="rect">
            <a:avLst/>
          </a:prstGeom>
          <a:noFill/>
          <a:ln w="9525">
            <a:noFill/>
            <a:miter lim="800000"/>
            <a:headEnd/>
            <a:tailEnd/>
          </a:ln>
          <a:effectLst/>
        </p:spPr>
        <p:txBody>
          <a:bodyPr wrap="square">
            <a:spAutoFit/>
          </a:bodyPr>
          <a:lstStyle/>
          <a:p>
            <a:pPr>
              <a:buFont typeface="Wingdings" pitchFamily="2" charset="2"/>
              <a:buBlip>
                <a:blip r:embed="rId3"/>
              </a:buBlip>
              <a:defRPr/>
            </a:pPr>
            <a:r>
              <a:rPr lang="en-GB" sz="2200" dirty="0">
                <a:effectLst>
                  <a:outerShdw blurRad="38100" dist="38100" dir="2700000" algn="tl">
                    <a:srgbClr val="C0C0C0"/>
                  </a:outerShdw>
                </a:effectLst>
                <a:latin typeface="Expletive Deleted" pitchFamily="2" charset="0"/>
              </a:rPr>
              <a:t> Strict punishments are only given as a </a:t>
            </a:r>
            <a:r>
              <a:rPr lang="en-GB" sz="2200" dirty="0">
                <a:effectLst>
                  <a:outerShdw blurRad="38100" dist="38100" dir="2700000" algn="tl">
                    <a:srgbClr val="C0C0C0"/>
                  </a:outerShdw>
                </a:effectLst>
                <a:latin typeface="Impact" pitchFamily="34" charset="0"/>
              </a:rPr>
              <a:t>last resort</a:t>
            </a:r>
            <a:r>
              <a:rPr lang="en-GB" sz="2200" dirty="0">
                <a:effectLst>
                  <a:outerShdw blurRad="38100" dist="38100" dir="2700000" algn="tl">
                    <a:srgbClr val="C0C0C0"/>
                  </a:outerShdw>
                </a:effectLst>
                <a:latin typeface="Expletive Deleted" pitchFamily="2" charset="0"/>
              </a:rPr>
              <a:t>. Islamic courts will look into family circumstances. A person would </a:t>
            </a:r>
            <a:r>
              <a:rPr lang="en-GB" sz="2200" u="sng" dirty="0">
                <a:effectLst>
                  <a:outerShdw blurRad="38100" dist="38100" dir="2700000" algn="tl">
                    <a:srgbClr val="C0C0C0"/>
                  </a:outerShdw>
                </a:effectLst>
                <a:latin typeface="Expletive Deleted" pitchFamily="2" charset="0"/>
              </a:rPr>
              <a:t>not</a:t>
            </a:r>
            <a:r>
              <a:rPr lang="en-GB" sz="2200" dirty="0">
                <a:effectLst>
                  <a:outerShdw blurRad="38100" dist="38100" dir="2700000" algn="tl">
                    <a:srgbClr val="C0C0C0"/>
                  </a:outerShdw>
                </a:effectLst>
                <a:latin typeface="Expletive Deleted" pitchFamily="2" charset="0"/>
              </a:rPr>
              <a:t> have a hand amputated if they stole to feed a starving baby.</a:t>
            </a:r>
            <a:endParaRPr lang="en-US" sz="2200" dirty="0">
              <a:effectLst>
                <a:outerShdw blurRad="38100" dist="38100" dir="2700000" algn="tl">
                  <a:srgbClr val="C0C0C0"/>
                </a:outerShdw>
              </a:effectLst>
              <a:latin typeface="Expletive Deleted" pitchFamily="2" charset="0"/>
            </a:endParaRPr>
          </a:p>
        </p:txBody>
      </p:sp>
      <p:sp>
        <p:nvSpPr>
          <p:cNvPr id="10" name="Text Box 4"/>
          <p:cNvSpPr txBox="1">
            <a:spLocks noChangeArrowheads="1"/>
          </p:cNvSpPr>
          <p:nvPr/>
        </p:nvSpPr>
        <p:spPr bwMode="auto">
          <a:xfrm>
            <a:off x="1524000" y="58144"/>
            <a:ext cx="9144000" cy="584775"/>
          </a:xfrm>
          <a:prstGeom prst="rect">
            <a:avLst/>
          </a:prstGeom>
          <a:noFill/>
          <a:ln w="9525">
            <a:noFill/>
            <a:miter lim="800000"/>
            <a:headEnd/>
            <a:tailEnd/>
          </a:ln>
          <a:effectLst/>
        </p:spPr>
        <p:txBody>
          <a:bodyPr wrap="square">
            <a:spAutoFit/>
          </a:bodyPr>
          <a:lstStyle/>
          <a:p>
            <a:pPr algn="ctr">
              <a:defRPr/>
            </a:pPr>
            <a:r>
              <a:rPr lang="en-GB" sz="3200" dirty="0">
                <a:effectLst>
                  <a:outerShdw blurRad="38100" dist="38100" dir="2700000" algn="tl">
                    <a:srgbClr val="C0C0C0"/>
                  </a:outerShdw>
                </a:effectLst>
                <a:latin typeface="X-Files" pitchFamily="34" charset="0"/>
              </a:rPr>
              <a:t>Islamic Attitudes to Punishment</a:t>
            </a:r>
            <a:endParaRPr lang="en-US" sz="3200" dirty="0">
              <a:effectLst>
                <a:outerShdw blurRad="38100" dist="38100" dir="2700000" algn="tl">
                  <a:srgbClr val="C0C0C0"/>
                </a:outerShdw>
              </a:effectLst>
              <a:latin typeface="X-Files" pitchFamily="34" charset="0"/>
            </a:endParaRPr>
          </a:p>
        </p:txBody>
      </p:sp>
    </p:spTree>
    <p:extLst>
      <p:ext uri="{BB962C8B-B14F-4D97-AF65-F5344CB8AC3E}">
        <p14:creationId xmlns:p14="http://schemas.microsoft.com/office/powerpoint/2010/main" val="101353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014"/>
                                        </p:tgtEl>
                                        <p:attrNameLst>
                                          <p:attrName>style.visibility</p:attrName>
                                        </p:attrNameLst>
                                      </p:cBhvr>
                                      <p:to>
                                        <p:strVal val="visible"/>
                                      </p:to>
                                    </p:set>
                                    <p:animEffect transition="in" filter="wipe(left)">
                                      <p:cBhvr>
                                        <p:cTn id="7" dur="1000"/>
                                        <p:tgtEl>
                                          <p:spTgt spid="430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7"/>
                                        </p:tgtEl>
                                        <p:attrNameLst>
                                          <p:attrName>style.visibility</p:attrName>
                                        </p:attrNameLst>
                                      </p:cBhvr>
                                      <p:to>
                                        <p:strVal val="visible"/>
                                      </p:to>
                                    </p:set>
                                    <p:animEffect transition="in" filter="wipe(left)">
                                      <p:cBhvr>
                                        <p:cTn id="12" dur="1000"/>
                                        <p:tgtEl>
                                          <p:spTgt spid="430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8"/>
                                        </p:tgtEl>
                                        <p:attrNameLst>
                                          <p:attrName>style.visibility</p:attrName>
                                        </p:attrNameLst>
                                      </p:cBhvr>
                                      <p:to>
                                        <p:strVal val="visible"/>
                                      </p:to>
                                    </p:set>
                                    <p:animEffect transition="in" filter="wipe(left)">
                                      <p:cBhvr>
                                        <p:cTn id="17" dur="1000"/>
                                        <p:tgtEl>
                                          <p:spTgt spid="430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019"/>
                                        </p:tgtEl>
                                        <p:attrNameLst>
                                          <p:attrName>style.visibility</p:attrName>
                                        </p:attrNameLst>
                                      </p:cBhvr>
                                      <p:to>
                                        <p:strVal val="visible"/>
                                      </p:to>
                                    </p:set>
                                    <p:animEffect transition="in" filter="wipe(left)">
                                      <p:cBhvr>
                                        <p:cTn id="22" dur="1000"/>
                                        <p:tgtEl>
                                          <p:spTgt spid="43019"/>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4" grpId="0"/>
      <p:bldP spid="43017" grpId="0" animBg="1"/>
      <p:bldP spid="43018" grpId="0"/>
      <p:bldP spid="4301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Open-book-f.jpg"/>
          <p:cNvPicPr>
            <a:picLocks noChangeAspect="1"/>
          </p:cNvPicPr>
          <p:nvPr/>
        </p:nvPicPr>
        <p:blipFill>
          <a:blip r:embed="rId3" cstate="print"/>
          <a:srcRect l="6255" r="2954"/>
          <a:stretch>
            <a:fillRect/>
          </a:stretch>
        </p:blipFill>
        <p:spPr>
          <a:xfrm>
            <a:off x="1916877" y="1428736"/>
            <a:ext cx="8358246" cy="5429264"/>
          </a:xfrm>
          <a:prstGeom prst="rect">
            <a:avLst/>
          </a:prstGeom>
          <a:effectLst>
            <a:softEdge rad="63500"/>
          </a:effectLst>
        </p:spPr>
      </p:pic>
      <p:sp>
        <p:nvSpPr>
          <p:cNvPr id="26627" name="Text Box 3"/>
          <p:cNvSpPr txBox="1">
            <a:spLocks noChangeArrowheads="1"/>
          </p:cNvSpPr>
          <p:nvPr/>
        </p:nvSpPr>
        <p:spPr bwMode="auto">
          <a:xfrm>
            <a:off x="1523968" y="71415"/>
            <a:ext cx="9144032" cy="584775"/>
          </a:xfrm>
          <a:prstGeom prst="rect">
            <a:avLst/>
          </a:prstGeom>
          <a:noFill/>
          <a:ln w="9525">
            <a:noFill/>
            <a:miter lim="800000"/>
            <a:headEnd/>
            <a:tailEnd/>
          </a:ln>
          <a:effectLst/>
        </p:spPr>
        <p:txBody>
          <a:bodyPr wrap="square">
            <a:spAutoFit/>
          </a:bodyPr>
          <a:lstStyle/>
          <a:p>
            <a:pPr algn="ctr">
              <a:defRPr/>
            </a:pPr>
            <a:r>
              <a:rPr lang="en-GB" sz="3200" dirty="0">
                <a:latin typeface="X-Files" pitchFamily="34" charset="0"/>
              </a:rPr>
              <a:t>The Qur’an and Justice</a:t>
            </a:r>
            <a:endParaRPr lang="en-US" sz="3200" dirty="0">
              <a:latin typeface="X-Files" pitchFamily="34" charset="0"/>
            </a:endParaRPr>
          </a:p>
        </p:txBody>
      </p:sp>
      <p:sp>
        <p:nvSpPr>
          <p:cNvPr id="11" name="Text Box 6"/>
          <p:cNvSpPr txBox="1">
            <a:spLocks noChangeArrowheads="1"/>
          </p:cNvSpPr>
          <p:nvPr/>
        </p:nvSpPr>
        <p:spPr bwMode="auto">
          <a:xfrm>
            <a:off x="1524000" y="642918"/>
            <a:ext cx="9144000" cy="707886"/>
          </a:xfrm>
          <a:prstGeom prst="rect">
            <a:avLst/>
          </a:prstGeom>
          <a:noFill/>
          <a:ln w="9525">
            <a:noFill/>
            <a:miter lim="800000"/>
            <a:headEnd/>
            <a:tailEnd/>
          </a:ln>
          <a:effectLst/>
        </p:spPr>
        <p:txBody>
          <a:bodyPr wrap="square">
            <a:spAutoFit/>
          </a:bodyPr>
          <a:lstStyle/>
          <a:p>
            <a:pPr algn="ctr">
              <a:buFont typeface="Wingdings" pitchFamily="2" charset="2"/>
              <a:buNone/>
              <a:defRPr/>
            </a:pPr>
            <a:r>
              <a:rPr lang="en-GB" sz="2000" dirty="0">
                <a:effectLst>
                  <a:outerShdw blurRad="38100" dist="38100" dir="2700000" algn="tl">
                    <a:srgbClr val="C0C0C0"/>
                  </a:outerShdw>
                </a:effectLst>
                <a:latin typeface="Expletive Deleted" pitchFamily="2" charset="0"/>
              </a:rPr>
              <a:t>The Qur’an teaches that </a:t>
            </a:r>
            <a:r>
              <a:rPr lang="en-GB" sz="2000" dirty="0">
                <a:effectLst>
                  <a:outerShdw blurRad="38100" dist="38100" dir="2700000" algn="tl">
                    <a:srgbClr val="C0C0C0"/>
                  </a:outerShdw>
                </a:effectLst>
                <a:latin typeface="Impact" pitchFamily="34" charset="0"/>
              </a:rPr>
              <a:t>judgement</a:t>
            </a:r>
            <a:r>
              <a:rPr lang="en-GB" sz="2000" dirty="0">
                <a:effectLst>
                  <a:outerShdw blurRad="38100" dist="38100" dir="2700000" algn="tl">
                    <a:srgbClr val="C0C0C0"/>
                  </a:outerShdw>
                </a:effectLst>
                <a:latin typeface="Expletive Deleted" pitchFamily="2" charset="0"/>
              </a:rPr>
              <a:t> and </a:t>
            </a:r>
            <a:r>
              <a:rPr lang="en-GB" sz="2000" dirty="0">
                <a:effectLst>
                  <a:outerShdw blurRad="38100" dist="38100" dir="2700000" algn="tl">
                    <a:srgbClr val="C0C0C0"/>
                  </a:outerShdw>
                </a:effectLst>
                <a:latin typeface="Impact" pitchFamily="34" charset="0"/>
              </a:rPr>
              <a:t>punishment</a:t>
            </a:r>
            <a:r>
              <a:rPr lang="en-GB" sz="2000" dirty="0">
                <a:effectLst>
                  <a:outerShdw blurRad="38100" dist="38100" dir="2700000" algn="tl">
                    <a:srgbClr val="C0C0C0"/>
                  </a:outerShdw>
                </a:effectLst>
                <a:latin typeface="Expletive Deleted" pitchFamily="2" charset="0"/>
              </a:rPr>
              <a:t> ultimately belongs to </a:t>
            </a:r>
            <a:r>
              <a:rPr lang="en-GB" sz="2000" dirty="0">
                <a:effectLst>
                  <a:outerShdw blurRad="38100" dist="38100" dir="2700000" algn="tl">
                    <a:srgbClr val="C0C0C0"/>
                  </a:outerShdw>
                </a:effectLst>
                <a:latin typeface="Impact" pitchFamily="34" charset="0"/>
              </a:rPr>
              <a:t>God</a:t>
            </a:r>
            <a:r>
              <a:rPr lang="en-GB" sz="2000" dirty="0">
                <a:effectLst>
                  <a:outerShdw blurRad="38100" dist="38100" dir="2700000" algn="tl">
                    <a:srgbClr val="C0C0C0"/>
                  </a:outerShdw>
                </a:effectLst>
                <a:latin typeface="Expletive Deleted" pitchFamily="2" charset="0"/>
              </a:rPr>
              <a:t>. </a:t>
            </a:r>
          </a:p>
          <a:p>
            <a:pPr algn="ctr">
              <a:buFont typeface="Wingdings" pitchFamily="2" charset="2"/>
              <a:buNone/>
              <a:defRPr/>
            </a:pPr>
            <a:r>
              <a:rPr lang="en-GB" sz="2000" dirty="0">
                <a:effectLst>
                  <a:outerShdw blurRad="38100" dist="38100" dir="2700000" algn="tl">
                    <a:srgbClr val="C0C0C0"/>
                  </a:outerShdw>
                </a:effectLst>
                <a:latin typeface="Expletive Deleted" pitchFamily="2" charset="0"/>
              </a:rPr>
              <a:t>However, God demands all people show justice and mercy to all other people.</a:t>
            </a:r>
            <a:endParaRPr lang="en-US" sz="2000" dirty="0">
              <a:effectLst>
                <a:outerShdw blurRad="38100" dist="38100" dir="2700000" algn="tl">
                  <a:srgbClr val="C0C0C0"/>
                </a:outerShdw>
              </a:effectLst>
              <a:latin typeface="Expletive Deleted" pitchFamily="2" charset="0"/>
            </a:endParaRPr>
          </a:p>
        </p:txBody>
      </p:sp>
      <p:sp>
        <p:nvSpPr>
          <p:cNvPr id="13" name="Text Box 7"/>
          <p:cNvSpPr txBox="1">
            <a:spLocks noChangeArrowheads="1"/>
          </p:cNvSpPr>
          <p:nvPr/>
        </p:nvSpPr>
        <p:spPr bwMode="auto">
          <a:xfrm>
            <a:off x="2524100" y="1857364"/>
            <a:ext cx="3352764" cy="2862322"/>
          </a:xfrm>
          <a:prstGeom prst="rect">
            <a:avLst/>
          </a:prstGeom>
          <a:noFill/>
          <a:ln w="9525">
            <a:noFill/>
            <a:miter lim="800000"/>
            <a:headEnd/>
            <a:tailEnd/>
          </a:ln>
          <a:effectLst/>
        </p:spPr>
        <p:txBody>
          <a:bodyPr wrap="square">
            <a:spAutoFit/>
          </a:bodyPr>
          <a:lstStyle/>
          <a:p>
            <a:pPr>
              <a:defRPr/>
            </a:pPr>
            <a:r>
              <a:rPr lang="en-GB" sz="2000" dirty="0">
                <a:effectLst>
                  <a:outerShdw blurRad="38100" dist="38100" dir="2700000" algn="tl">
                    <a:srgbClr val="C0C0C0"/>
                  </a:outerShdw>
                </a:effectLst>
                <a:latin typeface="Expletive Deleted" pitchFamily="2" charset="0"/>
              </a:rPr>
              <a:t>Justice is for all. Everyone should put justice first, even before their family. ‘</a:t>
            </a:r>
            <a:r>
              <a:rPr lang="en-GB" sz="2000" dirty="0">
                <a:solidFill>
                  <a:srgbClr val="800000"/>
                </a:solidFill>
                <a:effectLst>
                  <a:outerShdw blurRad="38100" dist="38100" dir="2700000" algn="tl">
                    <a:srgbClr val="C0C0C0"/>
                  </a:outerShdw>
                </a:effectLst>
                <a:latin typeface="Expletive Deleted" pitchFamily="2" charset="0"/>
              </a:rPr>
              <a:t>Stand up firmly for justice, as a witness to God, even as against yourselves or your parents or your kin, and whether it be against rich or poor</a:t>
            </a:r>
            <a:r>
              <a:rPr lang="en-GB" sz="2000" dirty="0">
                <a:effectLst>
                  <a:outerShdw blurRad="38100" dist="38100" dir="2700000" algn="tl">
                    <a:srgbClr val="C0C0C0"/>
                  </a:outerShdw>
                </a:effectLst>
                <a:latin typeface="Expletive Deleted" pitchFamily="2" charset="0"/>
              </a:rPr>
              <a:t>.’ Surah 4:135</a:t>
            </a:r>
            <a:endParaRPr lang="en-US" sz="2000" dirty="0">
              <a:latin typeface="Expletive Deleted" pitchFamily="2" charset="0"/>
            </a:endParaRPr>
          </a:p>
        </p:txBody>
      </p:sp>
      <p:sp>
        <p:nvSpPr>
          <p:cNvPr id="14" name="Text Box 10"/>
          <p:cNvSpPr txBox="1">
            <a:spLocks noChangeArrowheads="1"/>
          </p:cNvSpPr>
          <p:nvPr/>
        </p:nvSpPr>
        <p:spPr bwMode="auto">
          <a:xfrm>
            <a:off x="6297730" y="1660131"/>
            <a:ext cx="3352764" cy="1323439"/>
          </a:xfrm>
          <a:prstGeom prst="rect">
            <a:avLst/>
          </a:prstGeom>
          <a:noFill/>
          <a:ln w="9525">
            <a:noFill/>
            <a:miter lim="800000"/>
            <a:headEnd/>
            <a:tailEnd/>
          </a:ln>
          <a:effectLst/>
        </p:spPr>
        <p:txBody>
          <a:bodyPr wrap="square">
            <a:spAutoFit/>
          </a:bodyPr>
          <a:lstStyle/>
          <a:p>
            <a:pPr>
              <a:defRPr/>
            </a:pPr>
            <a:r>
              <a:rPr lang="en-GB" sz="2000" dirty="0">
                <a:effectLst>
                  <a:outerShdw blurRad="38100" dist="38100" dir="2700000" algn="tl">
                    <a:srgbClr val="C0C0C0"/>
                  </a:outerShdw>
                </a:effectLst>
                <a:latin typeface="Expletive Deleted" pitchFamily="2" charset="0"/>
              </a:rPr>
              <a:t>Justice is an central part of God’s character. ‘</a:t>
            </a:r>
            <a:r>
              <a:rPr lang="en-GB" sz="2000" dirty="0">
                <a:solidFill>
                  <a:srgbClr val="800000"/>
                </a:solidFill>
                <a:effectLst>
                  <a:outerShdw blurRad="38100" dist="38100" dir="2700000" algn="tl">
                    <a:srgbClr val="C0C0C0"/>
                  </a:outerShdw>
                </a:effectLst>
                <a:latin typeface="Expletive Deleted" pitchFamily="2" charset="0"/>
              </a:rPr>
              <a:t>My Lord hath commanded justice</a:t>
            </a:r>
            <a:r>
              <a:rPr lang="en-GB" sz="2000" dirty="0">
                <a:effectLst>
                  <a:outerShdw blurRad="38100" dist="38100" dir="2700000" algn="tl">
                    <a:srgbClr val="C0C0C0"/>
                  </a:outerShdw>
                </a:effectLst>
                <a:latin typeface="Expletive Deleted" pitchFamily="2" charset="0"/>
              </a:rPr>
              <a:t>.’ Surah 7:29</a:t>
            </a:r>
            <a:endParaRPr lang="en-US" sz="2000" dirty="0">
              <a:latin typeface="Expletive Deleted" pitchFamily="2" charset="0"/>
            </a:endParaRPr>
          </a:p>
        </p:txBody>
      </p:sp>
      <p:sp>
        <p:nvSpPr>
          <p:cNvPr id="18" name="Text Box 11"/>
          <p:cNvSpPr txBox="1">
            <a:spLocks noChangeArrowheads="1"/>
          </p:cNvSpPr>
          <p:nvPr/>
        </p:nvSpPr>
        <p:spPr bwMode="auto">
          <a:xfrm>
            <a:off x="2524101" y="4572009"/>
            <a:ext cx="3441609" cy="2246769"/>
          </a:xfrm>
          <a:prstGeom prst="rect">
            <a:avLst/>
          </a:prstGeom>
          <a:noFill/>
          <a:ln w="9525">
            <a:noFill/>
            <a:miter lim="800000"/>
            <a:headEnd/>
            <a:tailEnd/>
          </a:ln>
          <a:effectLst/>
        </p:spPr>
        <p:txBody>
          <a:bodyPr wrap="square">
            <a:spAutoFit/>
          </a:bodyPr>
          <a:lstStyle/>
          <a:p>
            <a:pPr>
              <a:defRPr/>
            </a:pPr>
            <a:r>
              <a:rPr lang="en-GB" sz="2000" dirty="0">
                <a:effectLst>
                  <a:outerShdw blurRad="38100" dist="38100" dir="2700000" algn="tl">
                    <a:srgbClr val="C0C0C0"/>
                  </a:outerShdw>
                </a:effectLst>
                <a:latin typeface="Expletive Deleted" pitchFamily="2" charset="0"/>
              </a:rPr>
              <a:t>Allah is merciful to those who seek His forgiveness. ‘</a:t>
            </a:r>
            <a:r>
              <a:rPr lang="en-GB" sz="2000" dirty="0">
                <a:solidFill>
                  <a:srgbClr val="800000"/>
                </a:solidFill>
                <a:effectLst>
                  <a:outerShdw blurRad="38100" dist="38100" dir="2700000" algn="tl">
                    <a:srgbClr val="C0C0C0"/>
                  </a:outerShdw>
                </a:effectLst>
                <a:latin typeface="Expletive Deleted" pitchFamily="2" charset="0"/>
              </a:rPr>
              <a:t>If anyone does evil or wrongs his own soul, but afterwards seeks God’s forgiveness, he will find Him most forgiving and merciful</a:t>
            </a:r>
            <a:r>
              <a:rPr lang="en-GB" sz="2000" dirty="0">
                <a:effectLst>
                  <a:outerShdw blurRad="38100" dist="38100" dir="2700000" algn="tl">
                    <a:srgbClr val="C0C0C0"/>
                  </a:outerShdw>
                </a:effectLst>
                <a:latin typeface="Expletive Deleted" pitchFamily="2" charset="0"/>
              </a:rPr>
              <a:t>.’ Surah 4:110</a:t>
            </a:r>
            <a:endParaRPr lang="en-US" sz="2000" dirty="0">
              <a:latin typeface="Expletive Deleted" pitchFamily="2" charset="0"/>
            </a:endParaRPr>
          </a:p>
        </p:txBody>
      </p:sp>
      <p:sp>
        <p:nvSpPr>
          <p:cNvPr id="22" name="Text Box 13"/>
          <p:cNvSpPr txBox="1">
            <a:spLocks noChangeArrowheads="1"/>
          </p:cNvSpPr>
          <p:nvPr/>
        </p:nvSpPr>
        <p:spPr bwMode="auto">
          <a:xfrm>
            <a:off x="6253307" y="2764572"/>
            <a:ext cx="3441609" cy="4093428"/>
          </a:xfrm>
          <a:prstGeom prst="rect">
            <a:avLst/>
          </a:prstGeom>
          <a:noFill/>
          <a:ln w="9525">
            <a:noFill/>
            <a:miter lim="800000"/>
            <a:headEnd/>
            <a:tailEnd/>
          </a:ln>
          <a:effectLst/>
        </p:spPr>
        <p:txBody>
          <a:bodyPr wrap="square">
            <a:spAutoFit/>
          </a:bodyPr>
          <a:lstStyle/>
          <a:p>
            <a:pPr>
              <a:defRPr/>
            </a:pPr>
            <a:r>
              <a:rPr lang="en-GB" sz="2000" dirty="0">
                <a:effectLst>
                  <a:outerShdw blurRad="38100" dist="38100" dir="2700000" algn="tl">
                    <a:srgbClr val="C0C0C0"/>
                  </a:outerShdw>
                </a:effectLst>
                <a:latin typeface="Expletive Deleted" pitchFamily="2" charset="0"/>
              </a:rPr>
              <a:t>Muslims should act against injustice. However, for a victim to forgive a person’s injustice, is far better. ‘</a:t>
            </a:r>
            <a:r>
              <a:rPr lang="en-GB" sz="2000" dirty="0">
                <a:solidFill>
                  <a:srgbClr val="800000"/>
                </a:solidFill>
                <a:effectLst>
                  <a:outerShdw blurRad="38100" dist="38100" dir="2700000" algn="tl">
                    <a:srgbClr val="C0C0C0"/>
                  </a:outerShdw>
                </a:effectLst>
                <a:latin typeface="Expletive Deleted" pitchFamily="2" charset="0"/>
              </a:rPr>
              <a:t>Act against those who oppress people and transgress </a:t>
            </a:r>
            <a:r>
              <a:rPr lang="en-GB" sz="2000" dirty="0">
                <a:effectLst>
                  <a:outerShdw blurRad="38100" dist="38100" dir="2700000" algn="tl">
                    <a:srgbClr val="C0C0C0"/>
                  </a:outerShdw>
                </a:effectLst>
                <a:latin typeface="Expletive Deleted" pitchFamily="2" charset="0"/>
              </a:rPr>
              <a:t>(sin)</a:t>
            </a:r>
            <a:r>
              <a:rPr lang="en-GB" sz="2000" dirty="0">
                <a:solidFill>
                  <a:schemeClr val="accent2"/>
                </a:solidFill>
                <a:effectLst>
                  <a:outerShdw blurRad="38100" dist="38100" dir="2700000" algn="tl">
                    <a:srgbClr val="C0C0C0"/>
                  </a:outerShdw>
                </a:effectLst>
                <a:latin typeface="Expletive Deleted" pitchFamily="2" charset="0"/>
              </a:rPr>
              <a:t> </a:t>
            </a:r>
            <a:r>
              <a:rPr lang="en-GB" sz="2000" dirty="0">
                <a:solidFill>
                  <a:srgbClr val="800000"/>
                </a:solidFill>
                <a:effectLst>
                  <a:outerShdw blurRad="38100" dist="38100" dir="2700000" algn="tl">
                    <a:srgbClr val="C0C0C0"/>
                  </a:outerShdw>
                </a:effectLst>
                <a:latin typeface="Expletive Deleted" pitchFamily="2" charset="0"/>
              </a:rPr>
              <a:t>against justice. They will have an agonizing punishment - though, if a person is patient and forgives, this is one of the greatest things</a:t>
            </a:r>
            <a:r>
              <a:rPr lang="en-GB" sz="2000" dirty="0">
                <a:effectLst>
                  <a:outerShdw blurRad="38100" dist="38100" dir="2700000" algn="tl">
                    <a:srgbClr val="C0C0C0"/>
                  </a:outerShdw>
                </a:effectLst>
                <a:latin typeface="Expletive Deleted" pitchFamily="2" charset="0"/>
              </a:rPr>
              <a:t>.’ </a:t>
            </a:r>
          </a:p>
          <a:p>
            <a:pPr>
              <a:defRPr/>
            </a:pPr>
            <a:r>
              <a:rPr lang="en-GB" sz="2000" dirty="0">
                <a:effectLst>
                  <a:outerShdw blurRad="38100" dist="38100" dir="2700000" algn="tl">
                    <a:srgbClr val="C0C0C0"/>
                  </a:outerShdw>
                </a:effectLst>
                <a:latin typeface="Expletive Deleted" pitchFamily="2" charset="0"/>
              </a:rPr>
              <a:t>Surah 42:42-43</a:t>
            </a:r>
            <a:endParaRPr lang="en-US" sz="2000" dirty="0">
              <a:latin typeface="Expletive Deleted" pitchFamily="2" charset="0"/>
            </a:endParaRPr>
          </a:p>
        </p:txBody>
      </p:sp>
    </p:spTree>
    <p:extLst>
      <p:ext uri="{BB962C8B-B14F-4D97-AF65-F5344CB8AC3E}">
        <p14:creationId xmlns:p14="http://schemas.microsoft.com/office/powerpoint/2010/main" val="1211556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fade">
                                      <p:cBhvr>
                                        <p:cTn id="7" dur="2000"/>
                                        <p:tgtEl>
                                          <p:spTgt spid="26627"/>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10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30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left)">
                                      <p:cBhvr>
                                        <p:cTn id="21" dur="30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left)">
                                      <p:cBhvr>
                                        <p:cTn id="26" dur="30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left)">
                                      <p:cBhvr>
                                        <p:cTn id="31" dur="3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11" grpId="0"/>
      <p:bldP spid="13" grpId="0"/>
      <p:bldP spid="14" grpId="0"/>
      <p:bldP spid="18" grpId="0"/>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70" name="Picture 6" descr="http://files.tmp.muxlim.com/photo/5115_4815_1887_0_0_800.jpg"/>
          <p:cNvPicPr>
            <a:picLocks noChangeAspect="1" noChangeArrowheads="1"/>
          </p:cNvPicPr>
          <p:nvPr/>
        </p:nvPicPr>
        <p:blipFill>
          <a:blip r:embed="rId3" cstate="print"/>
          <a:srcRect/>
          <a:stretch>
            <a:fillRect/>
          </a:stretch>
        </p:blipFill>
        <p:spPr bwMode="auto">
          <a:xfrm>
            <a:off x="4944238" y="1863773"/>
            <a:ext cx="687415" cy="1147415"/>
          </a:xfrm>
          <a:prstGeom prst="rect">
            <a:avLst/>
          </a:prstGeom>
          <a:ln>
            <a:noFill/>
          </a:ln>
          <a:effectLst>
            <a:outerShdw blurRad="292100" dist="139700" dir="2700000" algn="tl" rotWithShape="0">
              <a:srgbClr val="333333">
                <a:alpha val="65000"/>
              </a:srgbClr>
            </a:outerShdw>
          </a:effectLst>
        </p:spPr>
      </p:pic>
      <p:pic>
        <p:nvPicPr>
          <p:cNvPr id="36868" name="Picture 4" descr="http://www.aliporehospital.com/sch/muslimaid-newlogo1.jpg"/>
          <p:cNvPicPr>
            <a:picLocks noChangeAspect="1" noChangeArrowheads="1"/>
          </p:cNvPicPr>
          <p:nvPr/>
        </p:nvPicPr>
        <p:blipFill>
          <a:blip r:embed="rId4" cstate="print"/>
          <a:srcRect/>
          <a:stretch>
            <a:fillRect/>
          </a:stretch>
        </p:blipFill>
        <p:spPr bwMode="auto">
          <a:xfrm>
            <a:off x="1355134" y="611443"/>
            <a:ext cx="1768645" cy="530234"/>
          </a:xfrm>
          <a:prstGeom prst="rect">
            <a:avLst/>
          </a:prstGeom>
          <a:ln>
            <a:noFill/>
          </a:ln>
          <a:effectLst>
            <a:outerShdw blurRad="292100" dist="139700" dir="2700000" algn="tl" rotWithShape="0">
              <a:srgbClr val="333333">
                <a:alpha val="65000"/>
              </a:srgbClr>
            </a:outerShdw>
          </a:effectLst>
        </p:spPr>
      </p:pic>
      <p:sp>
        <p:nvSpPr>
          <p:cNvPr id="11" name="Rounded Rectangle 10"/>
          <p:cNvSpPr/>
          <p:nvPr/>
        </p:nvSpPr>
        <p:spPr>
          <a:xfrm>
            <a:off x="5810248" y="928670"/>
            <a:ext cx="4286280" cy="5715040"/>
          </a:xfrm>
          <a:prstGeom prst="roundRect">
            <a:avLst>
              <a:gd name="adj" fmla="val 11850"/>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32773" name="Text Box 5"/>
          <p:cNvSpPr txBox="1">
            <a:spLocks noChangeArrowheads="1"/>
          </p:cNvSpPr>
          <p:nvPr/>
        </p:nvSpPr>
        <p:spPr bwMode="auto">
          <a:xfrm>
            <a:off x="1106446" y="1160208"/>
            <a:ext cx="3516322" cy="2554545"/>
          </a:xfrm>
          <a:prstGeom prst="rect">
            <a:avLst/>
          </a:prstGeom>
          <a:noFill/>
          <a:ln w="9525">
            <a:noFill/>
            <a:miter lim="800000"/>
            <a:headEnd/>
            <a:tailEnd/>
          </a:ln>
          <a:effectLst/>
        </p:spPr>
        <p:txBody>
          <a:bodyPr wrap="square">
            <a:spAutoFit/>
          </a:bodyPr>
          <a:lstStyle/>
          <a:p>
            <a:pPr algn="ctr">
              <a:buFont typeface="Wingdings" pitchFamily="2" charset="2"/>
              <a:buNone/>
              <a:defRPr/>
            </a:pPr>
            <a:r>
              <a:rPr lang="en-GB" sz="2000" dirty="0">
                <a:effectLst>
                  <a:outerShdw blurRad="38100" dist="38100" dir="2700000" algn="tl">
                    <a:srgbClr val="C0C0C0"/>
                  </a:outerShdw>
                </a:effectLst>
                <a:latin typeface="Expletive Deleted" pitchFamily="2" charset="0"/>
              </a:rPr>
              <a:t>	      Social justice is </a:t>
            </a:r>
          </a:p>
          <a:p>
            <a:pPr>
              <a:buFont typeface="Wingdings" pitchFamily="2" charset="2"/>
              <a:buNone/>
              <a:defRPr/>
            </a:pPr>
            <a:r>
              <a:rPr lang="en-GB" sz="2000" dirty="0">
                <a:effectLst>
                  <a:outerShdw blurRad="38100" dist="38100" dir="2700000" algn="tl">
                    <a:srgbClr val="C0C0C0"/>
                  </a:outerShdw>
                </a:effectLst>
                <a:latin typeface="Expletive Deleted" pitchFamily="2" charset="0"/>
              </a:rPr>
              <a:t>	         very important in Islam. </a:t>
            </a:r>
            <a:r>
              <a:rPr lang="en-GB" sz="2000" dirty="0">
                <a:solidFill>
                  <a:srgbClr val="800000"/>
                </a:solidFill>
                <a:effectLst>
                  <a:outerShdw blurRad="38100" dist="38100" dir="2700000" algn="tl">
                    <a:srgbClr val="C0C0C0"/>
                  </a:outerShdw>
                </a:effectLst>
                <a:latin typeface="Impact" pitchFamily="34" charset="0"/>
              </a:rPr>
              <a:t>Muslim Aid </a:t>
            </a:r>
            <a:r>
              <a:rPr lang="en-GB" sz="2000" dirty="0">
                <a:effectLst>
                  <a:outerShdw blurRad="38100" dist="38100" dir="2700000" algn="tl">
                    <a:srgbClr val="C0C0C0"/>
                  </a:outerShdw>
                </a:effectLst>
                <a:latin typeface="Expletive Deleted" pitchFamily="2" charset="0"/>
              </a:rPr>
              <a:t>and </a:t>
            </a:r>
            <a:r>
              <a:rPr lang="en-GB" sz="2000" dirty="0">
                <a:solidFill>
                  <a:srgbClr val="800000"/>
                </a:solidFill>
                <a:effectLst>
                  <a:outerShdw blurRad="38100" dist="38100" dir="2700000" algn="tl">
                    <a:srgbClr val="C0C0C0"/>
                  </a:outerShdw>
                </a:effectLst>
                <a:latin typeface="Impact" pitchFamily="34" charset="0"/>
              </a:rPr>
              <a:t>Islamic Relief</a:t>
            </a:r>
            <a:r>
              <a:rPr lang="en-GB" sz="2000" dirty="0">
                <a:effectLst>
                  <a:outerShdw blurRad="38100" dist="38100" dir="2700000" algn="tl">
                    <a:srgbClr val="C0C0C0"/>
                  </a:outerShdw>
                </a:effectLst>
                <a:latin typeface="Expletive Deleted" pitchFamily="2" charset="0"/>
              </a:rPr>
              <a:t> are two aid agencies working to relieve poverty</a:t>
            </a:r>
          </a:p>
          <a:p>
            <a:pPr>
              <a:buFont typeface="Wingdings" pitchFamily="2" charset="2"/>
              <a:buNone/>
              <a:defRPr/>
            </a:pPr>
            <a:r>
              <a:rPr lang="en-GB" sz="2000" dirty="0">
                <a:effectLst>
                  <a:outerShdw blurRad="38100" dist="38100" dir="2700000" algn="tl">
                    <a:srgbClr val="C0C0C0"/>
                  </a:outerShdw>
                </a:effectLst>
                <a:latin typeface="Expletive Deleted" pitchFamily="2" charset="0"/>
              </a:rPr>
              <a:t> and secure justice for the </a:t>
            </a:r>
          </a:p>
          <a:p>
            <a:pPr>
              <a:buFont typeface="Wingdings" pitchFamily="2" charset="2"/>
              <a:buNone/>
              <a:defRPr/>
            </a:pPr>
            <a:r>
              <a:rPr lang="en-GB" sz="2000" dirty="0">
                <a:effectLst>
                  <a:outerShdw blurRad="38100" dist="38100" dir="2700000" algn="tl">
                    <a:srgbClr val="C0C0C0"/>
                  </a:outerShdw>
                </a:effectLst>
                <a:latin typeface="Expletive Deleted" pitchFamily="2" charset="0"/>
              </a:rPr>
              <a:t>poor and oppressed around </a:t>
            </a:r>
          </a:p>
          <a:p>
            <a:pPr>
              <a:buFont typeface="Wingdings" pitchFamily="2" charset="2"/>
              <a:buNone/>
              <a:defRPr/>
            </a:pPr>
            <a:r>
              <a:rPr lang="en-GB" sz="2000" dirty="0">
                <a:effectLst>
                  <a:outerShdw blurRad="38100" dist="38100" dir="2700000" algn="tl">
                    <a:srgbClr val="C0C0C0"/>
                  </a:outerShdw>
                </a:effectLst>
                <a:latin typeface="Expletive Deleted" pitchFamily="2" charset="0"/>
              </a:rPr>
              <a:t>the world.</a:t>
            </a:r>
            <a:endParaRPr lang="en-US" sz="2000" dirty="0">
              <a:effectLst>
                <a:outerShdw blurRad="38100" dist="38100" dir="2700000" algn="tl">
                  <a:srgbClr val="C0C0C0"/>
                </a:outerShdw>
              </a:effectLst>
              <a:latin typeface="Expletive Deleted" pitchFamily="2" charset="0"/>
            </a:endParaRPr>
          </a:p>
        </p:txBody>
      </p:sp>
      <p:sp>
        <p:nvSpPr>
          <p:cNvPr id="32775" name="Text Box 7"/>
          <p:cNvSpPr txBox="1">
            <a:spLocks noChangeArrowheads="1"/>
          </p:cNvSpPr>
          <p:nvPr/>
        </p:nvSpPr>
        <p:spPr bwMode="auto">
          <a:xfrm>
            <a:off x="1738282" y="3714753"/>
            <a:ext cx="3714776" cy="3170099"/>
          </a:xfrm>
          <a:prstGeom prst="rect">
            <a:avLst/>
          </a:prstGeom>
          <a:noFill/>
          <a:ln w="9525">
            <a:noFill/>
            <a:miter lim="800000"/>
            <a:headEnd/>
            <a:tailEnd/>
          </a:ln>
          <a:effectLst/>
        </p:spPr>
        <p:txBody>
          <a:bodyPr wrap="square">
            <a:spAutoFit/>
          </a:bodyPr>
          <a:lstStyle/>
          <a:p>
            <a:pPr algn="ctr">
              <a:buFont typeface="Wingdings" pitchFamily="2" charset="2"/>
              <a:buNone/>
              <a:defRPr/>
            </a:pPr>
            <a:r>
              <a:rPr lang="en-GB" sz="2000" dirty="0">
                <a:effectLst>
                  <a:outerShdw blurRad="38100" dist="38100" dir="2700000" algn="tl">
                    <a:srgbClr val="C0C0C0"/>
                  </a:outerShdw>
                </a:effectLst>
                <a:latin typeface="Impact" pitchFamily="34" charset="0"/>
              </a:rPr>
              <a:t>Shari ‘ah</a:t>
            </a:r>
            <a:r>
              <a:rPr lang="en-GB" sz="2000" dirty="0">
                <a:effectLst>
                  <a:outerShdw blurRad="38100" dist="38100" dir="2700000" algn="tl">
                    <a:srgbClr val="C0C0C0"/>
                  </a:outerShdw>
                </a:effectLst>
                <a:latin typeface="Expletive Deleted" pitchFamily="2" charset="0"/>
              </a:rPr>
              <a:t> law bans the charging or paying of interest on loans as this makes the less wealthy pay the wealthy and is unjust. As a result many Muslims feel they cannot take out traditional </a:t>
            </a:r>
            <a:r>
              <a:rPr lang="en-GB" sz="2000" dirty="0">
                <a:effectLst>
                  <a:outerShdw blurRad="38100" dist="38100" dir="2700000" algn="tl">
                    <a:srgbClr val="C0C0C0"/>
                  </a:outerShdw>
                </a:effectLst>
                <a:latin typeface="Impact" pitchFamily="34" charset="0"/>
              </a:rPr>
              <a:t>mortgages</a:t>
            </a:r>
            <a:r>
              <a:rPr lang="en-GB" sz="2000" dirty="0">
                <a:effectLst>
                  <a:outerShdw blurRad="38100" dist="38100" dir="2700000" algn="tl">
                    <a:srgbClr val="C0C0C0"/>
                  </a:outerShdw>
                </a:effectLst>
                <a:latin typeface="Expletive Deleted" pitchFamily="2" charset="0"/>
              </a:rPr>
              <a:t> in Britain. Some UK banks now offer Muslim mortgages similar to rental agreements.  </a:t>
            </a:r>
            <a:endParaRPr lang="en-US" sz="2000" dirty="0">
              <a:effectLst>
                <a:outerShdw blurRad="38100" dist="38100" dir="2700000" algn="tl">
                  <a:srgbClr val="C0C0C0"/>
                </a:outerShdw>
              </a:effectLst>
              <a:latin typeface="Expletive Deleted" pitchFamily="2" charset="0"/>
            </a:endParaRPr>
          </a:p>
        </p:txBody>
      </p:sp>
      <p:sp>
        <p:nvSpPr>
          <p:cNvPr id="32776" name="Text Box 8"/>
          <p:cNvSpPr txBox="1">
            <a:spLocks noChangeArrowheads="1"/>
          </p:cNvSpPr>
          <p:nvPr/>
        </p:nvSpPr>
        <p:spPr bwMode="auto">
          <a:xfrm>
            <a:off x="5953125" y="1071547"/>
            <a:ext cx="4105275" cy="5847755"/>
          </a:xfrm>
          <a:prstGeom prst="rect">
            <a:avLst/>
          </a:prstGeom>
          <a:noFill/>
          <a:ln w="9525">
            <a:noFill/>
            <a:miter lim="800000"/>
            <a:headEnd/>
            <a:tailEnd/>
          </a:ln>
          <a:effectLst/>
        </p:spPr>
        <p:txBody>
          <a:bodyPr wrap="square">
            <a:spAutoFit/>
          </a:bodyPr>
          <a:lstStyle/>
          <a:p>
            <a:pPr>
              <a:buFont typeface="Wingdings" pitchFamily="2" charset="2"/>
              <a:buNone/>
              <a:defRPr/>
            </a:pPr>
            <a:r>
              <a:rPr lang="en-GB" sz="2200" dirty="0">
                <a:effectLst>
                  <a:outerShdw blurRad="38100" dist="38100" dir="2700000" algn="tl">
                    <a:srgbClr val="C0C0C0"/>
                  </a:outerShdw>
                </a:effectLst>
                <a:latin typeface="Expletive Deleted" pitchFamily="2" charset="0"/>
              </a:rPr>
              <a:t>One of the ‘</a:t>
            </a:r>
            <a:r>
              <a:rPr lang="en-GB" sz="2200" dirty="0">
                <a:effectLst>
                  <a:outerShdw blurRad="38100" dist="38100" dir="2700000" algn="tl">
                    <a:srgbClr val="C0C0C0"/>
                  </a:outerShdw>
                </a:effectLst>
                <a:latin typeface="Impact" pitchFamily="34" charset="0"/>
              </a:rPr>
              <a:t>Five Pillars of Islam</a:t>
            </a:r>
            <a:r>
              <a:rPr lang="en-GB" sz="2200" dirty="0">
                <a:effectLst>
                  <a:outerShdw blurRad="38100" dist="38100" dir="2700000" algn="tl">
                    <a:srgbClr val="C0C0C0"/>
                  </a:outerShdw>
                </a:effectLst>
                <a:latin typeface="Expletive Deleted" pitchFamily="2" charset="0"/>
              </a:rPr>
              <a:t>’, </a:t>
            </a:r>
          </a:p>
          <a:p>
            <a:pPr>
              <a:buFont typeface="Wingdings" pitchFamily="2" charset="2"/>
              <a:buNone/>
              <a:defRPr/>
            </a:pPr>
            <a:r>
              <a:rPr lang="en-GB" sz="2200" dirty="0">
                <a:effectLst>
                  <a:outerShdw blurRad="38100" dist="38100" dir="2700000" algn="tl">
                    <a:srgbClr val="C0C0C0"/>
                  </a:outerShdw>
                </a:effectLst>
                <a:latin typeface="Expletive Deleted" pitchFamily="2" charset="0"/>
              </a:rPr>
              <a:t>is </a:t>
            </a:r>
            <a:r>
              <a:rPr lang="en-GB" sz="2200" dirty="0" err="1">
                <a:effectLst>
                  <a:outerShdw blurRad="38100" dist="38100" dir="2700000" algn="tl">
                    <a:srgbClr val="C0C0C0"/>
                  </a:outerShdw>
                </a:effectLst>
                <a:latin typeface="Impact" pitchFamily="34" charset="0"/>
              </a:rPr>
              <a:t>zakah</a:t>
            </a:r>
            <a:r>
              <a:rPr lang="en-GB" sz="2200" dirty="0">
                <a:effectLst>
                  <a:outerShdw blurRad="38100" dist="38100" dir="2700000" algn="tl">
                    <a:srgbClr val="C0C0C0"/>
                  </a:outerShdw>
                </a:effectLst>
                <a:latin typeface="Expletive Deleted" pitchFamily="2" charset="0"/>
              </a:rPr>
              <a:t>, a compulsory payment to the poor. It is an annual payment made up of around 2</a:t>
            </a:r>
            <a:r>
              <a:rPr lang="en-US" sz="2200" dirty="0">
                <a:effectLst>
                  <a:outerShdw blurRad="38100" dist="38100" dir="2700000" algn="tl">
                    <a:srgbClr val="C0C0C0"/>
                  </a:outerShdw>
                </a:effectLst>
                <a:latin typeface="Expletive Deleted" pitchFamily="2" charset="0"/>
              </a:rPr>
              <a:t>½</a:t>
            </a:r>
            <a:r>
              <a:rPr lang="en-GB" sz="2200" dirty="0">
                <a:effectLst>
                  <a:outerShdw blurRad="38100" dist="38100" dir="2700000" algn="tl">
                    <a:srgbClr val="C0C0C0"/>
                  </a:outerShdw>
                </a:effectLst>
                <a:latin typeface="Expletive Deleted" pitchFamily="2" charset="0"/>
              </a:rPr>
              <a:t>% </a:t>
            </a:r>
          </a:p>
          <a:p>
            <a:pPr>
              <a:buFont typeface="Wingdings" pitchFamily="2" charset="2"/>
              <a:buNone/>
              <a:defRPr/>
            </a:pPr>
            <a:r>
              <a:rPr lang="en-GB" sz="2200" dirty="0">
                <a:effectLst>
                  <a:outerShdw blurRad="38100" dist="38100" dir="2700000" algn="tl">
                    <a:srgbClr val="C0C0C0"/>
                  </a:outerShdw>
                </a:effectLst>
                <a:latin typeface="Expletive Deleted" pitchFamily="2" charset="0"/>
              </a:rPr>
              <a:t>of any excess </a:t>
            </a:r>
          </a:p>
          <a:p>
            <a:pPr>
              <a:buFont typeface="Wingdings" pitchFamily="2" charset="2"/>
              <a:buNone/>
              <a:defRPr/>
            </a:pPr>
            <a:r>
              <a:rPr lang="en-GB" sz="2200" dirty="0">
                <a:effectLst>
                  <a:outerShdw blurRad="38100" dist="38100" dir="2700000" algn="tl">
                    <a:srgbClr val="C0C0C0"/>
                  </a:outerShdw>
                </a:effectLst>
                <a:latin typeface="Expletive Deleted" pitchFamily="2" charset="0"/>
              </a:rPr>
              <a:t>wealth a person has</a:t>
            </a:r>
          </a:p>
          <a:p>
            <a:pPr>
              <a:buFont typeface="Wingdings" pitchFamily="2" charset="2"/>
              <a:buNone/>
              <a:defRPr/>
            </a:pPr>
            <a:r>
              <a:rPr lang="en-GB" sz="2200" dirty="0">
                <a:effectLst>
                  <a:outerShdw blurRad="38100" dist="38100" dir="2700000" algn="tl">
                    <a:srgbClr val="C0C0C0"/>
                  </a:outerShdw>
                </a:effectLst>
                <a:latin typeface="Expletive Deleted" pitchFamily="2" charset="0"/>
              </a:rPr>
              <a:t>(i.e. cash, savings</a:t>
            </a:r>
          </a:p>
          <a:p>
            <a:pPr>
              <a:buFont typeface="Wingdings" pitchFamily="2" charset="2"/>
              <a:buNone/>
              <a:defRPr/>
            </a:pPr>
            <a:r>
              <a:rPr lang="en-GB" sz="2200" dirty="0">
                <a:effectLst>
                  <a:outerShdw blurRad="38100" dist="38100" dir="2700000" algn="tl">
                    <a:srgbClr val="C0C0C0"/>
                  </a:outerShdw>
                </a:effectLst>
                <a:latin typeface="Expletive Deleted" pitchFamily="2" charset="0"/>
              </a:rPr>
              <a:t>and value of any </a:t>
            </a:r>
          </a:p>
          <a:p>
            <a:pPr>
              <a:buFont typeface="Wingdings" pitchFamily="2" charset="2"/>
              <a:buNone/>
              <a:defRPr/>
            </a:pPr>
            <a:r>
              <a:rPr lang="en-GB" sz="2200" dirty="0">
                <a:effectLst>
                  <a:outerShdw blurRad="38100" dist="38100" dir="2700000" algn="tl">
                    <a:srgbClr val="C0C0C0"/>
                  </a:outerShdw>
                </a:effectLst>
                <a:latin typeface="Expletive Deleted" pitchFamily="2" charset="0"/>
              </a:rPr>
              <a:t>jewellery etc.). It </a:t>
            </a:r>
          </a:p>
          <a:p>
            <a:pPr>
              <a:buFont typeface="Wingdings" pitchFamily="2" charset="2"/>
              <a:buNone/>
              <a:defRPr/>
            </a:pPr>
            <a:r>
              <a:rPr lang="en-GB" sz="2200" dirty="0">
                <a:effectLst>
                  <a:outerShdw blurRad="38100" dist="38100" dir="2700000" algn="tl">
                    <a:srgbClr val="C0C0C0"/>
                  </a:outerShdw>
                </a:effectLst>
                <a:latin typeface="Expletive Deleted" pitchFamily="2" charset="0"/>
              </a:rPr>
              <a:t>is not seen as</a:t>
            </a:r>
          </a:p>
          <a:p>
            <a:pPr>
              <a:buFont typeface="Wingdings" pitchFamily="2" charset="2"/>
              <a:buNone/>
              <a:defRPr/>
            </a:pPr>
            <a:r>
              <a:rPr lang="en-GB" sz="2200" dirty="0">
                <a:effectLst>
                  <a:outerShdw blurRad="38100" dist="38100" dir="2700000" algn="tl">
                    <a:srgbClr val="C0C0C0"/>
                  </a:outerShdw>
                </a:effectLst>
                <a:latin typeface="Expletive Deleted" pitchFamily="2" charset="0"/>
              </a:rPr>
              <a:t>charity, which is</a:t>
            </a:r>
          </a:p>
          <a:p>
            <a:pPr>
              <a:buFont typeface="Wingdings" pitchFamily="2" charset="2"/>
              <a:buNone/>
              <a:defRPr/>
            </a:pPr>
            <a:r>
              <a:rPr lang="en-GB" sz="2200" dirty="0">
                <a:effectLst>
                  <a:outerShdw blurRad="38100" dist="38100" dir="2700000" algn="tl">
                    <a:srgbClr val="C0C0C0"/>
                  </a:outerShdw>
                </a:effectLst>
                <a:latin typeface="Expletive Deleted" pitchFamily="2" charset="0"/>
              </a:rPr>
              <a:t>optional, or tax,</a:t>
            </a:r>
          </a:p>
          <a:p>
            <a:pPr>
              <a:buFont typeface="Wingdings" pitchFamily="2" charset="2"/>
              <a:buNone/>
              <a:defRPr/>
            </a:pPr>
            <a:r>
              <a:rPr lang="en-GB" sz="2200" dirty="0">
                <a:effectLst>
                  <a:outerShdw blurRad="38100" dist="38100" dir="2700000" algn="tl">
                    <a:srgbClr val="C0C0C0"/>
                  </a:outerShdw>
                </a:effectLst>
                <a:latin typeface="Expletive Deleted" pitchFamily="2" charset="0"/>
              </a:rPr>
              <a:t>which is for the </a:t>
            </a:r>
          </a:p>
          <a:p>
            <a:pPr>
              <a:buFont typeface="Wingdings" pitchFamily="2" charset="2"/>
              <a:buNone/>
              <a:defRPr/>
            </a:pPr>
            <a:r>
              <a:rPr lang="en-GB" sz="2200" dirty="0">
                <a:effectLst>
                  <a:outerShdw blurRad="38100" dist="38100" dir="2700000" algn="tl">
                    <a:srgbClr val="C0C0C0"/>
                  </a:outerShdw>
                </a:effectLst>
                <a:latin typeface="Expletive Deleted" pitchFamily="2" charset="0"/>
              </a:rPr>
              <a:t>state. It is based </a:t>
            </a:r>
          </a:p>
          <a:p>
            <a:pPr>
              <a:buFont typeface="Wingdings" pitchFamily="2" charset="2"/>
              <a:buNone/>
              <a:defRPr/>
            </a:pPr>
            <a:r>
              <a:rPr lang="en-GB" sz="2200" dirty="0">
                <a:effectLst>
                  <a:outerShdw blurRad="38100" dist="38100" dir="2700000" algn="tl">
                    <a:srgbClr val="C0C0C0"/>
                  </a:outerShdw>
                </a:effectLst>
                <a:latin typeface="Expletive Deleted" pitchFamily="2" charset="0"/>
              </a:rPr>
              <a:t>on social welfare and the distribution of wealth.</a:t>
            </a:r>
            <a:endParaRPr lang="en-US" sz="2200" dirty="0">
              <a:effectLst>
                <a:outerShdw blurRad="38100" dist="38100" dir="2700000" algn="tl">
                  <a:srgbClr val="C0C0C0"/>
                </a:outerShdw>
              </a:effectLst>
              <a:latin typeface="Expletive Deleted" pitchFamily="2" charset="0"/>
            </a:endParaRPr>
          </a:p>
        </p:txBody>
      </p:sp>
      <p:sp>
        <p:nvSpPr>
          <p:cNvPr id="9" name="Text Box 3"/>
          <p:cNvSpPr txBox="1">
            <a:spLocks noChangeArrowheads="1"/>
          </p:cNvSpPr>
          <p:nvPr/>
        </p:nvSpPr>
        <p:spPr bwMode="auto">
          <a:xfrm>
            <a:off x="1523968" y="71415"/>
            <a:ext cx="9144032" cy="584775"/>
          </a:xfrm>
          <a:prstGeom prst="rect">
            <a:avLst/>
          </a:prstGeom>
          <a:noFill/>
          <a:ln w="9525">
            <a:noFill/>
            <a:miter lim="800000"/>
            <a:headEnd/>
            <a:tailEnd/>
          </a:ln>
          <a:effectLst/>
        </p:spPr>
        <p:txBody>
          <a:bodyPr wrap="square">
            <a:spAutoFit/>
          </a:bodyPr>
          <a:lstStyle/>
          <a:p>
            <a:pPr algn="ctr">
              <a:defRPr/>
            </a:pPr>
            <a:r>
              <a:rPr lang="en-GB" sz="3200" dirty="0">
                <a:latin typeface="X-Files" pitchFamily="34" charset="0"/>
              </a:rPr>
              <a:t>The Qur’an and Social Justice</a:t>
            </a:r>
            <a:endParaRPr lang="en-US" sz="3200" dirty="0">
              <a:latin typeface="X-Files" pitchFamily="34" charset="0"/>
            </a:endParaRPr>
          </a:p>
        </p:txBody>
      </p:sp>
      <p:pic>
        <p:nvPicPr>
          <p:cNvPr id="36866" name="Picture 2" descr="http://justquraan.files.wordpress.com/2008/09/zakat-1.jpg"/>
          <p:cNvPicPr>
            <a:picLocks noChangeAspect="1" noChangeArrowheads="1"/>
          </p:cNvPicPr>
          <p:nvPr/>
        </p:nvPicPr>
        <p:blipFill>
          <a:blip r:embed="rId5" cstate="print"/>
          <a:srcRect/>
          <a:stretch>
            <a:fillRect/>
          </a:stretch>
        </p:blipFill>
        <p:spPr bwMode="auto">
          <a:xfrm>
            <a:off x="8425572" y="3602241"/>
            <a:ext cx="1670956" cy="2303238"/>
          </a:xfrm>
          <a:prstGeom prst="rect">
            <a:avLst/>
          </a:prstGeom>
          <a:ln>
            <a:noFill/>
          </a:ln>
          <a:effectLst>
            <a:softEdge rad="112500"/>
          </a:effectLst>
        </p:spPr>
      </p:pic>
    </p:spTree>
    <p:extLst>
      <p:ext uri="{BB962C8B-B14F-4D97-AF65-F5344CB8AC3E}">
        <p14:creationId xmlns:p14="http://schemas.microsoft.com/office/powerpoint/2010/main" val="4252014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773"/>
                                        </p:tgtEl>
                                        <p:attrNameLst>
                                          <p:attrName>style.visibility</p:attrName>
                                        </p:attrNameLst>
                                      </p:cBhvr>
                                      <p:to>
                                        <p:strVal val="visible"/>
                                      </p:to>
                                    </p:set>
                                    <p:animEffect transition="in" filter="wipe(left)">
                                      <p:cBhvr>
                                        <p:cTn id="7" dur="1000"/>
                                        <p:tgtEl>
                                          <p:spTgt spid="3277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5"/>
                                        </p:tgtEl>
                                        <p:attrNameLst>
                                          <p:attrName>style.visibility</p:attrName>
                                        </p:attrNameLst>
                                      </p:cBhvr>
                                      <p:to>
                                        <p:strVal val="visible"/>
                                      </p:to>
                                    </p:set>
                                    <p:animEffect transition="in" filter="wipe(left)">
                                      <p:cBhvr>
                                        <p:cTn id="12" dur="1000"/>
                                        <p:tgtEl>
                                          <p:spTgt spid="3277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6"/>
                                        </p:tgtEl>
                                        <p:attrNameLst>
                                          <p:attrName>style.visibility</p:attrName>
                                        </p:attrNameLst>
                                      </p:cBhvr>
                                      <p:to>
                                        <p:strVal val="visible"/>
                                      </p:to>
                                    </p:set>
                                    <p:animEffect transition="in" filter="wipe(left)">
                                      <p:cBhvr>
                                        <p:cTn id="17" dur="1000"/>
                                        <p:tgtEl>
                                          <p:spTgt spid="32776"/>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p:bldP spid="32775" grpId="0"/>
      <p:bldP spid="32776"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a:off x="7453322" y="3143248"/>
            <a:ext cx="2928958" cy="1588"/>
          </a:xfrm>
          <a:prstGeom prst="line">
            <a:avLst/>
          </a:prstGeom>
          <a:ln w="76200">
            <a:solidFill>
              <a:schemeClr val="bg1"/>
            </a:solidFill>
          </a:ln>
          <a:effectLst>
            <a:softEdge rad="12700"/>
          </a:effectLst>
        </p:spPr>
        <p:style>
          <a:lnRef idx="3">
            <a:schemeClr val="accent1"/>
          </a:lnRef>
          <a:fillRef idx="0">
            <a:schemeClr val="accent1"/>
          </a:fillRef>
          <a:effectRef idx="2">
            <a:schemeClr val="accent1"/>
          </a:effectRef>
          <a:fontRef idx="minor">
            <a:schemeClr val="tx1"/>
          </a:fontRef>
        </p:style>
      </p:cxnSp>
      <p:sp>
        <p:nvSpPr>
          <p:cNvPr id="47117" name="Text Box 13"/>
          <p:cNvSpPr txBox="1">
            <a:spLocks noChangeArrowheads="1"/>
          </p:cNvSpPr>
          <p:nvPr/>
        </p:nvSpPr>
        <p:spPr bwMode="auto">
          <a:xfrm>
            <a:off x="982733" y="729293"/>
            <a:ext cx="8207375" cy="400110"/>
          </a:xfrm>
          <a:prstGeom prst="rect">
            <a:avLst/>
          </a:prstGeom>
          <a:noFill/>
          <a:ln w="9525">
            <a:noFill/>
            <a:miter lim="800000"/>
            <a:headEnd/>
            <a:tailEnd/>
          </a:ln>
          <a:effectLst/>
        </p:spPr>
        <p:txBody>
          <a:bodyPr>
            <a:spAutoFit/>
          </a:bodyPr>
          <a:lstStyle/>
          <a:p>
            <a:pPr>
              <a:buFont typeface="Wingdings" pitchFamily="2" charset="2"/>
              <a:buNone/>
              <a:defRPr/>
            </a:pPr>
            <a:r>
              <a:rPr lang="en-GB" sz="2000" dirty="0">
                <a:effectLst>
                  <a:outerShdw blurRad="38100" dist="38100" dir="2700000" algn="tl">
                    <a:srgbClr val="C0C0C0"/>
                  </a:outerShdw>
                </a:effectLst>
                <a:latin typeface="Impact" pitchFamily="34" charset="0"/>
              </a:rPr>
              <a:t>Shari ‘ah</a:t>
            </a:r>
            <a:r>
              <a:rPr lang="en-GB" sz="2000" dirty="0">
                <a:effectLst>
                  <a:outerShdw blurRad="38100" dist="38100" dir="2700000" algn="tl">
                    <a:srgbClr val="C0C0C0"/>
                  </a:outerShdw>
                </a:effectLst>
                <a:latin typeface="Expletive Deleted" pitchFamily="2" charset="0"/>
              </a:rPr>
              <a:t>, allows for capital punishment for </a:t>
            </a:r>
            <a:r>
              <a:rPr lang="en-GB" sz="2000" dirty="0" smtClean="0">
                <a:effectLst>
                  <a:outerShdw blurRad="38100" dist="38100" dir="2700000" algn="tl">
                    <a:srgbClr val="C0C0C0"/>
                  </a:outerShdw>
                </a:effectLst>
                <a:latin typeface="Expletive Deleted" pitchFamily="2" charset="0"/>
              </a:rPr>
              <a:t>3 offences</a:t>
            </a:r>
            <a:r>
              <a:rPr lang="en-GB" sz="2000" dirty="0">
                <a:effectLst>
                  <a:outerShdw blurRad="38100" dist="38100" dir="2700000" algn="tl">
                    <a:srgbClr val="C0C0C0"/>
                  </a:outerShdw>
                </a:effectLst>
                <a:latin typeface="Expletive Deleted" pitchFamily="2" charset="0"/>
              </a:rPr>
              <a:t>:</a:t>
            </a:r>
            <a:endParaRPr lang="en-US" sz="2000" dirty="0">
              <a:effectLst>
                <a:outerShdw blurRad="38100" dist="38100" dir="2700000" algn="tl">
                  <a:srgbClr val="C0C0C0"/>
                </a:outerShdw>
              </a:effectLst>
              <a:latin typeface="Expletive Deleted" pitchFamily="2" charset="0"/>
            </a:endParaRPr>
          </a:p>
        </p:txBody>
      </p:sp>
      <p:sp>
        <p:nvSpPr>
          <p:cNvPr id="47118" name="Text Box 14"/>
          <p:cNvSpPr txBox="1">
            <a:spLocks noChangeArrowheads="1"/>
          </p:cNvSpPr>
          <p:nvPr/>
        </p:nvSpPr>
        <p:spPr bwMode="auto">
          <a:xfrm>
            <a:off x="1044293" y="3473051"/>
            <a:ext cx="4944947" cy="332398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buFont typeface="Wingdings" pitchFamily="2" charset="2"/>
              <a:buNone/>
              <a:defRPr/>
            </a:pPr>
            <a:r>
              <a:rPr lang="en-GB" sz="2000" dirty="0">
                <a:effectLst>
                  <a:outerShdw blurRad="38100" dist="38100" dir="2700000" algn="tl">
                    <a:srgbClr val="C0C0C0"/>
                  </a:outerShdw>
                </a:effectLst>
                <a:latin typeface="Expletive Deleted" pitchFamily="2" charset="0"/>
              </a:rPr>
              <a:t>Muslim arguments </a:t>
            </a:r>
            <a:r>
              <a:rPr lang="en-GB" sz="2000" dirty="0">
                <a:solidFill>
                  <a:srgbClr val="800000"/>
                </a:solidFill>
                <a:effectLst>
                  <a:outerShdw blurRad="38100" dist="38100" dir="2700000" algn="tl">
                    <a:srgbClr val="C0C0C0"/>
                  </a:outerShdw>
                </a:effectLst>
                <a:latin typeface="Impact" pitchFamily="34" charset="0"/>
              </a:rPr>
              <a:t>for</a:t>
            </a:r>
            <a:r>
              <a:rPr lang="en-GB" sz="2000" dirty="0">
                <a:effectLst>
                  <a:outerShdw blurRad="38100" dist="38100" dir="2700000" algn="tl">
                    <a:srgbClr val="C0C0C0"/>
                  </a:outerShdw>
                </a:effectLst>
                <a:latin typeface="Expletive Deleted" pitchFamily="2" charset="0"/>
              </a:rPr>
              <a:t> capital punishment include.</a:t>
            </a:r>
          </a:p>
          <a:p>
            <a:pPr>
              <a:buFont typeface="Wingdings" pitchFamily="2" charset="2"/>
              <a:buNone/>
              <a:defRPr/>
            </a:pPr>
            <a:endParaRPr lang="en-GB" sz="1000" dirty="0">
              <a:effectLst>
                <a:outerShdw blurRad="38100" dist="38100" dir="2700000" algn="tl">
                  <a:srgbClr val="C0C0C0"/>
                </a:outerShdw>
              </a:effectLst>
              <a:latin typeface="Expletive Deleted" pitchFamily="2" charset="0"/>
            </a:endParaRPr>
          </a:p>
          <a:p>
            <a:pPr>
              <a:buFont typeface="Wingdings" pitchFamily="2" charset="2"/>
              <a:buChar char="q"/>
              <a:defRPr/>
            </a:pPr>
            <a:r>
              <a:rPr lang="en-GB" sz="2000" dirty="0">
                <a:effectLst>
                  <a:outerShdw blurRad="38100" dist="38100" dir="2700000" algn="tl">
                    <a:srgbClr val="C0C0C0"/>
                  </a:outerShdw>
                </a:effectLst>
                <a:latin typeface="Expletive Deleted" pitchFamily="2" charset="0"/>
              </a:rPr>
              <a:t> It is a punishment laid down in </a:t>
            </a:r>
            <a:r>
              <a:rPr lang="en-GB" sz="2000" dirty="0">
                <a:effectLst>
                  <a:outerShdw blurRad="38100" dist="38100" dir="2700000" algn="tl">
                    <a:srgbClr val="C0C0C0"/>
                  </a:outerShdw>
                </a:effectLst>
                <a:latin typeface="Impact" pitchFamily="34" charset="0"/>
              </a:rPr>
              <a:t>Shari’ah Law</a:t>
            </a:r>
            <a:r>
              <a:rPr lang="en-GB" sz="2000" dirty="0">
                <a:effectLst>
                  <a:outerShdw blurRad="38100" dist="38100" dir="2700000" algn="tl">
                    <a:srgbClr val="C0C0C0"/>
                  </a:outerShdw>
                </a:effectLst>
                <a:latin typeface="Expletive Deleted" pitchFamily="2" charset="0"/>
              </a:rPr>
              <a:t> within the </a:t>
            </a:r>
            <a:r>
              <a:rPr lang="en-GB" sz="2000" dirty="0">
                <a:effectLst>
                  <a:outerShdw blurRad="38100" dist="38100" dir="2700000" algn="tl">
                    <a:srgbClr val="C0C0C0"/>
                  </a:outerShdw>
                </a:effectLst>
                <a:latin typeface="Impact" pitchFamily="34" charset="0"/>
              </a:rPr>
              <a:t>Qur’an</a:t>
            </a:r>
            <a:r>
              <a:rPr lang="en-GB" sz="2000" dirty="0">
                <a:effectLst>
                  <a:outerShdw blurRad="38100" dist="38100" dir="2700000" algn="tl">
                    <a:srgbClr val="C0C0C0"/>
                  </a:outerShdw>
                </a:effectLst>
                <a:latin typeface="Expletive Deleted" pitchFamily="2" charset="0"/>
              </a:rPr>
              <a:t>.</a:t>
            </a:r>
          </a:p>
          <a:p>
            <a:pPr>
              <a:defRPr/>
            </a:pPr>
            <a:endParaRPr lang="en-GB" sz="1000" dirty="0">
              <a:effectLst>
                <a:outerShdw blurRad="38100" dist="38100" dir="2700000" algn="tl">
                  <a:srgbClr val="C0C0C0"/>
                </a:outerShdw>
              </a:effectLst>
              <a:latin typeface="Expletive Deleted" pitchFamily="2" charset="0"/>
            </a:endParaRPr>
          </a:p>
          <a:p>
            <a:pPr>
              <a:buFont typeface="Wingdings" pitchFamily="2" charset="2"/>
              <a:buChar char="q"/>
              <a:defRPr/>
            </a:pPr>
            <a:r>
              <a:rPr lang="en-GB" sz="2000" dirty="0">
                <a:effectLst>
                  <a:outerShdw blurRad="38100" dist="38100" dir="2700000" algn="tl">
                    <a:srgbClr val="C0C0C0"/>
                  </a:outerShdw>
                </a:effectLst>
                <a:latin typeface="Expletive Deleted" pitchFamily="2" charset="0"/>
              </a:rPr>
              <a:t> </a:t>
            </a:r>
            <a:r>
              <a:rPr lang="en-GB" sz="2000" dirty="0">
                <a:effectLst>
                  <a:outerShdw blurRad="38100" dist="38100" dir="2700000" algn="tl">
                    <a:srgbClr val="C0C0C0"/>
                  </a:outerShdw>
                </a:effectLst>
                <a:latin typeface="Impact" pitchFamily="34" charset="0"/>
              </a:rPr>
              <a:t>The Prophet Mohammad </a:t>
            </a:r>
            <a:r>
              <a:rPr lang="en-GB" sz="2000" dirty="0">
                <a:effectLst>
                  <a:outerShdw blurRad="38100" dist="38100" dir="2700000" algn="tl">
                    <a:srgbClr val="C0C0C0"/>
                  </a:outerShdw>
                </a:effectLst>
                <a:latin typeface="Expletive Deleted" pitchFamily="2" charset="0"/>
              </a:rPr>
              <a:t>agreed with capital punishment.</a:t>
            </a:r>
          </a:p>
          <a:p>
            <a:pPr>
              <a:defRPr/>
            </a:pPr>
            <a:endParaRPr lang="en-US" sz="1000" dirty="0">
              <a:effectLst>
                <a:outerShdw blurRad="38100" dist="38100" dir="2700000" algn="tl">
                  <a:srgbClr val="C0C0C0"/>
                </a:outerShdw>
              </a:effectLst>
              <a:latin typeface="Expletive Deleted" pitchFamily="2" charset="0"/>
            </a:endParaRPr>
          </a:p>
          <a:p>
            <a:pPr>
              <a:buFont typeface="Wingdings" pitchFamily="2" charset="2"/>
              <a:buChar char="q"/>
              <a:defRPr/>
            </a:pPr>
            <a:r>
              <a:rPr lang="en-US" sz="2000" dirty="0">
                <a:effectLst>
                  <a:outerShdw blurRad="38100" dist="38100" dir="2700000" algn="tl">
                    <a:srgbClr val="C0C0C0"/>
                  </a:outerShdw>
                </a:effectLst>
                <a:latin typeface="Expletive Deleted" pitchFamily="2" charset="0"/>
              </a:rPr>
              <a:t> </a:t>
            </a:r>
            <a:r>
              <a:rPr lang="en-GB" sz="2000" dirty="0">
                <a:effectLst>
                  <a:outerShdw blurRad="38100" dist="38100" dir="2700000" algn="tl">
                    <a:srgbClr val="C0C0C0"/>
                  </a:outerShdw>
                </a:effectLst>
                <a:latin typeface="Expletive Deleted" pitchFamily="2" charset="0"/>
              </a:rPr>
              <a:t> Mohammad sentenced people to death for murder when he was ruler of </a:t>
            </a:r>
            <a:r>
              <a:rPr lang="en-GB" sz="2000" dirty="0" err="1">
                <a:effectLst>
                  <a:outerShdw blurRad="38100" dist="38100" dir="2700000" algn="tl">
                    <a:srgbClr val="C0C0C0"/>
                  </a:outerShdw>
                </a:effectLst>
                <a:latin typeface="Expletive Deleted" pitchFamily="2" charset="0"/>
              </a:rPr>
              <a:t>Madinah</a:t>
            </a:r>
            <a:r>
              <a:rPr lang="en-GB" sz="2000" dirty="0">
                <a:effectLst>
                  <a:outerShdw blurRad="38100" dist="38100" dir="2700000" algn="tl">
                    <a:srgbClr val="C0C0C0"/>
                  </a:outerShdw>
                </a:effectLst>
                <a:latin typeface="Expletive Deleted" pitchFamily="2" charset="0"/>
              </a:rPr>
              <a:t>.</a:t>
            </a:r>
            <a:endParaRPr lang="en-US" sz="2000" dirty="0">
              <a:effectLst>
                <a:outerShdw blurRad="38100" dist="38100" dir="2700000" algn="tl">
                  <a:srgbClr val="C0C0C0"/>
                </a:outerShdw>
              </a:effectLst>
              <a:latin typeface="Expletive Deleted" pitchFamily="2" charset="0"/>
            </a:endParaRPr>
          </a:p>
        </p:txBody>
      </p:sp>
      <p:sp>
        <p:nvSpPr>
          <p:cNvPr id="47119" name="Text Box 15"/>
          <p:cNvSpPr txBox="1">
            <a:spLocks noChangeArrowheads="1"/>
          </p:cNvSpPr>
          <p:nvPr/>
        </p:nvSpPr>
        <p:spPr bwMode="auto">
          <a:xfrm>
            <a:off x="981941" y="999316"/>
            <a:ext cx="5252280" cy="2554545"/>
          </a:xfrm>
          <a:prstGeom prst="rect">
            <a:avLst/>
          </a:prstGeom>
          <a:noFill/>
          <a:ln w="9525">
            <a:noFill/>
            <a:miter lim="800000"/>
            <a:headEnd/>
            <a:tailEnd/>
          </a:ln>
          <a:effectLst/>
        </p:spPr>
        <p:txBody>
          <a:bodyPr wrap="square">
            <a:spAutoFit/>
          </a:bodyPr>
          <a:lstStyle/>
          <a:p>
            <a:pPr>
              <a:buFont typeface="Wingdings" pitchFamily="2" charset="2"/>
              <a:buNone/>
              <a:defRPr/>
            </a:pPr>
            <a:r>
              <a:rPr lang="en-GB" sz="2000" dirty="0">
                <a:solidFill>
                  <a:srgbClr val="800000"/>
                </a:solidFill>
                <a:effectLst>
                  <a:outerShdw blurRad="38100" dist="38100" dir="2700000" algn="tl">
                    <a:srgbClr val="C0C0C0"/>
                  </a:outerShdw>
                </a:effectLst>
                <a:latin typeface="Impact" pitchFamily="34" charset="0"/>
              </a:rPr>
              <a:t>Murder</a:t>
            </a:r>
            <a:r>
              <a:rPr lang="en-GB" sz="2000" dirty="0">
                <a:solidFill>
                  <a:schemeClr val="accent2"/>
                </a:solidFill>
                <a:effectLst>
                  <a:outerShdw blurRad="38100" dist="38100" dir="2700000" algn="tl">
                    <a:srgbClr val="C0C0C0"/>
                  </a:outerShdw>
                </a:effectLst>
                <a:latin typeface="Expletive Deleted" pitchFamily="2" charset="0"/>
              </a:rPr>
              <a:t> </a:t>
            </a:r>
            <a:r>
              <a:rPr lang="en-GB" sz="2000" dirty="0">
                <a:effectLst>
                  <a:outerShdw blurRad="38100" dist="38100" dir="2700000" algn="tl">
                    <a:srgbClr val="C0C0C0"/>
                  </a:outerShdw>
                </a:effectLst>
                <a:latin typeface="Expletive Deleted" pitchFamily="2" charset="0"/>
              </a:rPr>
              <a:t>- the unlawful taking of another’s life. </a:t>
            </a:r>
          </a:p>
          <a:p>
            <a:pPr>
              <a:buFont typeface="Wingdings" pitchFamily="2" charset="2"/>
              <a:buNone/>
              <a:defRPr/>
            </a:pPr>
            <a:r>
              <a:rPr lang="en-GB" sz="2000" dirty="0">
                <a:solidFill>
                  <a:srgbClr val="800000"/>
                </a:solidFill>
                <a:effectLst>
                  <a:outerShdw blurRad="38100" dist="38100" dir="2700000" algn="tl">
                    <a:srgbClr val="C0C0C0"/>
                  </a:outerShdw>
                </a:effectLst>
                <a:latin typeface="Impact" pitchFamily="34" charset="0"/>
              </a:rPr>
              <a:t>Adultery</a:t>
            </a:r>
            <a:r>
              <a:rPr lang="en-GB" sz="2000" dirty="0">
                <a:effectLst>
                  <a:outerShdw blurRad="38100" dist="38100" dir="2700000" algn="tl">
                    <a:srgbClr val="C0C0C0"/>
                  </a:outerShdw>
                </a:effectLst>
                <a:latin typeface="Expletive Deleted" pitchFamily="2" charset="0"/>
              </a:rPr>
              <a:t> - a married person sleeping with someone </a:t>
            </a:r>
          </a:p>
          <a:p>
            <a:pPr>
              <a:buFont typeface="Wingdings" pitchFamily="2" charset="2"/>
              <a:buNone/>
              <a:defRPr/>
            </a:pPr>
            <a:r>
              <a:rPr lang="en-GB" sz="2000" dirty="0">
                <a:effectLst>
                  <a:outerShdw blurRad="38100" dist="38100" dir="2700000" algn="tl">
                    <a:srgbClr val="C0C0C0"/>
                  </a:outerShdw>
                </a:effectLst>
                <a:latin typeface="Expletive Deleted" pitchFamily="2" charset="0"/>
              </a:rPr>
              <a:t>they are not married to.</a:t>
            </a:r>
          </a:p>
          <a:p>
            <a:pPr>
              <a:buFont typeface="Wingdings" pitchFamily="2" charset="2"/>
              <a:buNone/>
              <a:defRPr/>
            </a:pPr>
            <a:r>
              <a:rPr lang="en-GB" sz="2000" dirty="0">
                <a:solidFill>
                  <a:srgbClr val="800000"/>
                </a:solidFill>
                <a:effectLst>
                  <a:outerShdw blurRad="38100" dist="38100" dir="2700000" algn="tl">
                    <a:srgbClr val="C0C0C0"/>
                  </a:outerShdw>
                </a:effectLst>
                <a:latin typeface="Impact" pitchFamily="34" charset="0"/>
              </a:rPr>
              <a:t>Apostasy</a:t>
            </a:r>
            <a:r>
              <a:rPr lang="en-GB" sz="2000" dirty="0">
                <a:effectLst>
                  <a:outerShdw blurRad="38100" dist="38100" dir="2700000" algn="tl">
                    <a:srgbClr val="C0C0C0"/>
                  </a:outerShdw>
                </a:effectLst>
                <a:latin typeface="Expletive Deleted" pitchFamily="2" charset="0"/>
              </a:rPr>
              <a:t> - where a Muslim denies Islam and works </a:t>
            </a:r>
          </a:p>
          <a:p>
            <a:pPr>
              <a:buFont typeface="Wingdings" pitchFamily="2" charset="2"/>
              <a:buNone/>
              <a:defRPr/>
            </a:pPr>
            <a:r>
              <a:rPr lang="en-GB" sz="2000" dirty="0">
                <a:effectLst>
                  <a:outerShdw blurRad="38100" dist="38100" dir="2700000" algn="tl">
                    <a:srgbClr val="C0C0C0"/>
                  </a:outerShdw>
                </a:effectLst>
                <a:latin typeface="Expletive Deleted" pitchFamily="2" charset="0"/>
              </a:rPr>
              <a:t>against it (this amounts to treason within Islam).</a:t>
            </a:r>
            <a:endParaRPr lang="en-US" sz="2000" dirty="0">
              <a:effectLst>
                <a:outerShdw blurRad="38100" dist="38100" dir="2700000" algn="tl">
                  <a:srgbClr val="C0C0C0"/>
                </a:outerShdw>
              </a:effectLst>
              <a:latin typeface="Expletive Deleted" pitchFamily="2" charset="0"/>
            </a:endParaRPr>
          </a:p>
        </p:txBody>
      </p:sp>
      <p:sp>
        <p:nvSpPr>
          <p:cNvPr id="11" name="Text Box 3"/>
          <p:cNvSpPr txBox="1">
            <a:spLocks noChangeArrowheads="1"/>
          </p:cNvSpPr>
          <p:nvPr/>
        </p:nvSpPr>
        <p:spPr bwMode="auto">
          <a:xfrm>
            <a:off x="1524000" y="119698"/>
            <a:ext cx="9144000" cy="523220"/>
          </a:xfrm>
          <a:prstGeom prst="rect">
            <a:avLst/>
          </a:prstGeom>
          <a:noFill/>
          <a:ln w="9525">
            <a:noFill/>
            <a:miter lim="800000"/>
            <a:headEnd/>
            <a:tailEnd/>
          </a:ln>
          <a:effectLst/>
        </p:spPr>
        <p:txBody>
          <a:bodyPr wrap="square">
            <a:spAutoFit/>
          </a:bodyPr>
          <a:lstStyle/>
          <a:p>
            <a:pPr algn="ctr">
              <a:defRPr/>
            </a:pPr>
            <a:r>
              <a:rPr lang="en-GB" sz="2800" dirty="0">
                <a:effectLst>
                  <a:outerShdw blurRad="38100" dist="38100" dir="2700000" algn="tl">
                    <a:srgbClr val="C0C0C0"/>
                  </a:outerShdw>
                </a:effectLst>
                <a:latin typeface="X-Files" pitchFamily="34" charset="0"/>
              </a:rPr>
              <a:t>Islam on Capital Punishment</a:t>
            </a:r>
            <a:endParaRPr lang="en-US" sz="2800" dirty="0">
              <a:effectLst>
                <a:outerShdw blurRad="38100" dist="38100" dir="2700000" algn="tl">
                  <a:srgbClr val="C0C0C0"/>
                </a:outerShdw>
              </a:effectLst>
              <a:latin typeface="X-Files" pitchFamily="34" charset="0"/>
            </a:endParaRPr>
          </a:p>
        </p:txBody>
      </p:sp>
      <p:sp>
        <p:nvSpPr>
          <p:cNvPr id="12" name="Text Box 6"/>
          <p:cNvSpPr txBox="1">
            <a:spLocks noChangeArrowheads="1"/>
          </p:cNvSpPr>
          <p:nvPr/>
        </p:nvSpPr>
        <p:spPr bwMode="auto">
          <a:xfrm>
            <a:off x="7184685" y="1125917"/>
            <a:ext cx="4416695" cy="1631216"/>
          </a:xfrm>
          <a:prstGeom prst="rect">
            <a:avLst/>
          </a:prstGeom>
          <a:noFill/>
          <a:ln>
            <a:no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a:buFont typeface="Wingdings" pitchFamily="2" charset="2"/>
              <a:buNone/>
              <a:defRPr/>
            </a:pPr>
            <a:r>
              <a:rPr lang="en-GB" sz="2000" dirty="0">
                <a:effectLst>
                  <a:outerShdw blurRad="38100" dist="38100" dir="2700000" algn="tl">
                    <a:srgbClr val="C0C0C0"/>
                  </a:outerShdw>
                </a:effectLst>
                <a:latin typeface="Expletive Deleted" pitchFamily="2" charset="0"/>
              </a:rPr>
              <a:t>Some Muslims are </a:t>
            </a:r>
            <a:r>
              <a:rPr lang="en-GB" sz="2000" dirty="0">
                <a:solidFill>
                  <a:srgbClr val="800000"/>
                </a:solidFill>
                <a:effectLst>
                  <a:outerShdw blurRad="38100" dist="38100" dir="2700000" algn="tl">
                    <a:srgbClr val="C0C0C0"/>
                  </a:outerShdw>
                </a:effectLst>
                <a:latin typeface="Impact" pitchFamily="34" charset="0"/>
              </a:rPr>
              <a:t>against</a:t>
            </a:r>
            <a:r>
              <a:rPr lang="en-GB" sz="2000" dirty="0">
                <a:effectLst>
                  <a:outerShdw blurRad="38100" dist="38100" dir="2700000" algn="tl">
                    <a:srgbClr val="C0C0C0"/>
                  </a:outerShdw>
                </a:effectLst>
                <a:latin typeface="Expletive Deleted" pitchFamily="2" charset="0"/>
              </a:rPr>
              <a:t> capital punishment, they say that Shari’ah Law in the Qur’an only </a:t>
            </a:r>
            <a:r>
              <a:rPr lang="en-GB" sz="2000" dirty="0">
                <a:effectLst>
                  <a:outerShdw blurRad="38100" dist="38100" dir="2700000" algn="tl">
                    <a:srgbClr val="C0C0C0"/>
                  </a:outerShdw>
                </a:effectLst>
                <a:latin typeface="Impact" pitchFamily="34" charset="0"/>
              </a:rPr>
              <a:t>suggests</a:t>
            </a:r>
            <a:r>
              <a:rPr lang="en-GB" sz="2000" dirty="0">
                <a:effectLst>
                  <a:outerShdw blurRad="38100" dist="38100" dir="2700000" algn="tl">
                    <a:srgbClr val="C0C0C0"/>
                  </a:outerShdw>
                </a:effectLst>
                <a:latin typeface="Expletive Deleted" pitchFamily="2" charset="0"/>
              </a:rPr>
              <a:t> capital punishment and does </a:t>
            </a:r>
            <a:r>
              <a:rPr lang="en-GB" sz="2000" u="sng" dirty="0">
                <a:effectLst>
                  <a:outerShdw blurRad="38100" dist="38100" dir="2700000" algn="tl">
                    <a:srgbClr val="C0C0C0"/>
                  </a:outerShdw>
                </a:effectLst>
                <a:latin typeface="Expletive Deleted" pitchFamily="2" charset="0"/>
              </a:rPr>
              <a:t>not</a:t>
            </a:r>
            <a:r>
              <a:rPr lang="en-GB" sz="2000" dirty="0">
                <a:effectLst>
                  <a:outerShdw blurRad="38100" dist="38100" dir="2700000" algn="tl">
                    <a:srgbClr val="C0C0C0"/>
                  </a:outerShdw>
                </a:effectLst>
                <a:latin typeface="Expletive Deleted" pitchFamily="2" charset="0"/>
              </a:rPr>
              <a:t> make it </a:t>
            </a:r>
            <a:r>
              <a:rPr lang="en-GB" sz="2000" dirty="0">
                <a:effectLst>
                  <a:outerShdw blurRad="38100" dist="38100" dir="2700000" algn="tl">
                    <a:srgbClr val="C0C0C0"/>
                  </a:outerShdw>
                </a:effectLst>
                <a:latin typeface="Impact" pitchFamily="34" charset="0"/>
              </a:rPr>
              <a:t>compulsory</a:t>
            </a:r>
            <a:r>
              <a:rPr lang="en-GB" sz="2000" dirty="0">
                <a:effectLst>
                  <a:outerShdw blurRad="38100" dist="38100" dir="2700000" algn="tl">
                    <a:srgbClr val="C0C0C0"/>
                  </a:outerShdw>
                </a:effectLst>
                <a:latin typeface="Expletive Deleted" pitchFamily="2" charset="0"/>
              </a:rPr>
              <a:t>.</a:t>
            </a:r>
            <a:endParaRPr lang="en-US" sz="2000" dirty="0">
              <a:effectLst>
                <a:outerShdw blurRad="38100" dist="38100" dir="2700000" algn="tl">
                  <a:srgbClr val="C0C0C0"/>
                </a:outerShdw>
              </a:effectLst>
              <a:latin typeface="Expletive Deleted" pitchFamily="2" charset="0"/>
            </a:endParaRPr>
          </a:p>
        </p:txBody>
      </p:sp>
      <p:sp>
        <p:nvSpPr>
          <p:cNvPr id="14" name="Text Box 7"/>
          <p:cNvSpPr txBox="1">
            <a:spLocks noChangeArrowheads="1"/>
          </p:cNvSpPr>
          <p:nvPr/>
        </p:nvSpPr>
        <p:spPr bwMode="auto">
          <a:xfrm>
            <a:off x="7583042" y="2674335"/>
            <a:ext cx="4570445" cy="2554545"/>
          </a:xfrm>
          <a:prstGeom prst="rect">
            <a:avLst/>
          </a:prstGeom>
          <a:noFill/>
          <a:ln w="9525">
            <a:noFill/>
            <a:miter lim="800000"/>
            <a:headEnd/>
            <a:tailEnd/>
          </a:ln>
          <a:effectLst/>
        </p:spPr>
        <p:txBody>
          <a:bodyPr wrap="square">
            <a:spAutoFit/>
          </a:bodyPr>
          <a:lstStyle/>
          <a:p>
            <a:pPr>
              <a:buFont typeface="Wingdings" pitchFamily="2" charset="2"/>
              <a:buNone/>
              <a:defRPr/>
            </a:pPr>
            <a:r>
              <a:rPr lang="en-GB" sz="2000" dirty="0" smtClean="0">
                <a:effectLst>
                  <a:outerShdw blurRad="38100" dist="38100" dir="2700000" algn="tl">
                    <a:srgbClr val="C0C0C0"/>
                  </a:outerShdw>
                </a:effectLst>
                <a:latin typeface="Expletive Deleted" pitchFamily="2" charset="0"/>
              </a:rPr>
              <a:t>These </a:t>
            </a:r>
            <a:r>
              <a:rPr lang="en-GB" sz="2000" dirty="0">
                <a:effectLst>
                  <a:outerShdw blurRad="38100" dist="38100" dir="2700000" algn="tl">
                    <a:srgbClr val="C0C0C0"/>
                  </a:outerShdw>
                </a:effectLst>
                <a:latin typeface="Expletive Deleted" pitchFamily="2" charset="0"/>
              </a:rPr>
              <a:t>Muslims would point to scriptures suggesting </a:t>
            </a:r>
            <a:r>
              <a:rPr lang="en-GB" sz="2000" dirty="0">
                <a:effectLst>
                  <a:outerShdw blurRad="38100" dist="38100" dir="2700000" algn="tl">
                    <a:srgbClr val="C0C0C0"/>
                  </a:outerShdw>
                </a:effectLst>
                <a:latin typeface="Impact" pitchFamily="34" charset="0"/>
              </a:rPr>
              <a:t>forgiveness</a:t>
            </a:r>
            <a:r>
              <a:rPr lang="en-GB" sz="2000" dirty="0">
                <a:effectLst>
                  <a:outerShdw blurRad="38100" dist="38100" dir="2700000" algn="tl">
                    <a:srgbClr val="C0C0C0"/>
                  </a:outerShdw>
                </a:effectLst>
                <a:latin typeface="Expletive Deleted" pitchFamily="2" charset="0"/>
              </a:rPr>
              <a:t> and </a:t>
            </a:r>
            <a:r>
              <a:rPr lang="en-GB" sz="2000" dirty="0">
                <a:effectLst>
                  <a:outerShdw blurRad="38100" dist="38100" dir="2700000" algn="tl">
                    <a:srgbClr val="C0C0C0"/>
                  </a:outerShdw>
                </a:effectLst>
                <a:latin typeface="Impact" pitchFamily="34" charset="0"/>
              </a:rPr>
              <a:t>mercy</a:t>
            </a:r>
            <a:r>
              <a:rPr lang="en-GB" sz="2000" dirty="0">
                <a:effectLst>
                  <a:outerShdw blurRad="38100" dist="38100" dir="2700000" algn="tl">
                    <a:srgbClr val="C0C0C0"/>
                  </a:outerShdw>
                </a:effectLst>
                <a:latin typeface="Expletive Deleted" pitchFamily="2" charset="0"/>
              </a:rPr>
              <a:t> rather than death. ‘</a:t>
            </a:r>
            <a:r>
              <a:rPr lang="en-GB" sz="2000" dirty="0">
                <a:solidFill>
                  <a:srgbClr val="800000"/>
                </a:solidFill>
                <a:effectLst>
                  <a:outerShdw blurRad="38100" dist="38100" dir="2700000" algn="tl">
                    <a:srgbClr val="C0C0C0"/>
                  </a:outerShdw>
                </a:effectLst>
                <a:latin typeface="Expletive Deleted" pitchFamily="2" charset="0"/>
              </a:rPr>
              <a:t>Let harm be repaid by an equal harm, though anyone who forgives and puts things right will have his reward from God Himself - He does not like those who do wrong</a:t>
            </a:r>
            <a:r>
              <a:rPr lang="en-GB" sz="2000" dirty="0">
                <a:effectLst>
                  <a:outerShdw blurRad="38100" dist="38100" dir="2700000" algn="tl">
                    <a:srgbClr val="C0C0C0"/>
                  </a:outerShdw>
                </a:effectLst>
                <a:latin typeface="Expletive Deleted" pitchFamily="2" charset="0"/>
              </a:rPr>
              <a:t>.’ Surah 42:40</a:t>
            </a:r>
            <a:endParaRPr lang="en-US" sz="2000" dirty="0">
              <a:effectLst>
                <a:outerShdw blurRad="38100" dist="38100" dir="2700000" algn="tl">
                  <a:srgbClr val="C0C0C0"/>
                </a:outerShdw>
              </a:effectLst>
              <a:latin typeface="Expletive Deleted" pitchFamily="2" charset="0"/>
            </a:endParaRPr>
          </a:p>
        </p:txBody>
      </p:sp>
      <p:sp>
        <p:nvSpPr>
          <p:cNvPr id="15" name="Text Box 8"/>
          <p:cNvSpPr txBox="1">
            <a:spLocks noChangeArrowheads="1"/>
          </p:cNvSpPr>
          <p:nvPr/>
        </p:nvSpPr>
        <p:spPr bwMode="auto">
          <a:xfrm>
            <a:off x="7184685" y="5165822"/>
            <a:ext cx="4570445" cy="1631216"/>
          </a:xfrm>
          <a:prstGeom prst="rect">
            <a:avLst/>
          </a:prstGeom>
          <a:noFill/>
          <a:ln w="9525">
            <a:noFill/>
            <a:miter lim="800000"/>
            <a:headEnd/>
            <a:tailEnd/>
          </a:ln>
          <a:effectLst/>
        </p:spPr>
        <p:txBody>
          <a:bodyPr wrap="square">
            <a:spAutoFit/>
          </a:bodyPr>
          <a:lstStyle/>
          <a:p>
            <a:pPr algn="ctr">
              <a:buFont typeface="Wingdings" pitchFamily="2" charset="2"/>
              <a:buNone/>
              <a:defRPr/>
            </a:pPr>
            <a:r>
              <a:rPr lang="en-GB" sz="2000" dirty="0">
                <a:effectLst>
                  <a:outerShdw blurRad="38100" dist="38100" dir="2700000" algn="tl">
                    <a:srgbClr val="C0C0C0"/>
                  </a:outerShdw>
                </a:effectLst>
                <a:latin typeface="Expletive Deleted" pitchFamily="2" charset="0"/>
              </a:rPr>
              <a:t>An alternative to the death penalty is that a victims family can accept </a:t>
            </a:r>
            <a:r>
              <a:rPr lang="en-GB" sz="2000" dirty="0">
                <a:effectLst>
                  <a:outerShdw blurRad="38100" dist="38100" dir="2700000" algn="tl">
                    <a:srgbClr val="C0C0C0"/>
                  </a:outerShdw>
                </a:effectLst>
                <a:latin typeface="Impact" pitchFamily="34" charset="0"/>
              </a:rPr>
              <a:t>compensation</a:t>
            </a:r>
            <a:r>
              <a:rPr lang="en-GB" sz="2000" dirty="0">
                <a:effectLst>
                  <a:outerShdw blurRad="38100" dist="38100" dir="2700000" algn="tl">
                    <a:srgbClr val="C0C0C0"/>
                  </a:outerShdw>
                </a:effectLst>
                <a:latin typeface="Expletive Deleted" pitchFamily="2" charset="0"/>
              </a:rPr>
              <a:t> called ‘</a:t>
            </a:r>
            <a:r>
              <a:rPr lang="en-GB" sz="2000" dirty="0">
                <a:effectLst>
                  <a:outerShdw blurRad="38100" dist="38100" dir="2700000" algn="tl">
                    <a:srgbClr val="C0C0C0"/>
                  </a:outerShdw>
                </a:effectLst>
                <a:latin typeface="Impact" pitchFamily="34" charset="0"/>
              </a:rPr>
              <a:t>blood money</a:t>
            </a:r>
            <a:r>
              <a:rPr lang="en-GB" sz="2000" dirty="0">
                <a:effectLst>
                  <a:outerShdw blurRad="38100" dist="38100" dir="2700000" algn="tl">
                    <a:srgbClr val="C0C0C0"/>
                  </a:outerShdw>
                </a:effectLst>
                <a:latin typeface="Expletive Deleted" pitchFamily="2" charset="0"/>
              </a:rPr>
              <a:t>’, from the murderer rather than requiring a death sentence.</a:t>
            </a:r>
            <a:endParaRPr lang="en-US" sz="2000" dirty="0">
              <a:effectLst>
                <a:outerShdw blurRad="38100" dist="38100" dir="2700000" algn="tl">
                  <a:srgbClr val="C0C0C0"/>
                </a:outerShdw>
              </a:effectLst>
              <a:latin typeface="Expletive Deleted" pitchFamily="2" charset="0"/>
            </a:endParaRPr>
          </a:p>
        </p:txBody>
      </p:sp>
      <p:cxnSp>
        <p:nvCxnSpPr>
          <p:cNvPr id="25" name="Straight Connector 24"/>
          <p:cNvCxnSpPr/>
          <p:nvPr/>
        </p:nvCxnSpPr>
        <p:spPr>
          <a:xfrm rot="5400000">
            <a:off x="9917933" y="3036091"/>
            <a:ext cx="928694" cy="1588"/>
          </a:xfrm>
          <a:prstGeom prst="line">
            <a:avLst/>
          </a:prstGeom>
          <a:ln w="28575"/>
          <a:effectLst/>
        </p:spPr>
        <p:style>
          <a:lnRef idx="2">
            <a:schemeClr val="accent6"/>
          </a:lnRef>
          <a:fillRef idx="0">
            <a:schemeClr val="accent6"/>
          </a:fillRef>
          <a:effectRef idx="1">
            <a:schemeClr val="accent6"/>
          </a:effectRef>
          <a:fontRef idx="minor">
            <a:schemeClr val="tx1"/>
          </a:fontRef>
        </p:style>
      </p:cxnSp>
      <p:cxnSp>
        <p:nvCxnSpPr>
          <p:cNvPr id="3" name="Straight Connector 2"/>
          <p:cNvCxnSpPr/>
          <p:nvPr/>
        </p:nvCxnSpPr>
        <p:spPr>
          <a:xfrm>
            <a:off x="7222982" y="844890"/>
            <a:ext cx="0" cy="5952148"/>
          </a:xfrm>
          <a:prstGeom prst="line">
            <a:avLst/>
          </a:prstGeom>
          <a:ln w="1905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622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7117"/>
                                        </p:tgtEl>
                                        <p:attrNameLst>
                                          <p:attrName>style.visibility</p:attrName>
                                        </p:attrNameLst>
                                      </p:cBhvr>
                                      <p:to>
                                        <p:strVal val="visible"/>
                                      </p:to>
                                    </p:set>
                                    <p:animEffect transition="in" filter="wipe(up)">
                                      <p:cBhvr>
                                        <p:cTn id="7" dur="500"/>
                                        <p:tgtEl>
                                          <p:spTgt spid="4711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7119"/>
                                        </p:tgtEl>
                                        <p:attrNameLst>
                                          <p:attrName>style.visibility</p:attrName>
                                        </p:attrNameLst>
                                      </p:cBhvr>
                                      <p:to>
                                        <p:strVal val="visible"/>
                                      </p:to>
                                    </p:set>
                                    <p:animEffect transition="in" filter="wipe(up)">
                                      <p:cBhvr>
                                        <p:cTn id="11" dur="500"/>
                                        <p:tgtEl>
                                          <p:spTgt spid="4711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7118"/>
                                        </p:tgtEl>
                                        <p:attrNameLst>
                                          <p:attrName>style.visibility</p:attrName>
                                        </p:attrNameLst>
                                      </p:cBhvr>
                                      <p:to>
                                        <p:strVal val="visible"/>
                                      </p:to>
                                    </p:set>
                                    <p:animEffect transition="in" filter="wipe(up)">
                                      <p:cBhvr>
                                        <p:cTn id="16" dur="500"/>
                                        <p:tgtEl>
                                          <p:spTgt spid="47118"/>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20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up)">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up)">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7" grpId="0"/>
      <p:bldP spid="47118" grpId="0" animBg="1"/>
      <p:bldP spid="47119" grpId="0"/>
      <p:bldP spid="11" grpId="0"/>
      <p:bldP spid="12"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56819"/>
            <a:ext cx="9144000" cy="584775"/>
          </a:xfrm>
          <a:prstGeom prst="rect">
            <a:avLst/>
          </a:prstGeom>
          <a:noFill/>
        </p:spPr>
        <p:txBody>
          <a:bodyPr wrap="square" lIns="91440" tIns="45720" rIns="91440" bIns="45720">
            <a:spAutoFit/>
          </a:bodyPr>
          <a:lstStyle/>
          <a:p>
            <a:pPr algn="ctr"/>
            <a:r>
              <a:rPr lang="en-US" sz="32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X-Files" pitchFamily="34" charset="0"/>
              </a:rPr>
              <a:t>Islam: Drugs, Alcohol &amp; Tobacco</a:t>
            </a:r>
          </a:p>
        </p:txBody>
      </p:sp>
      <p:sp>
        <p:nvSpPr>
          <p:cNvPr id="3" name="TextBox 2"/>
          <p:cNvSpPr txBox="1"/>
          <p:nvPr/>
        </p:nvSpPr>
        <p:spPr>
          <a:xfrm>
            <a:off x="1775520" y="827421"/>
            <a:ext cx="8136904" cy="1200329"/>
          </a:xfrm>
          <a:prstGeom prst="rect">
            <a:avLst/>
          </a:prstGeom>
          <a:noFill/>
        </p:spPr>
        <p:txBody>
          <a:bodyPr wrap="square" rtlCol="0">
            <a:spAutoFit/>
          </a:bodyPr>
          <a:lstStyle/>
          <a:p>
            <a:pPr algn="ctr"/>
            <a:r>
              <a:rPr lang="en-GB" dirty="0">
                <a:latin typeface="Jester" pitchFamily="2" charset="0"/>
              </a:rPr>
              <a:t>Islam forbids the use of alcohol and drugs because they are </a:t>
            </a:r>
            <a:r>
              <a:rPr lang="en-GB" b="1" dirty="0">
                <a:latin typeface="Jester" pitchFamily="2" charset="0"/>
              </a:rPr>
              <a:t>banned in the Qur’an</a:t>
            </a:r>
            <a:r>
              <a:rPr lang="en-GB" dirty="0">
                <a:latin typeface="Jester" pitchFamily="2" charset="0"/>
              </a:rPr>
              <a:t> and in the Hadith of the Prophet Mohammad (pbuh). Tobacco is disapproved of but not banned as it is not explicitly mentioned in sacred books.  </a:t>
            </a:r>
          </a:p>
        </p:txBody>
      </p:sp>
      <p:sp>
        <p:nvSpPr>
          <p:cNvPr id="5" name="Right Arrow Callout 4"/>
          <p:cNvSpPr/>
          <p:nvPr/>
        </p:nvSpPr>
        <p:spPr>
          <a:xfrm>
            <a:off x="1847528" y="1844824"/>
            <a:ext cx="3816424" cy="1728192"/>
          </a:xfrm>
          <a:prstGeom prst="rightArrowCallout">
            <a:avLst>
              <a:gd name="adj1" fmla="val 38654"/>
              <a:gd name="adj2" fmla="val 48895"/>
              <a:gd name="adj3" fmla="val 18173"/>
              <a:gd name="adj4" fmla="val 8723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a:t>The Arabic word for alcohol is ‘</a:t>
            </a:r>
            <a:r>
              <a:rPr lang="en-GB" dirty="0" err="1"/>
              <a:t>khamr</a:t>
            </a:r>
            <a:r>
              <a:rPr lang="en-GB" dirty="0"/>
              <a:t>’ and means to shroud the mind. If alcohol does that a Muslim would feel it is wrong as the mind should be used to consider God.</a:t>
            </a:r>
          </a:p>
        </p:txBody>
      </p:sp>
      <p:sp>
        <p:nvSpPr>
          <p:cNvPr id="6" name="Right Arrow Callout 5"/>
          <p:cNvSpPr/>
          <p:nvPr/>
        </p:nvSpPr>
        <p:spPr>
          <a:xfrm>
            <a:off x="5735960" y="1844824"/>
            <a:ext cx="2304256" cy="1728192"/>
          </a:xfrm>
          <a:prstGeom prst="rightArrowCallout">
            <a:avLst>
              <a:gd name="adj1" fmla="val 36947"/>
              <a:gd name="adj2" fmla="val 48895"/>
              <a:gd name="adj3" fmla="val 18173"/>
              <a:gd name="adj4" fmla="val 80733"/>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a:t>Shari'ah law bans alcohol as it is ‘</a:t>
            </a:r>
            <a:r>
              <a:rPr lang="en-GB" dirty="0" err="1"/>
              <a:t>haraam</a:t>
            </a:r>
            <a:r>
              <a:rPr lang="en-GB" dirty="0"/>
              <a:t>’  (forbidden) in the </a:t>
            </a:r>
            <a:r>
              <a:rPr lang="en-GB" dirty="0">
                <a:latin typeface="Impact" pitchFamily="34" charset="0"/>
              </a:rPr>
              <a:t>Qur’an</a:t>
            </a:r>
            <a:r>
              <a:rPr lang="en-GB" dirty="0"/>
              <a:t>.</a:t>
            </a:r>
          </a:p>
        </p:txBody>
      </p:sp>
      <p:sp>
        <p:nvSpPr>
          <p:cNvPr id="8" name="Right Arrow Callout 7"/>
          <p:cNvSpPr/>
          <p:nvPr/>
        </p:nvSpPr>
        <p:spPr>
          <a:xfrm rot="10800000" flipV="1">
            <a:off x="7787680" y="3573016"/>
            <a:ext cx="2880320" cy="1728192"/>
          </a:xfrm>
          <a:prstGeom prst="rightArrowCallout">
            <a:avLst>
              <a:gd name="adj1" fmla="val 36947"/>
              <a:gd name="adj2" fmla="val 48895"/>
              <a:gd name="adj3" fmla="val 23293"/>
              <a:gd name="adj4" fmla="val 80733"/>
            </a:avLst>
          </a:prstGeom>
        </p:spPr>
        <p:style>
          <a:lnRef idx="1">
            <a:schemeClr val="accent3"/>
          </a:lnRef>
          <a:fillRef idx="2">
            <a:schemeClr val="accent3"/>
          </a:fillRef>
          <a:effectRef idx="1">
            <a:schemeClr val="accent3"/>
          </a:effectRef>
          <a:fontRef idx="minor">
            <a:schemeClr val="dk1"/>
          </a:fontRef>
        </p:style>
        <p:txBody>
          <a:bodyPr vert="horz" rtlCol="0" anchor="ctr"/>
          <a:lstStyle/>
          <a:p>
            <a:pPr algn="ctr"/>
            <a:r>
              <a:rPr lang="en-GB" dirty="0"/>
              <a:t>‘</a:t>
            </a:r>
            <a:r>
              <a:rPr lang="en-GB" i="1" dirty="0"/>
              <a:t>In alcohol is great sin, and some profit for men; but the sin is greater than the profit.</a:t>
            </a:r>
            <a:r>
              <a:rPr lang="en-GB" dirty="0"/>
              <a:t>’ (Surah 2.19) </a:t>
            </a:r>
          </a:p>
        </p:txBody>
      </p:sp>
      <p:sp>
        <p:nvSpPr>
          <p:cNvPr id="9" name="Right Arrow Callout 8"/>
          <p:cNvSpPr/>
          <p:nvPr/>
        </p:nvSpPr>
        <p:spPr>
          <a:xfrm rot="10800000" flipV="1">
            <a:off x="4583832" y="3717032"/>
            <a:ext cx="2880320" cy="2952328"/>
          </a:xfrm>
          <a:prstGeom prst="rightArrowCallout">
            <a:avLst>
              <a:gd name="adj1" fmla="val 33875"/>
              <a:gd name="adj2" fmla="val 48895"/>
              <a:gd name="adj3" fmla="val 12540"/>
              <a:gd name="adj4" fmla="val 80733"/>
            </a:avLst>
          </a:prstGeom>
        </p:spPr>
        <p:style>
          <a:lnRef idx="1">
            <a:schemeClr val="accent3"/>
          </a:lnRef>
          <a:fillRef idx="2">
            <a:schemeClr val="accent3"/>
          </a:fillRef>
          <a:effectRef idx="1">
            <a:schemeClr val="accent3"/>
          </a:effectRef>
          <a:fontRef idx="minor">
            <a:schemeClr val="dk1"/>
          </a:fontRef>
        </p:style>
        <p:txBody>
          <a:bodyPr vert="horz" rtlCol="0" anchor="ctr"/>
          <a:lstStyle/>
          <a:p>
            <a:pPr algn="ctr"/>
            <a:r>
              <a:rPr lang="en-GB" dirty="0"/>
              <a:t>The </a:t>
            </a:r>
            <a:r>
              <a:rPr lang="en-GB" dirty="0">
                <a:latin typeface="Impact" pitchFamily="34" charset="0"/>
              </a:rPr>
              <a:t>Hadith</a:t>
            </a:r>
            <a:r>
              <a:rPr lang="en-GB" dirty="0"/>
              <a:t> (sayings and deeds of the Prophet) states ‘</a:t>
            </a:r>
            <a:r>
              <a:rPr lang="en-GB" i="1" dirty="0"/>
              <a:t>Allah has cursed wine and whoever drinks it, buys it, pours it, sells it, makes it for themselves or others, transports it, or benefits from its sale</a:t>
            </a:r>
            <a:r>
              <a:rPr lang="en-GB" dirty="0"/>
              <a:t>.’</a:t>
            </a:r>
          </a:p>
        </p:txBody>
      </p:sp>
      <p:sp>
        <p:nvSpPr>
          <p:cNvPr id="11" name="Rectangle 10"/>
          <p:cNvSpPr/>
          <p:nvPr/>
        </p:nvSpPr>
        <p:spPr>
          <a:xfrm>
            <a:off x="1847528" y="3717032"/>
            <a:ext cx="2592288" cy="129614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a:t>Because of these things alcohol and drugs (intoxicants) are </a:t>
            </a:r>
            <a:r>
              <a:rPr lang="en-GB" dirty="0" err="1">
                <a:latin typeface="Impact" pitchFamily="34" charset="0"/>
              </a:rPr>
              <a:t>haraam</a:t>
            </a:r>
            <a:r>
              <a:rPr lang="en-GB" dirty="0"/>
              <a:t> (completely forbidden).</a:t>
            </a:r>
          </a:p>
        </p:txBody>
      </p:sp>
      <p:sp>
        <p:nvSpPr>
          <p:cNvPr id="13" name="Rectangle 12"/>
          <p:cNvSpPr/>
          <p:nvPr/>
        </p:nvSpPr>
        <p:spPr>
          <a:xfrm>
            <a:off x="1847528" y="5157192"/>
            <a:ext cx="2592288" cy="14401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a:t>Tobacco is considered </a:t>
            </a:r>
            <a:r>
              <a:rPr lang="en-GB" dirty="0" err="1">
                <a:latin typeface="Impact" pitchFamily="34" charset="0"/>
              </a:rPr>
              <a:t>makruh</a:t>
            </a:r>
            <a:r>
              <a:rPr lang="en-GB" dirty="0"/>
              <a:t> (not forbidden but extremely disliked) as the Qur’an or Hadith do not directly mentioned it.</a:t>
            </a:r>
          </a:p>
        </p:txBody>
      </p:sp>
    </p:spTree>
    <p:extLst>
      <p:ext uri="{BB962C8B-B14F-4D97-AF65-F5344CB8AC3E}">
        <p14:creationId xmlns:p14="http://schemas.microsoft.com/office/powerpoint/2010/main" val="3957355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PEACE AND CONFLICT</a:t>
            </a:r>
            <a:endParaRPr lang="en-GB" dirty="0"/>
          </a:p>
        </p:txBody>
      </p:sp>
      <p:sp>
        <p:nvSpPr>
          <p:cNvPr id="3" name="Content Placeholder 2"/>
          <p:cNvSpPr>
            <a:spLocks noGrp="1"/>
          </p:cNvSpPr>
          <p:nvPr>
            <p:ph idx="1"/>
          </p:nvPr>
        </p:nvSpPr>
        <p:spPr/>
        <p:txBody>
          <a:bodyPr/>
          <a:lstStyle/>
          <a:p>
            <a:r>
              <a:rPr lang="en-GB" sz="4400" b="1" dirty="0" smtClean="0"/>
              <a:t>ISLAM AND BULLYING</a:t>
            </a:r>
          </a:p>
          <a:p>
            <a:r>
              <a:rPr lang="en-GB" sz="4400" b="1" dirty="0" smtClean="0"/>
              <a:t>ISLAM AND FORGIVENESS AND RECONCILIATION</a:t>
            </a:r>
          </a:p>
          <a:p>
            <a:r>
              <a:rPr lang="en-GB" sz="4400" b="1" dirty="0" smtClean="0"/>
              <a:t>ISLAM AND WAR</a:t>
            </a:r>
          </a:p>
          <a:p>
            <a:endParaRPr lang="en-GB" dirty="0" smtClean="0"/>
          </a:p>
          <a:p>
            <a:endParaRPr lang="en-GB" dirty="0"/>
          </a:p>
          <a:p>
            <a:endParaRPr lang="en-GB" dirty="0"/>
          </a:p>
        </p:txBody>
      </p:sp>
    </p:spTree>
    <p:extLst>
      <p:ext uri="{BB962C8B-B14F-4D97-AF65-F5344CB8AC3E}">
        <p14:creationId xmlns:p14="http://schemas.microsoft.com/office/powerpoint/2010/main" val="3478492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4"/>
          <p:cNvSpPr txBox="1">
            <a:spLocks noChangeArrowheads="1"/>
          </p:cNvSpPr>
          <p:nvPr/>
        </p:nvSpPr>
        <p:spPr bwMode="auto">
          <a:xfrm>
            <a:off x="4707470" y="780838"/>
            <a:ext cx="4929190" cy="861774"/>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r>
              <a:rPr lang="en-GB" sz="2500" dirty="0">
                <a:solidFill>
                  <a:srgbClr val="660033"/>
                </a:solidFill>
                <a:effectLst>
                  <a:outerShdw blurRad="38100" dist="38100" dir="2700000" algn="tl">
                    <a:srgbClr val="C0C0C0"/>
                  </a:outerShdw>
                </a:effectLst>
                <a:latin typeface="Impact" pitchFamily="34" charset="0"/>
              </a:rPr>
              <a:t>All </a:t>
            </a:r>
            <a:r>
              <a:rPr lang="en-GB" sz="2500" dirty="0">
                <a:effectLst>
                  <a:outerShdw blurRad="38100" dist="38100" dir="2700000" algn="tl">
                    <a:srgbClr val="C0C0C0"/>
                  </a:outerShdw>
                </a:effectLst>
                <a:latin typeface="Jester" pitchFamily="2" charset="0"/>
              </a:rPr>
              <a:t>modern religions see </a:t>
            </a:r>
          </a:p>
          <a:p>
            <a:r>
              <a:rPr lang="en-GB" sz="2500" dirty="0">
                <a:effectLst>
                  <a:outerShdw blurRad="38100" dist="38100" dir="2700000" algn="tl">
                    <a:srgbClr val="C0C0C0"/>
                  </a:outerShdw>
                </a:effectLst>
                <a:latin typeface="Jester" pitchFamily="2" charset="0"/>
              </a:rPr>
              <a:t>bullying as wrong because: </a:t>
            </a:r>
            <a:endParaRPr lang="en-GB" sz="2500" dirty="0"/>
          </a:p>
        </p:txBody>
      </p:sp>
      <p:sp>
        <p:nvSpPr>
          <p:cNvPr id="47114" name="Text Box 10"/>
          <p:cNvSpPr txBox="1">
            <a:spLocks noChangeArrowheads="1"/>
          </p:cNvSpPr>
          <p:nvPr/>
        </p:nvSpPr>
        <p:spPr bwMode="auto">
          <a:xfrm>
            <a:off x="1757300" y="4019896"/>
            <a:ext cx="8497887" cy="830997"/>
          </a:xfrm>
          <a:prstGeom prst="rect">
            <a:avLst/>
          </a:prstGeom>
          <a:noFill/>
          <a:ln w="9525">
            <a:noFill/>
            <a:miter lim="800000"/>
            <a:headEnd/>
            <a:tailEnd/>
          </a:ln>
          <a:effectLst/>
        </p:spPr>
        <p:txBody>
          <a:bodyPr>
            <a:spAutoFit/>
          </a:bodyPr>
          <a:lstStyle/>
          <a:p>
            <a:pPr algn="l">
              <a:buClr>
                <a:srgbClr val="C00000"/>
              </a:buClr>
              <a:buFont typeface="Wingdings" pitchFamily="2" charset="2"/>
              <a:buChar char="Ø"/>
            </a:pPr>
            <a:r>
              <a:rPr lang="en-US" sz="2400" b="1" dirty="0">
                <a:effectLst>
                  <a:outerShdw blurRad="38100" dist="38100" dir="2700000" algn="tl">
                    <a:srgbClr val="C0C0C0"/>
                  </a:outerShdw>
                </a:effectLst>
                <a:latin typeface="Jester" pitchFamily="2" charset="0"/>
                <a:sym typeface="Wingdings" pitchFamily="2" charset="2"/>
              </a:rPr>
              <a:t> </a:t>
            </a:r>
            <a:r>
              <a:rPr lang="en-US" sz="2400" dirty="0">
                <a:effectLst>
                  <a:outerShdw blurRad="38100" dist="38100" dir="2700000" algn="tl">
                    <a:srgbClr val="C0C0C0"/>
                  </a:outerShdw>
                </a:effectLst>
                <a:latin typeface="Jester" pitchFamily="2" charset="0"/>
                <a:sym typeface="Wingdings" pitchFamily="2" charset="2"/>
              </a:rPr>
              <a:t>Muslims believe it is wrong because the Qur’an teaches to protect the vulnerable of society (</a:t>
            </a:r>
            <a:r>
              <a:rPr lang="en-US" sz="2400" dirty="0" err="1">
                <a:effectLst>
                  <a:outerShdw blurRad="38100" dist="38100" dir="2700000" algn="tl">
                    <a:srgbClr val="C0C0C0"/>
                  </a:outerShdw>
                </a:effectLst>
                <a:latin typeface="Jester" pitchFamily="2" charset="0"/>
                <a:sym typeface="Wingdings" pitchFamily="2" charset="2"/>
              </a:rPr>
              <a:t>Surah</a:t>
            </a:r>
            <a:r>
              <a:rPr lang="en-US" sz="2400" dirty="0">
                <a:effectLst>
                  <a:outerShdw blurRad="38100" dist="38100" dir="2700000" algn="tl">
                    <a:srgbClr val="C0C0C0"/>
                  </a:outerShdw>
                </a:effectLst>
                <a:latin typeface="Jester" pitchFamily="2" charset="0"/>
                <a:sym typeface="Wingdings" pitchFamily="2" charset="2"/>
              </a:rPr>
              <a:t> 90:12-16).</a:t>
            </a:r>
          </a:p>
        </p:txBody>
      </p:sp>
      <p:sp>
        <p:nvSpPr>
          <p:cNvPr id="11" name="Text Box 3"/>
          <p:cNvSpPr txBox="1">
            <a:spLocks noChangeArrowheads="1"/>
          </p:cNvSpPr>
          <p:nvPr/>
        </p:nvSpPr>
        <p:spPr bwMode="auto">
          <a:xfrm>
            <a:off x="1738283" y="-3577"/>
            <a:ext cx="3166251" cy="1200329"/>
          </a:xfrm>
          <a:prstGeom prst="rect">
            <a:avLst/>
          </a:prstGeom>
          <a:noFill/>
          <a:ln w="9525">
            <a:noFill/>
            <a:miter lim="800000"/>
            <a:headEnd/>
            <a:tailEnd/>
          </a:ln>
          <a:effectLst/>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X-Files" pitchFamily="34" charset="0"/>
              </a:rPr>
              <a:t>Religion and </a:t>
            </a:r>
          </a:p>
          <a:p>
            <a:r>
              <a:rPr lang="en-GB"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X-Files" pitchFamily="34" charset="0"/>
              </a:rPr>
              <a:t>Bullying </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X-Files" pitchFamily="34" charset="0"/>
            </a:endParaRPr>
          </a:p>
        </p:txBody>
      </p:sp>
      <p:sp>
        <p:nvSpPr>
          <p:cNvPr id="10" name="Text Box 10"/>
          <p:cNvSpPr txBox="1">
            <a:spLocks noChangeArrowheads="1"/>
          </p:cNvSpPr>
          <p:nvPr/>
        </p:nvSpPr>
        <p:spPr bwMode="auto">
          <a:xfrm>
            <a:off x="1846585" y="5298186"/>
            <a:ext cx="8497887" cy="830997"/>
          </a:xfrm>
          <a:prstGeom prst="rect">
            <a:avLst/>
          </a:prstGeom>
          <a:noFill/>
          <a:ln w="9525">
            <a:noFill/>
            <a:miter lim="800000"/>
            <a:headEnd/>
            <a:tailEnd/>
          </a:ln>
          <a:effectLst/>
        </p:spPr>
        <p:txBody>
          <a:bodyPr>
            <a:spAutoFit/>
          </a:bodyPr>
          <a:lstStyle/>
          <a:p>
            <a:pPr algn="l">
              <a:buClr>
                <a:srgbClr val="C00000"/>
              </a:buClr>
              <a:buFont typeface="Wingdings" pitchFamily="2" charset="2"/>
              <a:buChar char="Ø"/>
            </a:pPr>
            <a:r>
              <a:rPr lang="en-US" sz="2400" b="1" dirty="0">
                <a:effectLst>
                  <a:outerShdw blurRad="38100" dist="38100" dir="2700000" algn="tl">
                    <a:srgbClr val="C0C0C0"/>
                  </a:outerShdw>
                </a:effectLst>
                <a:latin typeface="Jester" pitchFamily="2" charset="0"/>
                <a:sym typeface="Wingdings" pitchFamily="2" charset="2"/>
              </a:rPr>
              <a:t> </a:t>
            </a:r>
            <a:r>
              <a:rPr lang="en-US" sz="2400" dirty="0" err="1">
                <a:effectLst>
                  <a:outerShdw blurRad="38100" dist="38100" dir="2700000" algn="tl">
                    <a:srgbClr val="C0C0C0"/>
                  </a:outerShdw>
                </a:effectLst>
                <a:latin typeface="Jester" pitchFamily="2" charset="0"/>
                <a:sym typeface="Wingdings" pitchFamily="2" charset="2"/>
              </a:rPr>
              <a:t>Shari’ah</a:t>
            </a:r>
            <a:r>
              <a:rPr lang="en-US" sz="2400" dirty="0">
                <a:effectLst>
                  <a:outerShdw blurRad="38100" dist="38100" dir="2700000" algn="tl">
                    <a:srgbClr val="C0C0C0"/>
                  </a:outerShdw>
                </a:effectLst>
                <a:latin typeface="Jester" pitchFamily="2" charset="0"/>
                <a:sym typeface="Wingdings" pitchFamily="2" charset="2"/>
              </a:rPr>
              <a:t> law is based on mutual respect and upholding what is ‘just’. Bully involves neither of these.</a:t>
            </a:r>
          </a:p>
        </p:txBody>
      </p:sp>
      <p:sp>
        <p:nvSpPr>
          <p:cNvPr id="13" name="Text Box 10"/>
          <p:cNvSpPr txBox="1">
            <a:spLocks noChangeArrowheads="1"/>
          </p:cNvSpPr>
          <p:nvPr/>
        </p:nvSpPr>
        <p:spPr bwMode="auto">
          <a:xfrm>
            <a:off x="1884361" y="2322188"/>
            <a:ext cx="8497887" cy="1200329"/>
          </a:xfrm>
          <a:prstGeom prst="rect">
            <a:avLst/>
          </a:prstGeom>
          <a:noFill/>
          <a:ln w="9525">
            <a:noFill/>
            <a:miter lim="800000"/>
            <a:headEnd/>
            <a:tailEnd/>
          </a:ln>
          <a:effectLst/>
        </p:spPr>
        <p:txBody>
          <a:bodyPr>
            <a:spAutoFit/>
          </a:bodyPr>
          <a:lstStyle/>
          <a:p>
            <a:pPr algn="l">
              <a:buClr>
                <a:srgbClr val="C00000"/>
              </a:buClr>
              <a:buFont typeface="Wingdings" pitchFamily="2" charset="2"/>
              <a:buChar char="Ø"/>
            </a:pPr>
            <a:r>
              <a:rPr lang="en-US" sz="2400" b="1" dirty="0">
                <a:effectLst>
                  <a:outerShdw blurRad="38100" dist="38100" dir="2700000" algn="tl">
                    <a:srgbClr val="C0C0C0"/>
                  </a:outerShdw>
                </a:effectLst>
                <a:latin typeface="Jester" pitchFamily="2" charset="0"/>
                <a:sym typeface="Wingdings" pitchFamily="2" charset="2"/>
              </a:rPr>
              <a:t> </a:t>
            </a:r>
            <a:r>
              <a:rPr lang="en-US" sz="2400" dirty="0">
                <a:effectLst>
                  <a:outerShdw blurRad="38100" dist="38100" dir="2700000" algn="tl">
                    <a:srgbClr val="C0C0C0"/>
                  </a:outerShdw>
                </a:effectLst>
                <a:latin typeface="Jester" pitchFamily="2" charset="0"/>
                <a:sym typeface="Wingdings" pitchFamily="2" charset="2"/>
              </a:rPr>
              <a:t>Islam teaches every member of the ummah should be treated equal and all Muslims should act like brothers</a:t>
            </a:r>
            <a:r>
              <a:rPr lang="en-US" sz="2400" dirty="0" smtClean="0">
                <a:effectLst>
                  <a:outerShdw blurRad="38100" dist="38100" dir="2700000" algn="tl">
                    <a:srgbClr val="C0C0C0"/>
                  </a:outerShdw>
                </a:effectLst>
                <a:latin typeface="Jester" pitchFamily="2" charset="0"/>
                <a:sym typeface="Wingdings" pitchFamily="2" charset="2"/>
              </a:rPr>
              <a:t>. They are all part of the UMMAH </a:t>
            </a:r>
            <a:endParaRPr lang="en-US" sz="2400" dirty="0">
              <a:effectLst>
                <a:outerShdw blurRad="38100" dist="38100" dir="2700000" algn="tl">
                  <a:srgbClr val="C0C0C0"/>
                </a:outerShdw>
              </a:effectLst>
              <a:latin typeface="Jester" pitchFamily="2" charset="0"/>
              <a:sym typeface="Wingdings" pitchFamily="2" charset="2"/>
            </a:endParaRPr>
          </a:p>
        </p:txBody>
      </p:sp>
      <p:sp>
        <p:nvSpPr>
          <p:cNvPr id="17" name="Rounded Rectangle 16"/>
          <p:cNvSpPr/>
          <p:nvPr/>
        </p:nvSpPr>
        <p:spPr>
          <a:xfrm>
            <a:off x="1668016" y="1913206"/>
            <a:ext cx="8676456" cy="4828162"/>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488854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47108"/>
                                        </p:tgtEl>
                                        <p:attrNameLst>
                                          <p:attrName>style.visibility</p:attrName>
                                        </p:attrNameLst>
                                      </p:cBhvr>
                                      <p:to>
                                        <p:strVal val="visible"/>
                                      </p:to>
                                    </p:set>
                                    <p:anim calcmode="lin" valueType="num">
                                      <p:cBhvr>
                                        <p:cTn id="12" dur="500" fill="hold"/>
                                        <p:tgtEl>
                                          <p:spTgt spid="47108"/>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47108"/>
                                        </p:tgtEl>
                                        <p:attrNameLst>
                                          <p:attrName>ppt_y</p:attrName>
                                        </p:attrNameLst>
                                      </p:cBhvr>
                                      <p:tavLst>
                                        <p:tav tm="0">
                                          <p:val>
                                            <p:strVal val="#ppt_y"/>
                                          </p:val>
                                        </p:tav>
                                        <p:tav tm="100000">
                                          <p:val>
                                            <p:strVal val="#ppt_y"/>
                                          </p:val>
                                        </p:tav>
                                      </p:tavLst>
                                    </p:anim>
                                    <p:anim calcmode="lin" valueType="num">
                                      <p:cBhvr>
                                        <p:cTn id="14" dur="500" fill="hold"/>
                                        <p:tgtEl>
                                          <p:spTgt spid="47108"/>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47108"/>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47108"/>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47114"/>
                                        </p:tgtEl>
                                        <p:attrNameLst>
                                          <p:attrName>style.visibility</p:attrName>
                                        </p:attrNameLst>
                                      </p:cBhvr>
                                      <p:to>
                                        <p:strVal val="visible"/>
                                      </p:to>
                                    </p:set>
                                    <p:anim calcmode="lin" valueType="num">
                                      <p:cBhvr>
                                        <p:cTn id="21" dur="500" fill="hold"/>
                                        <p:tgtEl>
                                          <p:spTgt spid="47114"/>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47114"/>
                                        </p:tgtEl>
                                        <p:attrNameLst>
                                          <p:attrName>ppt_y</p:attrName>
                                        </p:attrNameLst>
                                      </p:cBhvr>
                                      <p:tavLst>
                                        <p:tav tm="0">
                                          <p:val>
                                            <p:strVal val="#ppt_y"/>
                                          </p:val>
                                        </p:tav>
                                        <p:tav tm="100000">
                                          <p:val>
                                            <p:strVal val="#ppt_y"/>
                                          </p:val>
                                        </p:tav>
                                      </p:tavLst>
                                    </p:anim>
                                    <p:anim calcmode="lin" valueType="num">
                                      <p:cBhvr>
                                        <p:cTn id="23" dur="500" fill="hold"/>
                                        <p:tgtEl>
                                          <p:spTgt spid="47114"/>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47114"/>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47114"/>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grpId="0" nodeType="clickEffect">
                                  <p:stCondLst>
                                    <p:cond delay="0"/>
                                  </p:stCondLst>
                                  <p:iterate type="lt">
                                    <p:tmPct val="10000"/>
                                  </p:iterate>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0"/>
                                        </p:tgtEl>
                                        <p:attrNameLst>
                                          <p:attrName>ppt_y</p:attrName>
                                        </p:attrNameLst>
                                      </p:cBhvr>
                                      <p:tavLst>
                                        <p:tav tm="0">
                                          <p:val>
                                            <p:strVal val="#ppt_y"/>
                                          </p:val>
                                        </p:tav>
                                        <p:tav tm="100000">
                                          <p:val>
                                            <p:strVal val="#ppt_y"/>
                                          </p:val>
                                        </p:tav>
                                      </p:tavLst>
                                    </p:anim>
                                    <p:anim calcmode="lin" valueType="num">
                                      <p:cBhvr>
                                        <p:cTn id="3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grpId="0" nodeType="clickEffect">
                                  <p:stCondLst>
                                    <p:cond delay="0"/>
                                  </p:stCondLst>
                                  <p:iterate type="lt">
                                    <p:tmPct val="10000"/>
                                  </p:iterate>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13"/>
                                        </p:tgtEl>
                                        <p:attrNameLst>
                                          <p:attrName>ppt_y</p:attrName>
                                        </p:attrNameLst>
                                      </p:cBhvr>
                                      <p:tavLst>
                                        <p:tav tm="0">
                                          <p:val>
                                            <p:strVal val="#ppt_y"/>
                                          </p:val>
                                        </p:tav>
                                        <p:tav tm="100000">
                                          <p:val>
                                            <p:strVal val="#ppt_y"/>
                                          </p:val>
                                        </p:tav>
                                      </p:tavLst>
                                    </p:anim>
                                    <p:anim calcmode="lin" valueType="num">
                                      <p:cBhvr>
                                        <p:cTn id="41"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animBg="1"/>
      <p:bldP spid="47114" grpId="0"/>
      <p:bldP spid="11" grpId="0"/>
      <p:bldP spid="10"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ext Box 3"/>
          <p:cNvSpPr txBox="1">
            <a:spLocks noChangeArrowheads="1"/>
          </p:cNvSpPr>
          <p:nvPr/>
        </p:nvSpPr>
        <p:spPr bwMode="auto">
          <a:xfrm>
            <a:off x="1524002" y="115889"/>
            <a:ext cx="9143999" cy="584775"/>
          </a:xfrm>
          <a:prstGeom prst="rect">
            <a:avLst/>
          </a:prstGeom>
          <a:noFill/>
          <a:ln w="9525">
            <a:noFill/>
            <a:miter lim="800000"/>
            <a:headEnd/>
            <a:tailEnd/>
          </a:ln>
          <a:effectLst/>
        </p:spPr>
        <p:txBody>
          <a:bodyPr wrap="square">
            <a:spAutoFit/>
          </a:bodyPr>
          <a:lstStyle/>
          <a:p>
            <a:r>
              <a:rPr lang="en-GB" sz="3200" b="1" dirty="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arcourt Black" pitchFamily="2" charset="0"/>
              </a:rPr>
              <a:t>Islam; Forgiveness &amp; Reconciliation </a:t>
            </a:r>
            <a:endParaRPr lang="en-US" sz="3200" b="1" dirty="0">
              <a:ln w="1905">
                <a:solidFill>
                  <a:schemeClr val="accent6">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arcourt Black" pitchFamily="2" charset="0"/>
            </a:endParaRPr>
          </a:p>
        </p:txBody>
      </p:sp>
      <p:sp>
        <p:nvSpPr>
          <p:cNvPr id="55300" name="Text Box 4"/>
          <p:cNvSpPr txBox="1">
            <a:spLocks noChangeArrowheads="1"/>
          </p:cNvSpPr>
          <p:nvPr/>
        </p:nvSpPr>
        <p:spPr bwMode="auto">
          <a:xfrm>
            <a:off x="1919288" y="836614"/>
            <a:ext cx="8064500" cy="830997"/>
          </a:xfrm>
          <a:prstGeom prst="rect">
            <a:avLst/>
          </a:prstGeom>
          <a:noFill/>
          <a:ln w="9525">
            <a:noFill/>
            <a:miter lim="800000"/>
            <a:headEnd/>
            <a:tailEnd/>
          </a:ln>
          <a:effectLst/>
        </p:spPr>
        <p:txBody>
          <a:bodyPr>
            <a:spAutoFit/>
          </a:bodyPr>
          <a:lstStyle/>
          <a:p>
            <a:pPr algn="l"/>
            <a:r>
              <a:rPr lang="en-GB" sz="2400" dirty="0">
                <a:effectLst>
                  <a:outerShdw blurRad="38100" dist="38100" dir="2700000" algn="tl">
                    <a:srgbClr val="C0C0C0"/>
                  </a:outerShdw>
                </a:effectLst>
                <a:latin typeface="Jester" pitchFamily="2" charset="0"/>
              </a:rPr>
              <a:t>Islam teaches that Allah is forgiving and merciful to all who turn from their sins and to him. Muslims believe:</a:t>
            </a:r>
            <a:endParaRPr lang="en-GB" sz="2400" dirty="0"/>
          </a:p>
        </p:txBody>
      </p:sp>
      <p:sp>
        <p:nvSpPr>
          <p:cNvPr id="55301" name="Text Box 5"/>
          <p:cNvSpPr txBox="1">
            <a:spLocks noChangeArrowheads="1"/>
          </p:cNvSpPr>
          <p:nvPr/>
        </p:nvSpPr>
        <p:spPr bwMode="auto">
          <a:xfrm>
            <a:off x="1237957" y="1930778"/>
            <a:ext cx="4604013" cy="193899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l">
              <a:buFont typeface="Wingdings" pitchFamily="2" charset="2"/>
              <a:buChar char="Ä"/>
            </a:pPr>
            <a:r>
              <a:rPr lang="en-US" sz="2400" dirty="0">
                <a:effectLst>
                  <a:outerShdw blurRad="38100" dist="38100" dir="2700000" algn="tl">
                    <a:srgbClr val="C0C0C0"/>
                  </a:outerShdw>
                </a:effectLst>
                <a:latin typeface="Jester" pitchFamily="2" charset="0"/>
                <a:sym typeface="Wingdings" pitchFamily="2" charset="2"/>
              </a:rPr>
              <a:t>Muslims should be merciful and compassionate towards others, because Allah is merciful </a:t>
            </a:r>
          </a:p>
          <a:p>
            <a:pPr algn="l"/>
            <a:r>
              <a:rPr lang="en-US" sz="2400" dirty="0">
                <a:effectLst>
                  <a:outerShdw blurRad="38100" dist="38100" dir="2700000" algn="tl">
                    <a:srgbClr val="C0C0C0"/>
                  </a:outerShdw>
                </a:effectLst>
                <a:latin typeface="Jester" pitchFamily="2" charset="0"/>
                <a:sym typeface="Wingdings" pitchFamily="2" charset="2"/>
              </a:rPr>
              <a:t>and compassionate </a:t>
            </a:r>
          </a:p>
          <a:p>
            <a:pPr algn="l"/>
            <a:r>
              <a:rPr lang="en-US" sz="2400" dirty="0">
                <a:effectLst>
                  <a:outerShdw blurRad="38100" dist="38100" dir="2700000" algn="tl">
                    <a:srgbClr val="C0C0C0"/>
                  </a:outerShdw>
                </a:effectLst>
                <a:latin typeface="Jester" pitchFamily="2" charset="0"/>
                <a:sym typeface="Wingdings" pitchFamily="2" charset="2"/>
              </a:rPr>
              <a:t>towards them.</a:t>
            </a:r>
          </a:p>
        </p:txBody>
      </p:sp>
      <p:sp>
        <p:nvSpPr>
          <p:cNvPr id="55302" name="Text Box 6"/>
          <p:cNvSpPr txBox="1">
            <a:spLocks noChangeArrowheads="1"/>
          </p:cNvSpPr>
          <p:nvPr/>
        </p:nvSpPr>
        <p:spPr bwMode="auto">
          <a:xfrm>
            <a:off x="6596035" y="1859268"/>
            <a:ext cx="4071966" cy="193899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l">
              <a:buFont typeface="Wingdings" pitchFamily="2" charset="2"/>
              <a:buChar char="Ä"/>
            </a:pPr>
            <a:r>
              <a:rPr lang="en-US" sz="2400" dirty="0">
                <a:effectLst>
                  <a:outerShdw blurRad="38100" dist="38100" dir="2700000" algn="tl">
                    <a:srgbClr val="C0C0C0"/>
                  </a:outerShdw>
                </a:effectLst>
                <a:latin typeface="Jester" pitchFamily="2" charset="0"/>
                <a:sym typeface="Wingdings" pitchFamily="2" charset="2"/>
              </a:rPr>
              <a:t>The Qur’an states ‘</a:t>
            </a:r>
            <a:r>
              <a:rPr lang="en-US" sz="2400" dirty="0">
                <a:solidFill>
                  <a:srgbClr val="660033"/>
                </a:solidFill>
                <a:effectLst>
                  <a:outerShdw blurRad="38100" dist="38100" dir="2700000" algn="tl">
                    <a:srgbClr val="C0C0C0"/>
                  </a:outerShdw>
                </a:effectLst>
                <a:latin typeface="Jester" pitchFamily="2" charset="0"/>
                <a:sym typeface="Wingdings" pitchFamily="2" charset="2"/>
              </a:rPr>
              <a:t>If a person forgives and makes reconciliation, his reward </a:t>
            </a:r>
          </a:p>
          <a:p>
            <a:pPr lvl="2" algn="l"/>
            <a:r>
              <a:rPr lang="en-US" sz="2400" dirty="0">
                <a:solidFill>
                  <a:srgbClr val="660033"/>
                </a:solidFill>
                <a:effectLst>
                  <a:outerShdw blurRad="38100" dist="38100" dir="2700000" algn="tl">
                    <a:srgbClr val="C0C0C0"/>
                  </a:outerShdw>
                </a:effectLst>
                <a:latin typeface="Jester" pitchFamily="2" charset="0"/>
                <a:sym typeface="Wingdings" pitchFamily="2" charset="2"/>
              </a:rPr>
              <a:t>    will be from God</a:t>
            </a:r>
            <a:r>
              <a:rPr lang="en-US" sz="2400" dirty="0">
                <a:effectLst>
                  <a:outerShdw blurRad="38100" dist="38100" dir="2700000" algn="tl">
                    <a:srgbClr val="C0C0C0"/>
                  </a:outerShdw>
                </a:effectLst>
                <a:latin typeface="Jester" pitchFamily="2" charset="0"/>
                <a:sym typeface="Wingdings" pitchFamily="2" charset="2"/>
              </a:rPr>
              <a:t>.’      </a:t>
            </a:r>
          </a:p>
          <a:p>
            <a:pPr lvl="2" algn="l"/>
            <a:r>
              <a:rPr lang="en-US" sz="2400" dirty="0">
                <a:effectLst>
                  <a:outerShdw blurRad="38100" dist="38100" dir="2700000" algn="tl">
                    <a:srgbClr val="C0C0C0"/>
                  </a:outerShdw>
                </a:effectLst>
                <a:latin typeface="Jester" pitchFamily="2" charset="0"/>
                <a:sym typeface="Wingdings" pitchFamily="2" charset="2"/>
              </a:rPr>
              <a:t>    </a:t>
            </a:r>
            <a:r>
              <a:rPr lang="en-US" sz="2400" dirty="0" err="1">
                <a:effectLst>
                  <a:outerShdw blurRad="38100" dist="38100" dir="2700000" algn="tl">
                    <a:srgbClr val="C0C0C0"/>
                  </a:outerShdw>
                </a:effectLst>
                <a:latin typeface="Jester" pitchFamily="2" charset="0"/>
                <a:sym typeface="Wingdings" pitchFamily="2" charset="2"/>
              </a:rPr>
              <a:t>Surah</a:t>
            </a:r>
            <a:r>
              <a:rPr lang="en-US" sz="2400" dirty="0">
                <a:effectLst>
                  <a:outerShdw blurRad="38100" dist="38100" dir="2700000" algn="tl">
                    <a:srgbClr val="C0C0C0"/>
                  </a:outerShdw>
                </a:effectLst>
                <a:latin typeface="Jester" pitchFamily="2" charset="0"/>
                <a:sym typeface="Wingdings" pitchFamily="2" charset="2"/>
              </a:rPr>
              <a:t> 42:40</a:t>
            </a:r>
          </a:p>
        </p:txBody>
      </p:sp>
      <p:sp>
        <p:nvSpPr>
          <p:cNvPr id="55303" name="Text Box 7"/>
          <p:cNvSpPr txBox="1">
            <a:spLocks noChangeArrowheads="1"/>
          </p:cNvSpPr>
          <p:nvPr/>
        </p:nvSpPr>
        <p:spPr bwMode="auto">
          <a:xfrm>
            <a:off x="6901645" y="4318454"/>
            <a:ext cx="3766356" cy="230832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l"/>
            <a:r>
              <a:rPr lang="en-US" sz="2400" dirty="0">
                <a:effectLst>
                  <a:outerShdw blurRad="38100" dist="38100" dir="2700000" algn="tl">
                    <a:srgbClr val="C0C0C0"/>
                  </a:outerShdw>
                </a:effectLst>
                <a:latin typeface="Jester" pitchFamily="2" charset="0"/>
                <a:sym typeface="Wingdings" pitchFamily="2" charset="2"/>
              </a:rPr>
              <a:t>        However, a Muslim </a:t>
            </a:r>
          </a:p>
          <a:p>
            <a:pPr algn="l"/>
            <a:r>
              <a:rPr lang="en-US" sz="2400" dirty="0">
                <a:effectLst>
                  <a:outerShdw blurRad="38100" dist="38100" dir="2700000" algn="tl">
                    <a:srgbClr val="C0C0C0"/>
                  </a:outerShdw>
                </a:effectLst>
                <a:latin typeface="Jester" pitchFamily="2" charset="0"/>
                <a:sym typeface="Wingdings" pitchFamily="2" charset="2"/>
              </a:rPr>
              <a:t>        should not forgive </a:t>
            </a:r>
          </a:p>
          <a:p>
            <a:pPr algn="l"/>
            <a:r>
              <a:rPr lang="en-US" sz="2400" dirty="0">
                <a:effectLst>
                  <a:outerShdw blurRad="38100" dist="38100" dir="2700000" algn="tl">
                    <a:srgbClr val="C0C0C0"/>
                  </a:outerShdw>
                </a:effectLst>
                <a:latin typeface="Jester" pitchFamily="2" charset="0"/>
                <a:sym typeface="Wingdings" pitchFamily="2" charset="2"/>
              </a:rPr>
              <a:t>        those who are working against Islam seeking to destroy it or a person’s faith in it.</a:t>
            </a:r>
          </a:p>
        </p:txBody>
      </p:sp>
      <p:sp>
        <p:nvSpPr>
          <p:cNvPr id="55304" name="Text Box 8"/>
          <p:cNvSpPr txBox="1">
            <a:spLocks noChangeArrowheads="1"/>
          </p:cNvSpPr>
          <p:nvPr/>
        </p:nvSpPr>
        <p:spPr bwMode="auto">
          <a:xfrm>
            <a:off x="1237957" y="4703763"/>
            <a:ext cx="5104079" cy="156966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l">
              <a:buFont typeface="Wingdings" pitchFamily="2" charset="2"/>
              <a:buChar char="Ä"/>
            </a:pPr>
            <a:r>
              <a:rPr lang="en-US" sz="2400" dirty="0">
                <a:effectLst>
                  <a:outerShdw blurRad="38100" dist="38100" dir="2700000" algn="tl">
                    <a:srgbClr val="C0C0C0"/>
                  </a:outerShdw>
                </a:effectLst>
                <a:latin typeface="Jester" pitchFamily="2" charset="0"/>
                <a:sym typeface="Wingdings" pitchFamily="2" charset="2"/>
              </a:rPr>
              <a:t>There are many </a:t>
            </a:r>
          </a:p>
          <a:p>
            <a:pPr algn="l"/>
            <a:r>
              <a:rPr lang="en-US" sz="2400" dirty="0">
                <a:effectLst>
                  <a:outerShdw blurRad="38100" dist="38100" dir="2700000" algn="tl">
                    <a:srgbClr val="C0C0C0"/>
                  </a:outerShdw>
                </a:effectLst>
                <a:latin typeface="Jester" pitchFamily="2" charset="0"/>
                <a:sym typeface="Wingdings" pitchFamily="2" charset="2"/>
              </a:rPr>
              <a:t>sayings of the </a:t>
            </a:r>
          </a:p>
          <a:p>
            <a:pPr algn="l"/>
            <a:r>
              <a:rPr lang="en-US" sz="2400" dirty="0">
                <a:effectLst>
                  <a:outerShdw blurRad="38100" dist="38100" dir="2700000" algn="tl">
                    <a:srgbClr val="C0C0C0"/>
                  </a:outerShdw>
                </a:effectLst>
                <a:latin typeface="Jester" pitchFamily="2" charset="0"/>
                <a:sym typeface="Wingdings" pitchFamily="2" charset="2"/>
              </a:rPr>
              <a:t>Prophet Muhammad (</a:t>
            </a:r>
            <a:r>
              <a:rPr lang="en-US" sz="2400" dirty="0" err="1">
                <a:effectLst>
                  <a:outerShdw blurRad="38100" dist="38100" dir="2700000" algn="tl">
                    <a:srgbClr val="C0C0C0"/>
                  </a:outerShdw>
                </a:effectLst>
                <a:latin typeface="Jester" pitchFamily="2" charset="0"/>
                <a:sym typeface="Wingdings" pitchFamily="2" charset="2"/>
              </a:rPr>
              <a:t>Hadith</a:t>
            </a:r>
            <a:r>
              <a:rPr lang="en-US" sz="2400" dirty="0">
                <a:effectLst>
                  <a:outerShdw blurRad="38100" dist="38100" dir="2700000" algn="tl">
                    <a:srgbClr val="C0C0C0"/>
                  </a:outerShdw>
                </a:effectLst>
                <a:latin typeface="Jester" pitchFamily="2" charset="0"/>
                <a:sym typeface="Wingdings" pitchFamily="2" charset="2"/>
              </a:rPr>
              <a:t>) stating Muslims should forgive others.</a:t>
            </a:r>
          </a:p>
        </p:txBody>
      </p:sp>
      <p:pic>
        <p:nvPicPr>
          <p:cNvPr id="55298" name="Picture 2" descr="0910_islam"/>
          <p:cNvPicPr>
            <a:picLocks noChangeAspect="1" noChangeArrowheads="1"/>
          </p:cNvPicPr>
          <p:nvPr/>
        </p:nvPicPr>
        <p:blipFill>
          <a:blip r:embed="rId2" cstate="print"/>
          <a:srcRect t="7277" b="35723"/>
          <a:stretch>
            <a:fillRect/>
          </a:stretch>
        </p:blipFill>
        <p:spPr bwMode="auto">
          <a:xfrm>
            <a:off x="4630139" y="3093571"/>
            <a:ext cx="2931724" cy="2478229"/>
          </a:xfrm>
          <a:prstGeom prst="rect">
            <a:avLst/>
          </a:prstGeom>
          <a:ln>
            <a:noFill/>
          </a:ln>
          <a:effectLst>
            <a:softEdge rad="112500"/>
          </a:effectLst>
        </p:spPr>
      </p:pic>
    </p:spTree>
    <p:extLst>
      <p:ext uri="{BB962C8B-B14F-4D97-AF65-F5344CB8AC3E}">
        <p14:creationId xmlns:p14="http://schemas.microsoft.com/office/powerpoint/2010/main" val="65118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5300"/>
                                        </p:tgtEl>
                                        <p:attrNameLst>
                                          <p:attrName>style.visibility</p:attrName>
                                        </p:attrNameLst>
                                      </p:cBhvr>
                                      <p:to>
                                        <p:strVal val="visible"/>
                                      </p:to>
                                    </p:set>
                                    <p:anim calcmode="lin" valueType="num">
                                      <p:cBhvr>
                                        <p:cTn id="7" dur="500" fill="hold"/>
                                        <p:tgtEl>
                                          <p:spTgt spid="55300"/>
                                        </p:tgtEl>
                                        <p:attrNameLst>
                                          <p:attrName>ppt_w</p:attrName>
                                        </p:attrNameLst>
                                      </p:cBhvr>
                                      <p:tavLst>
                                        <p:tav tm="0">
                                          <p:val>
                                            <p:fltVal val="0"/>
                                          </p:val>
                                        </p:tav>
                                        <p:tav tm="100000">
                                          <p:val>
                                            <p:strVal val="#ppt_w"/>
                                          </p:val>
                                        </p:tav>
                                      </p:tavLst>
                                    </p:anim>
                                    <p:anim calcmode="lin" valueType="num">
                                      <p:cBhvr>
                                        <p:cTn id="8" dur="500" fill="hold"/>
                                        <p:tgtEl>
                                          <p:spTgt spid="5530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childTnLst>
                                    <p:set>
                                      <p:cBhvr>
                                        <p:cTn id="12" dur="1" fill="hold">
                                          <p:stCondLst>
                                            <p:cond delay="0"/>
                                          </p:stCondLst>
                                        </p:cTn>
                                        <p:tgtEl>
                                          <p:spTgt spid="55301"/>
                                        </p:tgtEl>
                                        <p:attrNameLst>
                                          <p:attrName>style.visibility</p:attrName>
                                        </p:attrNameLst>
                                      </p:cBhvr>
                                      <p:to>
                                        <p:strVal val="visible"/>
                                      </p:to>
                                    </p:set>
                                    <p:animEffect transition="in" filter="fade">
                                      <p:cBhvr>
                                        <p:cTn id="13" dur="1000"/>
                                        <p:tgtEl>
                                          <p:spTgt spid="55301"/>
                                        </p:tgtEl>
                                      </p:cBhvr>
                                    </p:animEffect>
                                    <p:anim calcmode="lin" valueType="num">
                                      <p:cBhvr>
                                        <p:cTn id="14" dur="1000" fill="hold"/>
                                        <p:tgtEl>
                                          <p:spTgt spid="55301"/>
                                        </p:tgtEl>
                                        <p:attrNameLst>
                                          <p:attrName>ppt_x</p:attrName>
                                        </p:attrNameLst>
                                      </p:cBhvr>
                                      <p:tavLst>
                                        <p:tav tm="0">
                                          <p:val>
                                            <p:strVal val="#ppt_x-.1"/>
                                          </p:val>
                                        </p:tav>
                                        <p:tav tm="100000">
                                          <p:val>
                                            <p:strVal val="#ppt_x"/>
                                          </p:val>
                                        </p:tav>
                                      </p:tavLst>
                                    </p:anim>
                                    <p:anim calcmode="lin" valueType="num">
                                      <p:cBhvr>
                                        <p:cTn id="15" dur="1000" fill="hold"/>
                                        <p:tgtEl>
                                          <p:spTgt spid="5530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55302"/>
                                        </p:tgtEl>
                                        <p:attrNameLst>
                                          <p:attrName>style.visibility</p:attrName>
                                        </p:attrNameLst>
                                      </p:cBhvr>
                                      <p:to>
                                        <p:strVal val="visible"/>
                                      </p:to>
                                    </p:set>
                                    <p:animEffect transition="in" filter="wedge">
                                      <p:cBhvr>
                                        <p:cTn id="20" dur="2000"/>
                                        <p:tgtEl>
                                          <p:spTgt spid="55302"/>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55304"/>
                                        </p:tgtEl>
                                        <p:attrNameLst>
                                          <p:attrName>style.visibility</p:attrName>
                                        </p:attrNameLst>
                                      </p:cBhvr>
                                      <p:to>
                                        <p:strVal val="visible"/>
                                      </p:to>
                                    </p:set>
                                    <p:animEffect transition="in" filter="wheel(4)">
                                      <p:cBhvr>
                                        <p:cTn id="25" dur="2000"/>
                                        <p:tgtEl>
                                          <p:spTgt spid="55304"/>
                                        </p:tgtEl>
                                      </p:cBhvr>
                                    </p:animEffect>
                                  </p:childTnLst>
                                </p:cTn>
                              </p:par>
                            </p:childTnLst>
                          </p:cTn>
                        </p:par>
                      </p:childTnLst>
                    </p:cTn>
                  </p:par>
                  <p:par>
                    <p:cTn id="26" fill="hold">
                      <p:stCondLst>
                        <p:cond delay="indefinite"/>
                      </p:stCondLst>
                      <p:childTnLst>
                        <p:par>
                          <p:cTn id="27" fill="hold">
                            <p:stCondLst>
                              <p:cond delay="0"/>
                            </p:stCondLst>
                            <p:childTnLst>
                              <p:par>
                                <p:cTn id="28" presetID="29" presetClass="entr" presetSubtype="0" fill="hold" grpId="0" nodeType="clickEffect">
                                  <p:stCondLst>
                                    <p:cond delay="0"/>
                                  </p:stCondLst>
                                  <p:childTnLst>
                                    <p:set>
                                      <p:cBhvr>
                                        <p:cTn id="29" dur="1" fill="hold">
                                          <p:stCondLst>
                                            <p:cond delay="0"/>
                                          </p:stCondLst>
                                        </p:cTn>
                                        <p:tgtEl>
                                          <p:spTgt spid="55303"/>
                                        </p:tgtEl>
                                        <p:attrNameLst>
                                          <p:attrName>style.visibility</p:attrName>
                                        </p:attrNameLst>
                                      </p:cBhvr>
                                      <p:to>
                                        <p:strVal val="visible"/>
                                      </p:to>
                                    </p:set>
                                    <p:anim calcmode="lin" valueType="num">
                                      <p:cBhvr>
                                        <p:cTn id="30" dur="1000" fill="hold"/>
                                        <p:tgtEl>
                                          <p:spTgt spid="55303"/>
                                        </p:tgtEl>
                                        <p:attrNameLst>
                                          <p:attrName>ppt_x</p:attrName>
                                        </p:attrNameLst>
                                      </p:cBhvr>
                                      <p:tavLst>
                                        <p:tav tm="0">
                                          <p:val>
                                            <p:strVal val="#ppt_x-.2"/>
                                          </p:val>
                                        </p:tav>
                                        <p:tav tm="100000">
                                          <p:val>
                                            <p:strVal val="#ppt_x"/>
                                          </p:val>
                                        </p:tav>
                                      </p:tavLst>
                                    </p:anim>
                                    <p:anim calcmode="lin" valueType="num">
                                      <p:cBhvr>
                                        <p:cTn id="31" dur="1000" fill="hold"/>
                                        <p:tgtEl>
                                          <p:spTgt spid="55303"/>
                                        </p:tgtEl>
                                        <p:attrNameLst>
                                          <p:attrName>ppt_y</p:attrName>
                                        </p:attrNameLst>
                                      </p:cBhvr>
                                      <p:tavLst>
                                        <p:tav tm="0">
                                          <p:val>
                                            <p:strVal val="#ppt_y"/>
                                          </p:val>
                                        </p:tav>
                                        <p:tav tm="100000">
                                          <p:val>
                                            <p:strVal val="#ppt_y"/>
                                          </p:val>
                                        </p:tav>
                                      </p:tavLst>
                                    </p:anim>
                                    <p:animEffect transition="in" filter="wipe(right)" prLst="gradientSize: 0.1">
                                      <p:cBhvr>
                                        <p:cTn id="32" dur="1000"/>
                                        <p:tgtEl>
                                          <p:spTgt spid="55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p:bldP spid="55301" grpId="0" animBg="1"/>
      <p:bldP spid="55302" grpId="0" animBg="1"/>
      <p:bldP spid="55303" grpId="0" animBg="1"/>
      <p:bldP spid="5530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Picture 3"/>
          <p:cNvPicPr>
            <a:picLocks noChangeAspect="1" noChangeArrowheads="1"/>
          </p:cNvPicPr>
          <p:nvPr/>
        </p:nvPicPr>
        <p:blipFill>
          <a:blip r:embed="rId2" cstate="print">
            <a:lum bright="10000" contrast="-10000"/>
          </a:blip>
          <a:srcRect/>
          <a:stretch>
            <a:fillRect/>
          </a:stretch>
        </p:blipFill>
        <p:spPr bwMode="auto">
          <a:xfrm>
            <a:off x="1666896" y="1270329"/>
            <a:ext cx="3357534" cy="5286412"/>
          </a:xfrm>
          <a:prstGeom prst="rect">
            <a:avLst/>
          </a:prstGeom>
          <a:noFill/>
          <a:ln w="9525">
            <a:noFill/>
            <a:miter lim="800000"/>
            <a:headEnd/>
            <a:tailEnd/>
          </a:ln>
          <a:effectLst/>
        </p:spPr>
      </p:pic>
      <p:sp>
        <p:nvSpPr>
          <p:cNvPr id="17411" name="Text Box 3"/>
          <p:cNvSpPr txBox="1">
            <a:spLocks noChangeArrowheads="1"/>
          </p:cNvSpPr>
          <p:nvPr/>
        </p:nvSpPr>
        <p:spPr bwMode="auto">
          <a:xfrm>
            <a:off x="1524000" y="-24"/>
            <a:ext cx="9144000" cy="646331"/>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3600" b="1" spc="6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ufferaw" pitchFamily="66" charset="0"/>
              </a:rPr>
              <a:t>Islamic Views on War </a:t>
            </a:r>
            <a:endParaRPr lang="en-US" sz="3600" b="1" spc="6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ufferaw" pitchFamily="66" charset="0"/>
            </a:endParaRPr>
          </a:p>
        </p:txBody>
      </p:sp>
      <p:sp>
        <p:nvSpPr>
          <p:cNvPr id="17413" name="Text Box 5"/>
          <p:cNvSpPr txBox="1">
            <a:spLocks noChangeArrowheads="1"/>
          </p:cNvSpPr>
          <p:nvPr/>
        </p:nvSpPr>
        <p:spPr bwMode="auto">
          <a:xfrm>
            <a:off x="1952596" y="589832"/>
            <a:ext cx="8429684" cy="707886"/>
          </a:xfrm>
          <a:prstGeom prst="rect">
            <a:avLst/>
          </a:prstGeom>
          <a:noFill/>
          <a:ln w="9525">
            <a:noFill/>
            <a:miter lim="800000"/>
            <a:headEnd/>
            <a:tailEnd/>
          </a:ln>
          <a:effectLst/>
        </p:spPr>
        <p:txBody>
          <a:bodyPr wrap="square">
            <a:spAutoFit/>
          </a:bodyPr>
          <a:lstStyle/>
          <a:p>
            <a:pPr algn="l"/>
            <a:r>
              <a:rPr lang="en-US" sz="2000" dirty="0">
                <a:effectLst>
                  <a:outerShdw blurRad="38100" dist="38100" dir="2700000" algn="tl">
                    <a:srgbClr val="C0C0C0"/>
                  </a:outerShdw>
                </a:effectLst>
                <a:latin typeface="Jester" pitchFamily="2" charset="0"/>
                <a:sym typeface="Wingdings" pitchFamily="2" charset="2"/>
              </a:rPr>
              <a:t>The Arabic word ‘</a:t>
            </a:r>
            <a:r>
              <a:rPr lang="en-US" sz="2000" dirty="0">
                <a:solidFill>
                  <a:srgbClr val="660033"/>
                </a:solidFill>
                <a:effectLst>
                  <a:outerShdw blurRad="38100" dist="38100" dir="2700000" algn="tl">
                    <a:srgbClr val="C0C0C0"/>
                  </a:outerShdw>
                </a:effectLst>
                <a:latin typeface="Impact" pitchFamily="34" charset="0"/>
                <a:sym typeface="Wingdings" pitchFamily="2" charset="2"/>
              </a:rPr>
              <a:t>jihad</a:t>
            </a:r>
            <a:r>
              <a:rPr lang="en-US" sz="2000" dirty="0">
                <a:effectLst>
                  <a:outerShdw blurRad="38100" dist="38100" dir="2700000" algn="tl">
                    <a:srgbClr val="C0C0C0"/>
                  </a:outerShdw>
                </a:effectLst>
                <a:latin typeface="Jester" pitchFamily="2" charset="0"/>
                <a:sym typeface="Wingdings" pitchFamily="2" charset="2"/>
              </a:rPr>
              <a:t>’ means to </a:t>
            </a:r>
            <a:r>
              <a:rPr lang="en-US" sz="2000" dirty="0">
                <a:solidFill>
                  <a:srgbClr val="C00000"/>
                </a:solidFill>
                <a:effectLst>
                  <a:outerShdw blurRad="38100" dist="38100" dir="2700000" algn="tl">
                    <a:srgbClr val="C0C0C0"/>
                  </a:outerShdw>
                </a:effectLst>
                <a:latin typeface="Impact" pitchFamily="34" charset="0"/>
                <a:sym typeface="Wingdings" pitchFamily="2" charset="2"/>
              </a:rPr>
              <a:t>struggle</a:t>
            </a:r>
            <a:r>
              <a:rPr lang="en-US" sz="2000" dirty="0">
                <a:effectLst>
                  <a:outerShdw blurRad="38100" dist="38100" dir="2700000" algn="tl">
                    <a:srgbClr val="C0C0C0"/>
                  </a:outerShdw>
                </a:effectLst>
                <a:latin typeface="Jester" pitchFamily="2" charset="0"/>
                <a:sym typeface="Wingdings" pitchFamily="2" charset="2"/>
              </a:rPr>
              <a:t> or </a:t>
            </a:r>
            <a:r>
              <a:rPr lang="en-US" sz="2000" dirty="0">
                <a:solidFill>
                  <a:srgbClr val="C00000"/>
                </a:solidFill>
                <a:effectLst>
                  <a:outerShdw blurRad="38100" dist="38100" dir="2700000" algn="tl">
                    <a:srgbClr val="C0C0C0"/>
                  </a:outerShdw>
                </a:effectLst>
                <a:latin typeface="Impact" pitchFamily="34" charset="0"/>
                <a:sym typeface="Wingdings" pitchFamily="2" charset="2"/>
              </a:rPr>
              <a:t>strive</a:t>
            </a:r>
            <a:r>
              <a:rPr lang="en-US" sz="2000" dirty="0">
                <a:effectLst>
                  <a:outerShdw blurRad="38100" dist="38100" dir="2700000" algn="tl">
                    <a:srgbClr val="C0C0C0"/>
                  </a:outerShdw>
                </a:effectLst>
                <a:latin typeface="Jester" pitchFamily="2" charset="0"/>
                <a:sym typeface="Wingdings" pitchFamily="2" charset="2"/>
              </a:rPr>
              <a:t>’. Islam teaches that Muslims should be prepared to struggle or strive in the way of Islam. </a:t>
            </a:r>
          </a:p>
        </p:txBody>
      </p:sp>
      <p:sp>
        <p:nvSpPr>
          <p:cNvPr id="17414" name="Text Box 6"/>
          <p:cNvSpPr txBox="1">
            <a:spLocks noChangeArrowheads="1"/>
          </p:cNvSpPr>
          <p:nvPr/>
        </p:nvSpPr>
        <p:spPr bwMode="auto">
          <a:xfrm>
            <a:off x="1971688" y="1866821"/>
            <a:ext cx="2747953" cy="4093428"/>
          </a:xfrm>
          <a:prstGeom prst="rect">
            <a:avLst/>
          </a:prstGeom>
          <a:noFill/>
          <a:ln w="9525">
            <a:noFill/>
            <a:miter lim="800000"/>
            <a:headEnd/>
            <a:tailEnd/>
          </a:ln>
          <a:effectLst/>
        </p:spPr>
        <p:txBody>
          <a:bodyPr wrap="square">
            <a:spAutoFit/>
          </a:bodyPr>
          <a:lstStyle/>
          <a:p>
            <a:r>
              <a:rPr lang="en-US" sz="2000" dirty="0">
                <a:effectLst>
                  <a:outerShdw blurRad="38100" dist="38100" dir="2700000" algn="tl">
                    <a:srgbClr val="C0C0C0"/>
                  </a:outerShdw>
                </a:effectLst>
                <a:latin typeface="Jester" pitchFamily="2" charset="0"/>
                <a:sym typeface="Wingdings" pitchFamily="2" charset="2"/>
              </a:rPr>
              <a:t>For Muslims the most important struggle they must undertake is called the </a:t>
            </a:r>
            <a:r>
              <a:rPr lang="en-US" sz="2000" dirty="0">
                <a:solidFill>
                  <a:srgbClr val="660033"/>
                </a:solidFill>
                <a:effectLst>
                  <a:outerShdw blurRad="38100" dist="38100" dir="2700000" algn="tl">
                    <a:srgbClr val="C0C0C0"/>
                  </a:outerShdw>
                </a:effectLst>
                <a:latin typeface="Impact" pitchFamily="34" charset="0"/>
                <a:sym typeface="Wingdings" pitchFamily="2" charset="2"/>
              </a:rPr>
              <a:t>greater jihad</a:t>
            </a:r>
            <a:r>
              <a:rPr lang="en-US" sz="2000" dirty="0">
                <a:effectLst>
                  <a:outerShdw blurRad="38100" dist="38100" dir="2700000" algn="tl">
                    <a:srgbClr val="C0C0C0"/>
                  </a:outerShdw>
                </a:effectLst>
                <a:latin typeface="Impact" pitchFamily="34" charset="0"/>
                <a:sym typeface="Wingdings" pitchFamily="2" charset="2"/>
              </a:rPr>
              <a:t> </a:t>
            </a:r>
            <a:r>
              <a:rPr lang="en-US" sz="2000" dirty="0">
                <a:effectLst>
                  <a:outerShdw blurRad="38100" dist="38100" dir="2700000" algn="tl">
                    <a:srgbClr val="C0C0C0"/>
                  </a:outerShdw>
                </a:effectLst>
                <a:latin typeface="Jester" pitchFamily="2" charset="0"/>
                <a:sym typeface="Wingdings" pitchFamily="2" charset="2"/>
              </a:rPr>
              <a:t>or the </a:t>
            </a:r>
            <a:r>
              <a:rPr lang="en-US" sz="2000" u="sng" dirty="0">
                <a:effectLst>
                  <a:outerShdw blurRad="38100" dist="38100" dir="2700000" algn="tl">
                    <a:srgbClr val="C0C0C0"/>
                  </a:outerShdw>
                </a:effectLst>
                <a:latin typeface="Jester" pitchFamily="2" charset="0"/>
                <a:sym typeface="Wingdings" pitchFamily="2" charset="2"/>
              </a:rPr>
              <a:t>internal</a:t>
            </a:r>
            <a:r>
              <a:rPr lang="en-US" sz="2000" dirty="0">
                <a:effectLst>
                  <a:outerShdw blurRad="38100" dist="38100" dir="2700000" algn="tl">
                    <a:srgbClr val="C0C0C0"/>
                  </a:outerShdw>
                </a:effectLst>
                <a:latin typeface="Jester" pitchFamily="2" charset="0"/>
                <a:sym typeface="Wingdings" pitchFamily="2" charset="2"/>
              </a:rPr>
              <a:t> jihad. A spiritual and emotional fight to become truly submitted to the will of Allah (The word ‘</a:t>
            </a:r>
            <a:r>
              <a:rPr lang="en-US" sz="2000" dirty="0">
                <a:solidFill>
                  <a:srgbClr val="660033"/>
                </a:solidFill>
                <a:effectLst>
                  <a:outerShdw blurRad="38100" dist="38100" dir="2700000" algn="tl">
                    <a:srgbClr val="C0C0C0"/>
                  </a:outerShdw>
                </a:effectLst>
                <a:latin typeface="Impact" pitchFamily="34" charset="0"/>
                <a:sym typeface="Wingdings" pitchFamily="2" charset="2"/>
              </a:rPr>
              <a:t>Islam</a:t>
            </a:r>
            <a:r>
              <a:rPr lang="en-US" sz="2000" dirty="0">
                <a:effectLst>
                  <a:outerShdw blurRad="38100" dist="38100" dir="2700000" algn="tl">
                    <a:srgbClr val="C0C0C0"/>
                  </a:outerShdw>
                </a:effectLst>
                <a:latin typeface="Jester" pitchFamily="2" charset="0"/>
                <a:sym typeface="Wingdings" pitchFamily="2" charset="2"/>
              </a:rPr>
              <a:t>’ means submission, the word ‘</a:t>
            </a:r>
            <a:r>
              <a:rPr lang="en-US" sz="2000" dirty="0">
                <a:solidFill>
                  <a:srgbClr val="660033"/>
                </a:solidFill>
                <a:effectLst>
                  <a:outerShdw blurRad="38100" dist="38100" dir="2700000" algn="tl">
                    <a:srgbClr val="C0C0C0"/>
                  </a:outerShdw>
                </a:effectLst>
                <a:latin typeface="Impact" pitchFamily="34" charset="0"/>
                <a:sym typeface="Wingdings" pitchFamily="2" charset="2"/>
              </a:rPr>
              <a:t>Muslim</a:t>
            </a:r>
            <a:r>
              <a:rPr lang="en-US" sz="2000" dirty="0">
                <a:effectLst>
                  <a:outerShdw blurRad="38100" dist="38100" dir="2700000" algn="tl">
                    <a:srgbClr val="C0C0C0"/>
                  </a:outerShdw>
                </a:effectLst>
                <a:latin typeface="Jester" pitchFamily="2" charset="0"/>
                <a:sym typeface="Wingdings" pitchFamily="2" charset="2"/>
              </a:rPr>
              <a:t>’ means one who submits to God).</a:t>
            </a:r>
          </a:p>
        </p:txBody>
      </p:sp>
      <p:sp>
        <p:nvSpPr>
          <p:cNvPr id="8" name="Text Box 4"/>
          <p:cNvSpPr txBox="1">
            <a:spLocks noChangeArrowheads="1"/>
          </p:cNvSpPr>
          <p:nvPr/>
        </p:nvSpPr>
        <p:spPr bwMode="auto">
          <a:xfrm>
            <a:off x="5238744" y="1413205"/>
            <a:ext cx="5143536" cy="163121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r>
              <a:rPr lang="en-US" sz="2000" dirty="0">
                <a:latin typeface="Jester" pitchFamily="2" charset="0"/>
                <a:sym typeface="Wingdings" pitchFamily="2" charset="2"/>
              </a:rPr>
              <a:t>The </a:t>
            </a:r>
            <a:r>
              <a:rPr lang="en-US" sz="2000" dirty="0">
                <a:solidFill>
                  <a:srgbClr val="660033"/>
                </a:solidFill>
                <a:latin typeface="Impact" pitchFamily="34" charset="0"/>
                <a:sym typeface="Wingdings" pitchFamily="2" charset="2"/>
              </a:rPr>
              <a:t>lesser jihad</a:t>
            </a:r>
            <a:r>
              <a:rPr lang="en-US" sz="2000" dirty="0">
                <a:latin typeface="Impact" pitchFamily="34" charset="0"/>
                <a:sym typeface="Wingdings" pitchFamily="2" charset="2"/>
              </a:rPr>
              <a:t> </a:t>
            </a:r>
            <a:r>
              <a:rPr lang="en-US" sz="2000" dirty="0">
                <a:latin typeface="Jester" pitchFamily="2" charset="0"/>
                <a:sym typeface="Wingdings" pitchFamily="2" charset="2"/>
              </a:rPr>
              <a:t>is about the </a:t>
            </a:r>
            <a:r>
              <a:rPr lang="en-US" sz="2000" u="sng" dirty="0">
                <a:latin typeface="Jester" pitchFamily="2" charset="0"/>
                <a:sym typeface="Wingdings" pitchFamily="2" charset="2"/>
              </a:rPr>
              <a:t>physical</a:t>
            </a:r>
            <a:r>
              <a:rPr lang="en-US" sz="2000" dirty="0">
                <a:latin typeface="Jester" pitchFamily="2" charset="0"/>
                <a:sym typeface="Wingdings" pitchFamily="2" charset="2"/>
              </a:rPr>
              <a:t> struggles against the enemies of Islam. </a:t>
            </a:r>
            <a:r>
              <a:rPr lang="en-US" sz="2000" dirty="0">
                <a:effectLst>
                  <a:outerShdw blurRad="38100" dist="38100" dir="2700000" algn="tl">
                    <a:srgbClr val="C0C0C0"/>
                  </a:outerShdw>
                </a:effectLst>
                <a:latin typeface="Jester" pitchFamily="2" charset="0"/>
                <a:sym typeface="Wingdings" pitchFamily="2" charset="2"/>
              </a:rPr>
              <a:t>Muslims will sometimes see their jihad as a Holy War, particularly if they feel Islam itself is being attacked. </a:t>
            </a:r>
            <a:endParaRPr lang="en-US" sz="2000" dirty="0">
              <a:latin typeface="Jester" pitchFamily="2" charset="0"/>
              <a:sym typeface="Wingdings" pitchFamily="2" charset="2"/>
            </a:endParaRPr>
          </a:p>
        </p:txBody>
      </p:sp>
      <p:sp>
        <p:nvSpPr>
          <p:cNvPr id="13" name="Text Box 6"/>
          <p:cNvSpPr txBox="1">
            <a:spLocks noChangeArrowheads="1"/>
          </p:cNvSpPr>
          <p:nvPr/>
        </p:nvSpPr>
        <p:spPr bwMode="auto">
          <a:xfrm>
            <a:off x="5130824" y="3134211"/>
            <a:ext cx="5394332" cy="707886"/>
          </a:xfrm>
          <a:prstGeom prst="rect">
            <a:avLst/>
          </a:prstGeom>
          <a:noFill/>
          <a:ln w="9525">
            <a:noFill/>
            <a:miter lim="800000"/>
            <a:headEnd/>
            <a:tailEnd/>
          </a:ln>
          <a:effectLst/>
        </p:spPr>
        <p:txBody>
          <a:bodyPr wrap="square">
            <a:spAutoFit/>
          </a:bodyPr>
          <a:lstStyle/>
          <a:p>
            <a:pPr algn="l"/>
            <a:r>
              <a:rPr lang="en-US" sz="2000" b="1">
                <a:effectLst>
                  <a:outerShdw blurRad="38100" dist="38100" dir="2700000" algn="tl">
                    <a:srgbClr val="C0C0C0"/>
                  </a:outerShdw>
                </a:effectLst>
                <a:latin typeface="Jester" pitchFamily="2" charset="0"/>
                <a:sym typeface="Wingdings" pitchFamily="2" charset="2"/>
              </a:rPr>
              <a:t></a:t>
            </a:r>
            <a:r>
              <a:rPr lang="en-US" sz="2000">
                <a:effectLst>
                  <a:outerShdw blurRad="38100" dist="38100" dir="2700000" algn="tl">
                    <a:srgbClr val="C0C0C0"/>
                  </a:outerShdw>
                </a:effectLst>
                <a:latin typeface="Jester" pitchFamily="2" charset="0"/>
                <a:sym typeface="Wingdings" pitchFamily="2" charset="2"/>
              </a:rPr>
              <a:t> The Qur’an teaches that Muslims must fight if they are attacked.</a:t>
            </a:r>
          </a:p>
        </p:txBody>
      </p:sp>
      <p:sp>
        <p:nvSpPr>
          <p:cNvPr id="14" name="Text Box 7"/>
          <p:cNvSpPr txBox="1">
            <a:spLocks noChangeArrowheads="1"/>
          </p:cNvSpPr>
          <p:nvPr/>
        </p:nvSpPr>
        <p:spPr bwMode="auto">
          <a:xfrm>
            <a:off x="5130824" y="3920029"/>
            <a:ext cx="5394332" cy="400110"/>
          </a:xfrm>
          <a:prstGeom prst="rect">
            <a:avLst/>
          </a:prstGeom>
          <a:noFill/>
          <a:ln w="9525">
            <a:noFill/>
            <a:miter lim="800000"/>
            <a:headEnd/>
            <a:tailEnd/>
          </a:ln>
          <a:effectLst/>
        </p:spPr>
        <p:txBody>
          <a:bodyPr wrap="square">
            <a:spAutoFit/>
          </a:bodyPr>
          <a:lstStyle/>
          <a:p>
            <a:pPr algn="l"/>
            <a:r>
              <a:rPr lang="en-US" sz="2000" b="1">
                <a:effectLst>
                  <a:outerShdw blurRad="38100" dist="38100" dir="2700000" algn="tl">
                    <a:srgbClr val="C0C0C0"/>
                  </a:outerShdw>
                </a:effectLst>
                <a:latin typeface="Jester" pitchFamily="2" charset="0"/>
                <a:sym typeface="Wingdings" pitchFamily="2" charset="2"/>
              </a:rPr>
              <a:t></a:t>
            </a:r>
            <a:r>
              <a:rPr lang="en-US" sz="2000">
                <a:effectLst>
                  <a:outerShdw blurRad="38100" dist="38100" dir="2700000" algn="tl">
                    <a:srgbClr val="C0C0C0"/>
                  </a:outerShdw>
                </a:effectLst>
                <a:latin typeface="Jester" pitchFamily="2" charset="0"/>
                <a:sym typeface="Wingdings" pitchFamily="2" charset="2"/>
              </a:rPr>
              <a:t> Muhammad himself fought in wars.</a:t>
            </a:r>
          </a:p>
        </p:txBody>
      </p:sp>
      <p:sp>
        <p:nvSpPr>
          <p:cNvPr id="15" name="Text Box 8"/>
          <p:cNvSpPr txBox="1">
            <a:spLocks noChangeArrowheads="1"/>
          </p:cNvSpPr>
          <p:nvPr/>
        </p:nvSpPr>
        <p:spPr bwMode="auto">
          <a:xfrm>
            <a:off x="5130824" y="4428383"/>
            <a:ext cx="5394332" cy="400110"/>
          </a:xfrm>
          <a:prstGeom prst="rect">
            <a:avLst/>
          </a:prstGeom>
          <a:noFill/>
          <a:ln w="9525">
            <a:noFill/>
            <a:miter lim="800000"/>
            <a:headEnd/>
            <a:tailEnd/>
          </a:ln>
          <a:effectLst/>
        </p:spPr>
        <p:txBody>
          <a:bodyPr wrap="square">
            <a:spAutoFit/>
          </a:bodyPr>
          <a:lstStyle/>
          <a:p>
            <a:pPr algn="l"/>
            <a:r>
              <a:rPr lang="en-US" sz="2000" b="1" dirty="0">
                <a:effectLst>
                  <a:outerShdw blurRad="38100" dist="38100" dir="2700000" algn="tl">
                    <a:srgbClr val="C0C0C0"/>
                  </a:outerShdw>
                </a:effectLst>
                <a:latin typeface="Jester" pitchFamily="2" charset="0"/>
                <a:sym typeface="Wingdings" pitchFamily="2" charset="2"/>
              </a:rPr>
              <a:t></a:t>
            </a:r>
            <a:r>
              <a:rPr lang="en-US" sz="2000" dirty="0">
                <a:effectLst>
                  <a:outerShdw blurRad="38100" dist="38100" dir="2700000" algn="tl">
                    <a:srgbClr val="C0C0C0"/>
                  </a:outerShdw>
                </a:effectLst>
                <a:latin typeface="Jester" pitchFamily="2" charset="0"/>
                <a:sym typeface="Wingdings" pitchFamily="2" charset="2"/>
              </a:rPr>
              <a:t> The </a:t>
            </a:r>
            <a:r>
              <a:rPr lang="en-GB" sz="2000" dirty="0">
                <a:effectLst>
                  <a:outerShdw blurRad="38100" dist="38100" dir="2700000" algn="tl">
                    <a:srgbClr val="C0C0C0"/>
                  </a:outerShdw>
                </a:effectLst>
                <a:latin typeface="Jester" pitchFamily="2" charset="0"/>
                <a:sym typeface="Wingdings" pitchFamily="2" charset="2"/>
              </a:rPr>
              <a:t>Hadith</a:t>
            </a:r>
            <a:r>
              <a:rPr lang="en-US" sz="2000" dirty="0">
                <a:effectLst>
                  <a:outerShdw blurRad="38100" dist="38100" dir="2700000" algn="tl">
                    <a:srgbClr val="C0C0C0"/>
                  </a:outerShdw>
                </a:effectLst>
                <a:latin typeface="Jester" pitchFamily="2" charset="0"/>
                <a:sym typeface="Wingdings" pitchFamily="2" charset="2"/>
              </a:rPr>
              <a:t> permits justifiable wars.</a:t>
            </a:r>
          </a:p>
        </p:txBody>
      </p:sp>
      <p:sp>
        <p:nvSpPr>
          <p:cNvPr id="16" name="Text Box 9"/>
          <p:cNvSpPr txBox="1">
            <a:spLocks noChangeArrowheads="1"/>
          </p:cNvSpPr>
          <p:nvPr/>
        </p:nvSpPr>
        <p:spPr bwMode="auto">
          <a:xfrm>
            <a:off x="5130824" y="4920161"/>
            <a:ext cx="5394332" cy="707886"/>
          </a:xfrm>
          <a:prstGeom prst="rect">
            <a:avLst/>
          </a:prstGeom>
          <a:noFill/>
          <a:ln w="9525">
            <a:noFill/>
            <a:miter lim="800000"/>
            <a:headEnd/>
            <a:tailEnd/>
          </a:ln>
          <a:effectLst/>
        </p:spPr>
        <p:txBody>
          <a:bodyPr wrap="square">
            <a:spAutoFit/>
          </a:bodyPr>
          <a:lstStyle/>
          <a:p>
            <a:pPr algn="l"/>
            <a:r>
              <a:rPr lang="en-US" sz="2000" b="1">
                <a:effectLst>
                  <a:outerShdw blurRad="38100" dist="38100" dir="2700000" algn="tl">
                    <a:srgbClr val="C0C0C0"/>
                  </a:outerShdw>
                </a:effectLst>
                <a:latin typeface="Jester" pitchFamily="2" charset="0"/>
                <a:sym typeface="Wingdings" pitchFamily="2" charset="2"/>
              </a:rPr>
              <a:t></a:t>
            </a:r>
            <a:r>
              <a:rPr lang="en-US" sz="2000">
                <a:effectLst>
                  <a:outerShdw blurRad="38100" dist="38100" dir="2700000" algn="tl">
                    <a:srgbClr val="C0C0C0"/>
                  </a:outerShdw>
                </a:effectLst>
                <a:latin typeface="Jester" pitchFamily="2" charset="0"/>
                <a:sym typeface="Wingdings" pitchFamily="2" charset="2"/>
              </a:rPr>
              <a:t> The Qur’an teaches that anyone who dies in a just war will go directly to heaven.</a:t>
            </a:r>
          </a:p>
        </p:txBody>
      </p:sp>
      <p:sp>
        <p:nvSpPr>
          <p:cNvPr id="17" name="Text Box 5"/>
          <p:cNvSpPr txBox="1">
            <a:spLocks noChangeArrowheads="1"/>
          </p:cNvSpPr>
          <p:nvPr/>
        </p:nvSpPr>
        <p:spPr bwMode="auto">
          <a:xfrm>
            <a:off x="5095868" y="5715017"/>
            <a:ext cx="5322894" cy="1015663"/>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r>
              <a:rPr lang="en-US" sz="2000" dirty="0">
                <a:solidFill>
                  <a:srgbClr val="660033"/>
                </a:solidFill>
                <a:effectLst>
                  <a:outerShdw blurRad="38100" dist="38100" dir="2700000" algn="tl">
                    <a:srgbClr val="C0C0C0"/>
                  </a:outerShdw>
                </a:effectLst>
                <a:latin typeface="Impact" pitchFamily="34" charset="0"/>
                <a:sym typeface="Wingdings" pitchFamily="2" charset="2"/>
              </a:rPr>
              <a:t>However</a:t>
            </a:r>
            <a:r>
              <a:rPr lang="en-US" sz="2000" dirty="0">
                <a:effectLst>
                  <a:outerShdw blurRad="38100" dist="38100" dir="2700000" algn="tl">
                    <a:srgbClr val="C0C0C0"/>
                  </a:outerShdw>
                </a:effectLst>
                <a:latin typeface="Jester" pitchFamily="2" charset="0"/>
                <a:sym typeface="Wingdings" pitchFamily="2" charset="2"/>
              </a:rPr>
              <a:t>, some Muslims believe Islam to be a religion of peace and modern warfare means no war can be just, so oppose all wars.</a:t>
            </a:r>
          </a:p>
        </p:txBody>
      </p:sp>
    </p:spTree>
    <p:extLst>
      <p:ext uri="{BB962C8B-B14F-4D97-AF65-F5344CB8AC3E}">
        <p14:creationId xmlns:p14="http://schemas.microsoft.com/office/powerpoint/2010/main" val="274676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2000"/>
                                        <p:tgtEl>
                                          <p:spTgt spid="17411"/>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7413"/>
                                        </p:tgtEl>
                                        <p:attrNameLst>
                                          <p:attrName>style.visibility</p:attrName>
                                        </p:attrNameLst>
                                      </p:cBhvr>
                                      <p:to>
                                        <p:strVal val="visible"/>
                                      </p:to>
                                    </p:set>
                                    <p:anim calcmode="lin" valueType="num">
                                      <p:cBhvr>
                                        <p:cTn id="12" dur="1000" fill="hold"/>
                                        <p:tgtEl>
                                          <p:spTgt spid="17413"/>
                                        </p:tgtEl>
                                        <p:attrNameLst>
                                          <p:attrName>ppt_w</p:attrName>
                                        </p:attrNameLst>
                                      </p:cBhvr>
                                      <p:tavLst>
                                        <p:tav tm="0">
                                          <p:val>
                                            <p:strVal val="#ppt_w*0.70"/>
                                          </p:val>
                                        </p:tav>
                                        <p:tav tm="100000">
                                          <p:val>
                                            <p:strVal val="#ppt_w"/>
                                          </p:val>
                                        </p:tav>
                                      </p:tavLst>
                                    </p:anim>
                                    <p:anim calcmode="lin" valueType="num">
                                      <p:cBhvr>
                                        <p:cTn id="13" dur="1000" fill="hold"/>
                                        <p:tgtEl>
                                          <p:spTgt spid="17413"/>
                                        </p:tgtEl>
                                        <p:attrNameLst>
                                          <p:attrName>ppt_h</p:attrName>
                                        </p:attrNameLst>
                                      </p:cBhvr>
                                      <p:tavLst>
                                        <p:tav tm="0">
                                          <p:val>
                                            <p:strVal val="#ppt_h"/>
                                          </p:val>
                                        </p:tav>
                                        <p:tav tm="100000">
                                          <p:val>
                                            <p:strVal val="#ppt_h"/>
                                          </p:val>
                                        </p:tav>
                                      </p:tavLst>
                                    </p:anim>
                                    <p:animEffect transition="in" filter="fade">
                                      <p:cBhvr>
                                        <p:cTn id="14" dur="1000"/>
                                        <p:tgtEl>
                                          <p:spTgt spid="17413"/>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7414"/>
                                        </p:tgtEl>
                                        <p:attrNameLst>
                                          <p:attrName>style.visibility</p:attrName>
                                        </p:attrNameLst>
                                      </p:cBhvr>
                                      <p:to>
                                        <p:strVal val="visible"/>
                                      </p:to>
                                    </p:set>
                                    <p:anim calcmode="lin" valueType="num">
                                      <p:cBhvr>
                                        <p:cTn id="19" dur="1000" fill="hold"/>
                                        <p:tgtEl>
                                          <p:spTgt spid="17414"/>
                                        </p:tgtEl>
                                        <p:attrNameLst>
                                          <p:attrName>ppt_w</p:attrName>
                                        </p:attrNameLst>
                                      </p:cBhvr>
                                      <p:tavLst>
                                        <p:tav tm="0">
                                          <p:val>
                                            <p:strVal val="#ppt_w*0.70"/>
                                          </p:val>
                                        </p:tav>
                                        <p:tav tm="100000">
                                          <p:val>
                                            <p:strVal val="#ppt_w"/>
                                          </p:val>
                                        </p:tav>
                                      </p:tavLst>
                                    </p:anim>
                                    <p:anim calcmode="lin" valueType="num">
                                      <p:cBhvr>
                                        <p:cTn id="20" dur="1000" fill="hold"/>
                                        <p:tgtEl>
                                          <p:spTgt spid="17414"/>
                                        </p:tgtEl>
                                        <p:attrNameLst>
                                          <p:attrName>ppt_h</p:attrName>
                                        </p:attrNameLst>
                                      </p:cBhvr>
                                      <p:tavLst>
                                        <p:tav tm="0">
                                          <p:val>
                                            <p:strVal val="#ppt_h"/>
                                          </p:val>
                                        </p:tav>
                                        <p:tav tm="100000">
                                          <p:val>
                                            <p:strVal val="#ppt_h"/>
                                          </p:val>
                                        </p:tav>
                                      </p:tavLst>
                                    </p:anim>
                                    <p:animEffect transition="in" filter="fade">
                                      <p:cBhvr>
                                        <p:cTn id="21" dur="1000"/>
                                        <p:tgtEl>
                                          <p:spTgt spid="17414"/>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1000" fill="hold"/>
                                        <p:tgtEl>
                                          <p:spTgt spid="8"/>
                                        </p:tgtEl>
                                        <p:attrNameLst>
                                          <p:attrName>ppt_w</p:attrName>
                                        </p:attrNameLst>
                                      </p:cBhvr>
                                      <p:tavLst>
                                        <p:tav tm="0">
                                          <p:val>
                                            <p:strVal val="#ppt_w*0.70"/>
                                          </p:val>
                                        </p:tav>
                                        <p:tav tm="100000">
                                          <p:val>
                                            <p:strVal val="#ppt_w"/>
                                          </p:val>
                                        </p:tav>
                                      </p:tavLst>
                                    </p:anim>
                                    <p:anim calcmode="lin" valueType="num">
                                      <p:cBhvr>
                                        <p:cTn id="27" dur="1000" fill="hold"/>
                                        <p:tgtEl>
                                          <p:spTgt spid="8"/>
                                        </p:tgtEl>
                                        <p:attrNameLst>
                                          <p:attrName>ppt_h</p:attrName>
                                        </p:attrNameLst>
                                      </p:cBhvr>
                                      <p:tavLst>
                                        <p:tav tm="0">
                                          <p:val>
                                            <p:strVal val="#ppt_h"/>
                                          </p:val>
                                        </p:tav>
                                        <p:tav tm="100000">
                                          <p:val>
                                            <p:strVal val="#ppt_h"/>
                                          </p:val>
                                        </p:tav>
                                      </p:tavLst>
                                    </p:anim>
                                    <p:animEffect transition="in" filter="fade">
                                      <p:cBhvr>
                                        <p:cTn id="28" dur="1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ppt_w</p:attrName>
                                        </p:attrNameLst>
                                      </p:cBhvr>
                                      <p:tavLst>
                                        <p:tav tm="0">
                                          <p:val>
                                            <p:strVal val="#ppt_w*0.70"/>
                                          </p:val>
                                        </p:tav>
                                        <p:tav tm="100000">
                                          <p:val>
                                            <p:strVal val="#ppt_w"/>
                                          </p:val>
                                        </p:tav>
                                      </p:tavLst>
                                    </p:anim>
                                    <p:anim calcmode="lin" valueType="num">
                                      <p:cBhvr>
                                        <p:cTn id="34" dur="1000" fill="hold"/>
                                        <p:tgtEl>
                                          <p:spTgt spid="13"/>
                                        </p:tgtEl>
                                        <p:attrNameLst>
                                          <p:attrName>ppt_h</p:attrName>
                                        </p:attrNameLst>
                                      </p:cBhvr>
                                      <p:tavLst>
                                        <p:tav tm="0">
                                          <p:val>
                                            <p:strVal val="#ppt_h"/>
                                          </p:val>
                                        </p:tav>
                                        <p:tav tm="100000">
                                          <p:val>
                                            <p:strVal val="#ppt_h"/>
                                          </p:val>
                                        </p:tav>
                                      </p:tavLst>
                                    </p:anim>
                                    <p:animEffect transition="in" filter="fade">
                                      <p:cBhvr>
                                        <p:cTn id="35" dur="10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p:cTn id="40" dur="1000" fill="hold"/>
                                        <p:tgtEl>
                                          <p:spTgt spid="14"/>
                                        </p:tgtEl>
                                        <p:attrNameLst>
                                          <p:attrName>ppt_w</p:attrName>
                                        </p:attrNameLst>
                                      </p:cBhvr>
                                      <p:tavLst>
                                        <p:tav tm="0">
                                          <p:val>
                                            <p:strVal val="#ppt_w*0.70"/>
                                          </p:val>
                                        </p:tav>
                                        <p:tav tm="100000">
                                          <p:val>
                                            <p:strVal val="#ppt_w"/>
                                          </p:val>
                                        </p:tav>
                                      </p:tavLst>
                                    </p:anim>
                                    <p:anim calcmode="lin" valueType="num">
                                      <p:cBhvr>
                                        <p:cTn id="41" dur="1000" fill="hold"/>
                                        <p:tgtEl>
                                          <p:spTgt spid="14"/>
                                        </p:tgtEl>
                                        <p:attrNameLst>
                                          <p:attrName>ppt_h</p:attrName>
                                        </p:attrNameLst>
                                      </p:cBhvr>
                                      <p:tavLst>
                                        <p:tav tm="0">
                                          <p:val>
                                            <p:strVal val="#ppt_h"/>
                                          </p:val>
                                        </p:tav>
                                        <p:tav tm="100000">
                                          <p:val>
                                            <p:strVal val="#ppt_h"/>
                                          </p:val>
                                        </p:tav>
                                      </p:tavLst>
                                    </p:anim>
                                    <p:animEffect transition="in" filter="fade">
                                      <p:cBhvr>
                                        <p:cTn id="42" dur="1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1000" fill="hold"/>
                                        <p:tgtEl>
                                          <p:spTgt spid="15"/>
                                        </p:tgtEl>
                                        <p:attrNameLst>
                                          <p:attrName>ppt_w</p:attrName>
                                        </p:attrNameLst>
                                      </p:cBhvr>
                                      <p:tavLst>
                                        <p:tav tm="0">
                                          <p:val>
                                            <p:strVal val="#ppt_w*0.70"/>
                                          </p:val>
                                        </p:tav>
                                        <p:tav tm="100000">
                                          <p:val>
                                            <p:strVal val="#ppt_w"/>
                                          </p:val>
                                        </p:tav>
                                      </p:tavLst>
                                    </p:anim>
                                    <p:anim calcmode="lin" valueType="num">
                                      <p:cBhvr>
                                        <p:cTn id="48" dur="1000" fill="hold"/>
                                        <p:tgtEl>
                                          <p:spTgt spid="15"/>
                                        </p:tgtEl>
                                        <p:attrNameLst>
                                          <p:attrName>ppt_h</p:attrName>
                                        </p:attrNameLst>
                                      </p:cBhvr>
                                      <p:tavLst>
                                        <p:tav tm="0">
                                          <p:val>
                                            <p:strVal val="#ppt_h"/>
                                          </p:val>
                                        </p:tav>
                                        <p:tav tm="100000">
                                          <p:val>
                                            <p:strVal val="#ppt_h"/>
                                          </p:val>
                                        </p:tav>
                                      </p:tavLst>
                                    </p:anim>
                                    <p:animEffect transition="in" filter="fade">
                                      <p:cBhvr>
                                        <p:cTn id="49" dur="10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 calcmode="lin" valueType="num">
                                      <p:cBhvr>
                                        <p:cTn id="54" dur="1000" fill="hold"/>
                                        <p:tgtEl>
                                          <p:spTgt spid="16"/>
                                        </p:tgtEl>
                                        <p:attrNameLst>
                                          <p:attrName>ppt_w</p:attrName>
                                        </p:attrNameLst>
                                      </p:cBhvr>
                                      <p:tavLst>
                                        <p:tav tm="0">
                                          <p:val>
                                            <p:strVal val="#ppt_w*0.70"/>
                                          </p:val>
                                        </p:tav>
                                        <p:tav tm="100000">
                                          <p:val>
                                            <p:strVal val="#ppt_w"/>
                                          </p:val>
                                        </p:tav>
                                      </p:tavLst>
                                    </p:anim>
                                    <p:anim calcmode="lin" valueType="num">
                                      <p:cBhvr>
                                        <p:cTn id="55" dur="1000" fill="hold"/>
                                        <p:tgtEl>
                                          <p:spTgt spid="16"/>
                                        </p:tgtEl>
                                        <p:attrNameLst>
                                          <p:attrName>ppt_h</p:attrName>
                                        </p:attrNameLst>
                                      </p:cBhvr>
                                      <p:tavLst>
                                        <p:tav tm="0">
                                          <p:val>
                                            <p:strVal val="#ppt_h"/>
                                          </p:val>
                                        </p:tav>
                                        <p:tav tm="100000">
                                          <p:val>
                                            <p:strVal val="#ppt_h"/>
                                          </p:val>
                                        </p:tav>
                                      </p:tavLst>
                                    </p:anim>
                                    <p:animEffect transition="in" filter="fade">
                                      <p:cBhvr>
                                        <p:cTn id="56" dur="1000"/>
                                        <p:tgtEl>
                                          <p:spTgt spid="16"/>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p:cTn id="61" dur="1000" fill="hold"/>
                                        <p:tgtEl>
                                          <p:spTgt spid="17"/>
                                        </p:tgtEl>
                                        <p:attrNameLst>
                                          <p:attrName>ppt_w</p:attrName>
                                        </p:attrNameLst>
                                      </p:cBhvr>
                                      <p:tavLst>
                                        <p:tav tm="0">
                                          <p:val>
                                            <p:strVal val="#ppt_w*0.70"/>
                                          </p:val>
                                        </p:tav>
                                        <p:tav tm="100000">
                                          <p:val>
                                            <p:strVal val="#ppt_w"/>
                                          </p:val>
                                        </p:tav>
                                      </p:tavLst>
                                    </p:anim>
                                    <p:anim calcmode="lin" valueType="num">
                                      <p:cBhvr>
                                        <p:cTn id="62" dur="1000" fill="hold"/>
                                        <p:tgtEl>
                                          <p:spTgt spid="17"/>
                                        </p:tgtEl>
                                        <p:attrNameLst>
                                          <p:attrName>ppt_h</p:attrName>
                                        </p:attrNameLst>
                                      </p:cBhvr>
                                      <p:tavLst>
                                        <p:tav tm="0">
                                          <p:val>
                                            <p:strVal val="#ppt_h"/>
                                          </p:val>
                                        </p:tav>
                                        <p:tav tm="100000">
                                          <p:val>
                                            <p:strVal val="#ppt_h"/>
                                          </p:val>
                                        </p:tav>
                                      </p:tavLst>
                                    </p:anim>
                                    <p:animEffect transition="in" filter="fade">
                                      <p:cBhvr>
                                        <p:cTn id="63"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3" grpId="0"/>
      <p:bldP spid="17414" grpId="0"/>
      <p:bldP spid="8" grpId="0" animBg="1"/>
      <p:bldP spid="13" grpId="0"/>
      <p:bldP spid="14" grpId="0"/>
      <p:bldP spid="15" grpId="0"/>
      <p:bldP spid="16" grpId="0"/>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Text Box 5"/>
          <p:cNvSpPr txBox="1">
            <a:spLocks noChangeArrowheads="1"/>
          </p:cNvSpPr>
          <p:nvPr/>
        </p:nvSpPr>
        <p:spPr bwMode="auto">
          <a:xfrm>
            <a:off x="4846660" y="928671"/>
            <a:ext cx="5678497" cy="1200329"/>
          </a:xfrm>
          <a:prstGeom prst="rect">
            <a:avLst/>
          </a:prstGeom>
          <a:noFill/>
          <a:ln w="9525">
            <a:noFill/>
            <a:miter lim="800000"/>
            <a:headEnd/>
            <a:tailEnd/>
          </a:ln>
          <a:effectLst/>
        </p:spPr>
        <p:txBody>
          <a:bodyPr wrap="square">
            <a:spAutoFit/>
          </a:bodyPr>
          <a:lstStyle/>
          <a:p>
            <a:pPr algn="l"/>
            <a:r>
              <a:rPr lang="en-US" sz="2400" b="1" dirty="0">
                <a:latin typeface="Jester" pitchFamily="2" charset="0"/>
                <a:sym typeface="Wingdings" pitchFamily="2" charset="2"/>
              </a:rPr>
              <a:t></a:t>
            </a:r>
            <a:r>
              <a:rPr lang="en-US" sz="2400" dirty="0">
                <a:latin typeface="Jester" pitchFamily="2" charset="0"/>
                <a:sym typeface="Wingdings" pitchFamily="2" charset="2"/>
              </a:rPr>
              <a:t> It must be fought for a </a:t>
            </a:r>
            <a:r>
              <a:rPr lang="en-US" sz="2400" dirty="0">
                <a:solidFill>
                  <a:srgbClr val="660033"/>
                </a:solidFill>
                <a:latin typeface="Impact" pitchFamily="34" charset="0"/>
                <a:sym typeface="Wingdings" pitchFamily="2" charset="2"/>
              </a:rPr>
              <a:t>Just Cause</a:t>
            </a:r>
            <a:r>
              <a:rPr lang="en-US" sz="2400" dirty="0">
                <a:latin typeface="Jester" pitchFamily="2" charset="0"/>
                <a:sym typeface="Wingdings" pitchFamily="2" charset="2"/>
              </a:rPr>
              <a:t>: either Islam is being attacked, people are suffering, or in self defense.</a:t>
            </a:r>
          </a:p>
        </p:txBody>
      </p:sp>
      <p:sp>
        <p:nvSpPr>
          <p:cNvPr id="18438" name="Text Box 6"/>
          <p:cNvSpPr txBox="1">
            <a:spLocks noChangeArrowheads="1"/>
          </p:cNvSpPr>
          <p:nvPr/>
        </p:nvSpPr>
        <p:spPr bwMode="auto">
          <a:xfrm>
            <a:off x="4846660" y="2228672"/>
            <a:ext cx="5678497" cy="1200329"/>
          </a:xfrm>
          <a:prstGeom prst="rect">
            <a:avLst/>
          </a:prstGeom>
          <a:noFill/>
          <a:ln w="9525">
            <a:noFill/>
            <a:miter lim="800000"/>
            <a:headEnd/>
            <a:tailEnd/>
          </a:ln>
          <a:effectLst/>
        </p:spPr>
        <p:txBody>
          <a:bodyPr wrap="square">
            <a:spAutoFit/>
          </a:bodyPr>
          <a:lstStyle/>
          <a:p>
            <a:pPr algn="l"/>
            <a:r>
              <a:rPr lang="en-US" sz="2400" b="1" dirty="0">
                <a:latin typeface="Jester" pitchFamily="2" charset="0"/>
                <a:sym typeface="Wingdings" pitchFamily="2" charset="2"/>
              </a:rPr>
              <a:t></a:t>
            </a:r>
            <a:r>
              <a:rPr lang="en-US" sz="2400" dirty="0">
                <a:latin typeface="Jester" pitchFamily="2" charset="0"/>
                <a:sym typeface="Wingdings" pitchFamily="2" charset="2"/>
              </a:rPr>
              <a:t> It must be a </a:t>
            </a:r>
            <a:r>
              <a:rPr lang="en-US" sz="2400" dirty="0">
                <a:solidFill>
                  <a:srgbClr val="660033"/>
                </a:solidFill>
                <a:latin typeface="Impact" pitchFamily="34" charset="0"/>
                <a:sym typeface="Wingdings" pitchFamily="2" charset="2"/>
              </a:rPr>
              <a:t>Last Resort</a:t>
            </a:r>
            <a:r>
              <a:rPr lang="en-US" sz="2400" dirty="0">
                <a:latin typeface="Jester" pitchFamily="2" charset="0"/>
                <a:sym typeface="Wingdings" pitchFamily="2" charset="2"/>
              </a:rPr>
              <a:t>: all possible non-violent means of resolving the problem have been tried.</a:t>
            </a:r>
          </a:p>
        </p:txBody>
      </p:sp>
      <p:sp>
        <p:nvSpPr>
          <p:cNvPr id="18439" name="Text Box 7"/>
          <p:cNvSpPr txBox="1">
            <a:spLocks noChangeArrowheads="1"/>
          </p:cNvSpPr>
          <p:nvPr/>
        </p:nvSpPr>
        <p:spPr bwMode="auto">
          <a:xfrm>
            <a:off x="2024034" y="3571877"/>
            <a:ext cx="8178826" cy="830997"/>
          </a:xfrm>
          <a:prstGeom prst="rect">
            <a:avLst/>
          </a:prstGeom>
          <a:noFill/>
          <a:ln w="9525">
            <a:noFill/>
            <a:miter lim="800000"/>
            <a:headEnd/>
            <a:tailEnd/>
          </a:ln>
          <a:effectLst/>
        </p:spPr>
        <p:txBody>
          <a:bodyPr wrap="square">
            <a:spAutoFit/>
          </a:bodyPr>
          <a:lstStyle/>
          <a:p>
            <a:pPr algn="l"/>
            <a:r>
              <a:rPr lang="en-US" sz="2400" b="1" dirty="0">
                <a:latin typeface="Jester" pitchFamily="2" charset="0"/>
                <a:sym typeface="Wingdings" pitchFamily="2" charset="2"/>
              </a:rPr>
              <a:t></a:t>
            </a:r>
            <a:r>
              <a:rPr lang="en-US" sz="2400" dirty="0">
                <a:latin typeface="Jester" pitchFamily="2" charset="0"/>
                <a:sym typeface="Wingdings" pitchFamily="2" charset="2"/>
              </a:rPr>
              <a:t> It must be </a:t>
            </a:r>
            <a:r>
              <a:rPr lang="en-GB" sz="2400" dirty="0">
                <a:latin typeface="Jester" pitchFamily="2" charset="0"/>
                <a:sym typeface="Wingdings" pitchFamily="2" charset="2"/>
              </a:rPr>
              <a:t>authorised</a:t>
            </a:r>
            <a:r>
              <a:rPr lang="en-US" sz="2400" dirty="0">
                <a:latin typeface="Jester" pitchFamily="2" charset="0"/>
                <a:sym typeface="Wingdings" pitchFamily="2" charset="2"/>
              </a:rPr>
              <a:t> by a </a:t>
            </a:r>
            <a:r>
              <a:rPr lang="en-US" sz="2400" dirty="0">
                <a:solidFill>
                  <a:srgbClr val="660033"/>
                </a:solidFill>
                <a:latin typeface="Impact" pitchFamily="34" charset="0"/>
                <a:sym typeface="Wingdings" pitchFamily="2" charset="2"/>
              </a:rPr>
              <a:t>Muslim Authority</a:t>
            </a:r>
            <a:r>
              <a:rPr lang="en-US" sz="2400" dirty="0">
                <a:latin typeface="Jester" pitchFamily="2" charset="0"/>
                <a:sym typeface="Wingdings" pitchFamily="2" charset="2"/>
              </a:rPr>
              <a:t>: By a religious leader or council of leaders.</a:t>
            </a:r>
          </a:p>
        </p:txBody>
      </p:sp>
      <p:sp>
        <p:nvSpPr>
          <p:cNvPr id="18440" name="Text Box 8"/>
          <p:cNvSpPr txBox="1">
            <a:spLocks noChangeArrowheads="1"/>
          </p:cNvSpPr>
          <p:nvPr/>
        </p:nvSpPr>
        <p:spPr bwMode="auto">
          <a:xfrm>
            <a:off x="1992314" y="4545749"/>
            <a:ext cx="8497887" cy="457200"/>
          </a:xfrm>
          <a:prstGeom prst="rect">
            <a:avLst/>
          </a:prstGeom>
          <a:noFill/>
          <a:ln w="9525">
            <a:noFill/>
            <a:miter lim="800000"/>
            <a:headEnd/>
            <a:tailEnd/>
          </a:ln>
          <a:effectLst/>
        </p:spPr>
        <p:txBody>
          <a:bodyPr>
            <a:spAutoFit/>
          </a:bodyPr>
          <a:lstStyle/>
          <a:p>
            <a:pPr algn="l"/>
            <a:r>
              <a:rPr lang="en-US" sz="2400" b="1" dirty="0">
                <a:latin typeface="Jester" pitchFamily="2" charset="0"/>
                <a:sym typeface="Wingdings" pitchFamily="2" charset="2"/>
              </a:rPr>
              <a:t></a:t>
            </a:r>
            <a:r>
              <a:rPr lang="en-US" sz="2400" dirty="0">
                <a:latin typeface="Jester" pitchFamily="2" charset="0"/>
                <a:sym typeface="Wingdings" pitchFamily="2" charset="2"/>
              </a:rPr>
              <a:t> It must cause </a:t>
            </a:r>
            <a:r>
              <a:rPr lang="en-US" sz="2400" dirty="0">
                <a:solidFill>
                  <a:srgbClr val="660033"/>
                </a:solidFill>
                <a:latin typeface="Impact" pitchFamily="34" charset="0"/>
                <a:sym typeface="Wingdings" pitchFamily="2" charset="2"/>
              </a:rPr>
              <a:t>Minimal</a:t>
            </a:r>
            <a:r>
              <a:rPr lang="en-US" sz="2400" dirty="0">
                <a:solidFill>
                  <a:srgbClr val="660033"/>
                </a:solidFill>
                <a:latin typeface="Jester" pitchFamily="2" charset="0"/>
                <a:sym typeface="Wingdings" pitchFamily="2" charset="2"/>
              </a:rPr>
              <a:t> </a:t>
            </a:r>
            <a:r>
              <a:rPr lang="en-US" sz="2400" dirty="0">
                <a:solidFill>
                  <a:srgbClr val="660033"/>
                </a:solidFill>
                <a:latin typeface="Impact" pitchFamily="34" charset="0"/>
                <a:sym typeface="Wingdings" pitchFamily="2" charset="2"/>
              </a:rPr>
              <a:t>Suffering</a:t>
            </a:r>
            <a:r>
              <a:rPr lang="en-US" sz="2400" dirty="0">
                <a:latin typeface="Jester" pitchFamily="2" charset="0"/>
                <a:sym typeface="Wingdings" pitchFamily="2" charset="2"/>
              </a:rPr>
              <a:t>: to all sides involved.</a:t>
            </a:r>
          </a:p>
        </p:txBody>
      </p:sp>
      <p:sp>
        <p:nvSpPr>
          <p:cNvPr id="18441" name="Text Box 9"/>
          <p:cNvSpPr txBox="1">
            <a:spLocks noChangeArrowheads="1"/>
          </p:cNvSpPr>
          <p:nvPr/>
        </p:nvSpPr>
        <p:spPr bwMode="auto">
          <a:xfrm>
            <a:off x="1992314" y="5088675"/>
            <a:ext cx="8497887" cy="830997"/>
          </a:xfrm>
          <a:prstGeom prst="rect">
            <a:avLst/>
          </a:prstGeom>
          <a:noFill/>
          <a:ln w="9525">
            <a:noFill/>
            <a:miter lim="800000"/>
            <a:headEnd/>
            <a:tailEnd/>
          </a:ln>
          <a:effectLst/>
        </p:spPr>
        <p:txBody>
          <a:bodyPr>
            <a:spAutoFit/>
          </a:bodyPr>
          <a:lstStyle/>
          <a:p>
            <a:pPr algn="l"/>
            <a:r>
              <a:rPr lang="en-US" sz="2400" b="1" dirty="0">
                <a:latin typeface="Jester" pitchFamily="2" charset="0"/>
                <a:sym typeface="Wingdings" pitchFamily="2" charset="2"/>
              </a:rPr>
              <a:t></a:t>
            </a:r>
            <a:r>
              <a:rPr lang="en-US" sz="2400" dirty="0">
                <a:latin typeface="Jester" pitchFamily="2" charset="0"/>
                <a:sym typeface="Wingdings" pitchFamily="2" charset="2"/>
              </a:rPr>
              <a:t> It must not target </a:t>
            </a:r>
            <a:r>
              <a:rPr lang="en-US" sz="2400" dirty="0">
                <a:solidFill>
                  <a:srgbClr val="660033"/>
                </a:solidFill>
                <a:latin typeface="Impact" pitchFamily="34" charset="0"/>
                <a:sym typeface="Wingdings" pitchFamily="2" charset="2"/>
              </a:rPr>
              <a:t>Innocent Civilians</a:t>
            </a:r>
            <a:r>
              <a:rPr lang="en-US" sz="2400" dirty="0">
                <a:latin typeface="Jester" pitchFamily="2" charset="0"/>
                <a:sym typeface="Wingdings" pitchFamily="2" charset="2"/>
              </a:rPr>
              <a:t>: especially the elderly, the young and women.</a:t>
            </a:r>
          </a:p>
        </p:txBody>
      </p:sp>
      <p:sp>
        <p:nvSpPr>
          <p:cNvPr id="18442" name="Text Box 10"/>
          <p:cNvSpPr txBox="1">
            <a:spLocks noChangeArrowheads="1"/>
          </p:cNvSpPr>
          <p:nvPr/>
        </p:nvSpPr>
        <p:spPr bwMode="auto">
          <a:xfrm>
            <a:off x="1992314" y="5939593"/>
            <a:ext cx="8497887" cy="830997"/>
          </a:xfrm>
          <a:prstGeom prst="rect">
            <a:avLst/>
          </a:prstGeom>
          <a:noFill/>
          <a:ln w="9525">
            <a:noFill/>
            <a:miter lim="800000"/>
            <a:headEnd/>
            <a:tailEnd/>
          </a:ln>
          <a:effectLst/>
        </p:spPr>
        <p:txBody>
          <a:bodyPr>
            <a:spAutoFit/>
          </a:bodyPr>
          <a:lstStyle/>
          <a:p>
            <a:pPr algn="l"/>
            <a:r>
              <a:rPr lang="en-US" sz="2400" b="1" dirty="0">
                <a:latin typeface="Jester" pitchFamily="2" charset="0"/>
                <a:sym typeface="Wingdings" pitchFamily="2" charset="2"/>
              </a:rPr>
              <a:t></a:t>
            </a:r>
            <a:r>
              <a:rPr lang="en-US" sz="2400" dirty="0">
                <a:latin typeface="Jester" pitchFamily="2" charset="0"/>
                <a:sym typeface="Wingdings" pitchFamily="2" charset="2"/>
              </a:rPr>
              <a:t> It must end when the </a:t>
            </a:r>
            <a:r>
              <a:rPr lang="en-US" sz="2400" dirty="0">
                <a:solidFill>
                  <a:srgbClr val="660033"/>
                </a:solidFill>
                <a:latin typeface="Impact" pitchFamily="34" charset="0"/>
                <a:sym typeface="Wingdings" pitchFamily="2" charset="2"/>
              </a:rPr>
              <a:t>Enemies Surrender</a:t>
            </a:r>
            <a:r>
              <a:rPr lang="en-US" sz="2400" dirty="0">
                <a:latin typeface="Jester" pitchFamily="2" charset="0"/>
                <a:sym typeface="Wingdings" pitchFamily="2" charset="2"/>
              </a:rPr>
              <a:t>: Prisoners of war are to be returned. </a:t>
            </a:r>
          </a:p>
        </p:txBody>
      </p:sp>
      <p:pic>
        <p:nvPicPr>
          <p:cNvPr id="11" name="Picture 2" descr="http://www.garchibald.com/ebooks/The-Three-Little-Pigs/Open-Book.jpg"/>
          <p:cNvPicPr>
            <a:picLocks noChangeAspect="1" noChangeArrowheads="1"/>
          </p:cNvPicPr>
          <p:nvPr/>
        </p:nvPicPr>
        <p:blipFill>
          <a:blip r:embed="rId2" cstate="print">
            <a:lum bright="10000" contrast="-10000"/>
          </a:blip>
          <a:srcRect l="37733"/>
          <a:stretch>
            <a:fillRect/>
          </a:stretch>
        </p:blipFill>
        <p:spPr bwMode="auto">
          <a:xfrm>
            <a:off x="764345" y="83686"/>
            <a:ext cx="3143240" cy="3286149"/>
          </a:xfrm>
          <a:prstGeom prst="rect">
            <a:avLst/>
          </a:prstGeom>
          <a:ln>
            <a:noFill/>
          </a:ln>
          <a:effectLst/>
        </p:spPr>
      </p:pic>
      <p:sp>
        <p:nvSpPr>
          <p:cNvPr id="12" name="Text Box 4"/>
          <p:cNvSpPr txBox="1">
            <a:spLocks noChangeArrowheads="1"/>
          </p:cNvSpPr>
          <p:nvPr/>
        </p:nvSpPr>
        <p:spPr bwMode="auto">
          <a:xfrm>
            <a:off x="1140584" y="172819"/>
            <a:ext cx="2390761" cy="3477875"/>
          </a:xfrm>
          <a:prstGeom prst="rect">
            <a:avLst/>
          </a:prstGeom>
          <a:noFill/>
          <a:ln w="9525">
            <a:noFill/>
            <a:miter lim="800000"/>
            <a:headEnd/>
            <a:tailEnd/>
          </a:ln>
          <a:effectLst/>
        </p:spPr>
        <p:txBody>
          <a:bodyPr wrap="square">
            <a:spAutoFit/>
          </a:bodyPr>
          <a:lstStyle/>
          <a:p>
            <a:pPr algn="l"/>
            <a:r>
              <a:rPr lang="en-US" sz="2000" dirty="0">
                <a:latin typeface="HP PSG" pitchFamily="50" charset="0"/>
              </a:rPr>
              <a:t>Fight in the cause  of god those who fight you, but do   not go beyond the limits, god does     not love those who transgress.      </a:t>
            </a:r>
          </a:p>
          <a:p>
            <a:pPr algn="l"/>
            <a:endParaRPr lang="en-US" sz="2000" dirty="0">
              <a:latin typeface="HP PSG" pitchFamily="50" charset="0"/>
            </a:endParaRPr>
          </a:p>
        </p:txBody>
      </p:sp>
      <p:sp>
        <p:nvSpPr>
          <p:cNvPr id="13" name="Text Box 3"/>
          <p:cNvSpPr txBox="1">
            <a:spLocks noChangeArrowheads="1"/>
          </p:cNvSpPr>
          <p:nvPr/>
        </p:nvSpPr>
        <p:spPr bwMode="auto">
          <a:xfrm>
            <a:off x="4738678" y="142876"/>
            <a:ext cx="5929322" cy="646331"/>
          </a:xfrm>
          <a:prstGeom prst="rect">
            <a:avLst/>
          </a:prstGeom>
          <a:noFill/>
          <a:ln w="9525">
            <a:noFill/>
            <a:miter lim="800000"/>
            <a:headEnd/>
            <a:tailEnd/>
          </a:ln>
          <a:effectLst/>
        </p:spPr>
        <p:txBody>
          <a:bodyPr wrap="square">
            <a:spAutoFit/>
          </a:bodyPr>
          <a:lstStyle/>
          <a:p>
            <a:r>
              <a:rPr lang="en-GB" sz="3600" b="1" dirty="0">
                <a:ln w="1905">
                  <a:solidFill>
                    <a:schemeClr val="accent1">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ill Sans Ultra Bold Condensed" pitchFamily="34" charset="0"/>
              </a:rPr>
              <a:t>An Islamic ‘Just War’</a:t>
            </a:r>
            <a:endParaRPr lang="en-US" sz="3600" b="1" dirty="0">
              <a:ln w="1905">
                <a:solidFill>
                  <a:schemeClr val="accent1">
                    <a:lumMod val="50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ill Sans Ultra Bold Condensed" pitchFamily="34" charset="0"/>
            </a:endParaRPr>
          </a:p>
        </p:txBody>
      </p:sp>
    </p:spTree>
    <p:extLst>
      <p:ext uri="{BB962C8B-B14F-4D97-AF65-F5344CB8AC3E}">
        <p14:creationId xmlns:p14="http://schemas.microsoft.com/office/powerpoint/2010/main" val="54809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 calcmode="lin" valueType="num">
                                      <p:cBhvr>
                                        <p:cTn id="7" dur="1000" fill="hold"/>
                                        <p:tgtEl>
                                          <p:spTgt spid="18437"/>
                                        </p:tgtEl>
                                        <p:attrNameLst>
                                          <p:attrName>ppt_w</p:attrName>
                                        </p:attrNameLst>
                                      </p:cBhvr>
                                      <p:tavLst>
                                        <p:tav tm="0">
                                          <p:val>
                                            <p:strVal val="#ppt_w*0.70"/>
                                          </p:val>
                                        </p:tav>
                                        <p:tav tm="100000">
                                          <p:val>
                                            <p:strVal val="#ppt_w"/>
                                          </p:val>
                                        </p:tav>
                                      </p:tavLst>
                                    </p:anim>
                                    <p:anim calcmode="lin" valueType="num">
                                      <p:cBhvr>
                                        <p:cTn id="8" dur="1000" fill="hold"/>
                                        <p:tgtEl>
                                          <p:spTgt spid="18437"/>
                                        </p:tgtEl>
                                        <p:attrNameLst>
                                          <p:attrName>ppt_h</p:attrName>
                                        </p:attrNameLst>
                                      </p:cBhvr>
                                      <p:tavLst>
                                        <p:tav tm="0">
                                          <p:val>
                                            <p:strVal val="#ppt_h"/>
                                          </p:val>
                                        </p:tav>
                                        <p:tav tm="100000">
                                          <p:val>
                                            <p:strVal val="#ppt_h"/>
                                          </p:val>
                                        </p:tav>
                                      </p:tavLst>
                                    </p:anim>
                                    <p:animEffect transition="in" filter="fade">
                                      <p:cBhvr>
                                        <p:cTn id="9" dur="1000"/>
                                        <p:tgtEl>
                                          <p:spTgt spid="1843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8438"/>
                                        </p:tgtEl>
                                        <p:attrNameLst>
                                          <p:attrName>style.visibility</p:attrName>
                                        </p:attrNameLst>
                                      </p:cBhvr>
                                      <p:to>
                                        <p:strVal val="visible"/>
                                      </p:to>
                                    </p:set>
                                    <p:anim calcmode="lin" valueType="num">
                                      <p:cBhvr>
                                        <p:cTn id="14" dur="1000" fill="hold"/>
                                        <p:tgtEl>
                                          <p:spTgt spid="18438"/>
                                        </p:tgtEl>
                                        <p:attrNameLst>
                                          <p:attrName>ppt_w</p:attrName>
                                        </p:attrNameLst>
                                      </p:cBhvr>
                                      <p:tavLst>
                                        <p:tav tm="0">
                                          <p:val>
                                            <p:strVal val="#ppt_w*0.70"/>
                                          </p:val>
                                        </p:tav>
                                        <p:tav tm="100000">
                                          <p:val>
                                            <p:strVal val="#ppt_w"/>
                                          </p:val>
                                        </p:tav>
                                      </p:tavLst>
                                    </p:anim>
                                    <p:anim calcmode="lin" valueType="num">
                                      <p:cBhvr>
                                        <p:cTn id="15" dur="1000" fill="hold"/>
                                        <p:tgtEl>
                                          <p:spTgt spid="18438"/>
                                        </p:tgtEl>
                                        <p:attrNameLst>
                                          <p:attrName>ppt_h</p:attrName>
                                        </p:attrNameLst>
                                      </p:cBhvr>
                                      <p:tavLst>
                                        <p:tav tm="0">
                                          <p:val>
                                            <p:strVal val="#ppt_h"/>
                                          </p:val>
                                        </p:tav>
                                        <p:tav tm="100000">
                                          <p:val>
                                            <p:strVal val="#ppt_h"/>
                                          </p:val>
                                        </p:tav>
                                      </p:tavLst>
                                    </p:anim>
                                    <p:animEffect transition="in" filter="fade">
                                      <p:cBhvr>
                                        <p:cTn id="16" dur="1000"/>
                                        <p:tgtEl>
                                          <p:spTgt spid="18438"/>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8439"/>
                                        </p:tgtEl>
                                        <p:attrNameLst>
                                          <p:attrName>style.visibility</p:attrName>
                                        </p:attrNameLst>
                                      </p:cBhvr>
                                      <p:to>
                                        <p:strVal val="visible"/>
                                      </p:to>
                                    </p:set>
                                    <p:anim calcmode="lin" valueType="num">
                                      <p:cBhvr>
                                        <p:cTn id="21" dur="1000" fill="hold"/>
                                        <p:tgtEl>
                                          <p:spTgt spid="18439"/>
                                        </p:tgtEl>
                                        <p:attrNameLst>
                                          <p:attrName>ppt_w</p:attrName>
                                        </p:attrNameLst>
                                      </p:cBhvr>
                                      <p:tavLst>
                                        <p:tav tm="0">
                                          <p:val>
                                            <p:strVal val="#ppt_w*0.70"/>
                                          </p:val>
                                        </p:tav>
                                        <p:tav tm="100000">
                                          <p:val>
                                            <p:strVal val="#ppt_w"/>
                                          </p:val>
                                        </p:tav>
                                      </p:tavLst>
                                    </p:anim>
                                    <p:anim calcmode="lin" valueType="num">
                                      <p:cBhvr>
                                        <p:cTn id="22" dur="1000" fill="hold"/>
                                        <p:tgtEl>
                                          <p:spTgt spid="18439"/>
                                        </p:tgtEl>
                                        <p:attrNameLst>
                                          <p:attrName>ppt_h</p:attrName>
                                        </p:attrNameLst>
                                      </p:cBhvr>
                                      <p:tavLst>
                                        <p:tav tm="0">
                                          <p:val>
                                            <p:strVal val="#ppt_h"/>
                                          </p:val>
                                        </p:tav>
                                        <p:tav tm="100000">
                                          <p:val>
                                            <p:strVal val="#ppt_h"/>
                                          </p:val>
                                        </p:tav>
                                      </p:tavLst>
                                    </p:anim>
                                    <p:animEffect transition="in" filter="fade">
                                      <p:cBhvr>
                                        <p:cTn id="23" dur="1000"/>
                                        <p:tgtEl>
                                          <p:spTgt spid="18439"/>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8440"/>
                                        </p:tgtEl>
                                        <p:attrNameLst>
                                          <p:attrName>style.visibility</p:attrName>
                                        </p:attrNameLst>
                                      </p:cBhvr>
                                      <p:to>
                                        <p:strVal val="visible"/>
                                      </p:to>
                                    </p:set>
                                    <p:anim calcmode="lin" valueType="num">
                                      <p:cBhvr>
                                        <p:cTn id="28" dur="1000" fill="hold"/>
                                        <p:tgtEl>
                                          <p:spTgt spid="18440"/>
                                        </p:tgtEl>
                                        <p:attrNameLst>
                                          <p:attrName>ppt_w</p:attrName>
                                        </p:attrNameLst>
                                      </p:cBhvr>
                                      <p:tavLst>
                                        <p:tav tm="0">
                                          <p:val>
                                            <p:strVal val="#ppt_w*0.70"/>
                                          </p:val>
                                        </p:tav>
                                        <p:tav tm="100000">
                                          <p:val>
                                            <p:strVal val="#ppt_w"/>
                                          </p:val>
                                        </p:tav>
                                      </p:tavLst>
                                    </p:anim>
                                    <p:anim calcmode="lin" valueType="num">
                                      <p:cBhvr>
                                        <p:cTn id="29" dur="1000" fill="hold"/>
                                        <p:tgtEl>
                                          <p:spTgt spid="18440"/>
                                        </p:tgtEl>
                                        <p:attrNameLst>
                                          <p:attrName>ppt_h</p:attrName>
                                        </p:attrNameLst>
                                      </p:cBhvr>
                                      <p:tavLst>
                                        <p:tav tm="0">
                                          <p:val>
                                            <p:strVal val="#ppt_h"/>
                                          </p:val>
                                        </p:tav>
                                        <p:tav tm="100000">
                                          <p:val>
                                            <p:strVal val="#ppt_h"/>
                                          </p:val>
                                        </p:tav>
                                      </p:tavLst>
                                    </p:anim>
                                    <p:animEffect transition="in" filter="fade">
                                      <p:cBhvr>
                                        <p:cTn id="30" dur="1000"/>
                                        <p:tgtEl>
                                          <p:spTgt spid="18440"/>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8441"/>
                                        </p:tgtEl>
                                        <p:attrNameLst>
                                          <p:attrName>style.visibility</p:attrName>
                                        </p:attrNameLst>
                                      </p:cBhvr>
                                      <p:to>
                                        <p:strVal val="visible"/>
                                      </p:to>
                                    </p:set>
                                    <p:anim calcmode="lin" valueType="num">
                                      <p:cBhvr>
                                        <p:cTn id="35" dur="1000" fill="hold"/>
                                        <p:tgtEl>
                                          <p:spTgt spid="18441"/>
                                        </p:tgtEl>
                                        <p:attrNameLst>
                                          <p:attrName>ppt_w</p:attrName>
                                        </p:attrNameLst>
                                      </p:cBhvr>
                                      <p:tavLst>
                                        <p:tav tm="0">
                                          <p:val>
                                            <p:strVal val="#ppt_w*0.70"/>
                                          </p:val>
                                        </p:tav>
                                        <p:tav tm="100000">
                                          <p:val>
                                            <p:strVal val="#ppt_w"/>
                                          </p:val>
                                        </p:tav>
                                      </p:tavLst>
                                    </p:anim>
                                    <p:anim calcmode="lin" valueType="num">
                                      <p:cBhvr>
                                        <p:cTn id="36" dur="1000" fill="hold"/>
                                        <p:tgtEl>
                                          <p:spTgt spid="18441"/>
                                        </p:tgtEl>
                                        <p:attrNameLst>
                                          <p:attrName>ppt_h</p:attrName>
                                        </p:attrNameLst>
                                      </p:cBhvr>
                                      <p:tavLst>
                                        <p:tav tm="0">
                                          <p:val>
                                            <p:strVal val="#ppt_h"/>
                                          </p:val>
                                        </p:tav>
                                        <p:tav tm="100000">
                                          <p:val>
                                            <p:strVal val="#ppt_h"/>
                                          </p:val>
                                        </p:tav>
                                      </p:tavLst>
                                    </p:anim>
                                    <p:animEffect transition="in" filter="fade">
                                      <p:cBhvr>
                                        <p:cTn id="37" dur="1000"/>
                                        <p:tgtEl>
                                          <p:spTgt spid="18441"/>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8442"/>
                                        </p:tgtEl>
                                        <p:attrNameLst>
                                          <p:attrName>style.visibility</p:attrName>
                                        </p:attrNameLst>
                                      </p:cBhvr>
                                      <p:to>
                                        <p:strVal val="visible"/>
                                      </p:to>
                                    </p:set>
                                    <p:anim calcmode="lin" valueType="num">
                                      <p:cBhvr>
                                        <p:cTn id="42" dur="1000" fill="hold"/>
                                        <p:tgtEl>
                                          <p:spTgt spid="18442"/>
                                        </p:tgtEl>
                                        <p:attrNameLst>
                                          <p:attrName>ppt_w</p:attrName>
                                        </p:attrNameLst>
                                      </p:cBhvr>
                                      <p:tavLst>
                                        <p:tav tm="0">
                                          <p:val>
                                            <p:strVal val="#ppt_w*0.70"/>
                                          </p:val>
                                        </p:tav>
                                        <p:tav tm="100000">
                                          <p:val>
                                            <p:strVal val="#ppt_w"/>
                                          </p:val>
                                        </p:tav>
                                      </p:tavLst>
                                    </p:anim>
                                    <p:anim calcmode="lin" valueType="num">
                                      <p:cBhvr>
                                        <p:cTn id="43" dur="1000" fill="hold"/>
                                        <p:tgtEl>
                                          <p:spTgt spid="18442"/>
                                        </p:tgtEl>
                                        <p:attrNameLst>
                                          <p:attrName>ppt_h</p:attrName>
                                        </p:attrNameLst>
                                      </p:cBhvr>
                                      <p:tavLst>
                                        <p:tav tm="0">
                                          <p:val>
                                            <p:strVal val="#ppt_h"/>
                                          </p:val>
                                        </p:tav>
                                        <p:tav tm="100000">
                                          <p:val>
                                            <p:strVal val="#ppt_h"/>
                                          </p:val>
                                        </p:tav>
                                      </p:tavLst>
                                    </p:anim>
                                    <p:animEffect transition="in" filter="fade">
                                      <p:cBhvr>
                                        <p:cTn id="44" dur="1000"/>
                                        <p:tgtEl>
                                          <p:spTgt spid="18442"/>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1000" fill="hold"/>
                                        <p:tgtEl>
                                          <p:spTgt spid="12"/>
                                        </p:tgtEl>
                                        <p:attrNameLst>
                                          <p:attrName>ppt_w</p:attrName>
                                        </p:attrNameLst>
                                      </p:cBhvr>
                                      <p:tavLst>
                                        <p:tav tm="0">
                                          <p:val>
                                            <p:strVal val="#ppt_w*0.70"/>
                                          </p:val>
                                        </p:tav>
                                        <p:tav tm="100000">
                                          <p:val>
                                            <p:strVal val="#ppt_w"/>
                                          </p:val>
                                        </p:tav>
                                      </p:tavLst>
                                    </p:anim>
                                    <p:anim calcmode="lin" valueType="num">
                                      <p:cBhvr>
                                        <p:cTn id="50" dur="1000" fill="hold"/>
                                        <p:tgtEl>
                                          <p:spTgt spid="12"/>
                                        </p:tgtEl>
                                        <p:attrNameLst>
                                          <p:attrName>ppt_h</p:attrName>
                                        </p:attrNameLst>
                                      </p:cBhvr>
                                      <p:tavLst>
                                        <p:tav tm="0">
                                          <p:val>
                                            <p:strVal val="#ppt_h"/>
                                          </p:val>
                                        </p:tav>
                                        <p:tav tm="100000">
                                          <p:val>
                                            <p:strVal val="#ppt_h"/>
                                          </p:val>
                                        </p:tav>
                                      </p:tavLst>
                                    </p:anim>
                                    <p:animEffect transition="in" filter="fade">
                                      <p:cBhvr>
                                        <p:cTn id="51"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P spid="18438" grpId="0"/>
      <p:bldP spid="18439" grpId="0"/>
      <p:bldP spid="18440" grpId="0"/>
      <p:bldP spid="18441" grpId="0"/>
      <p:bldP spid="18442"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Environmental  and medical issues</a:t>
            </a:r>
            <a:endParaRPr lang="en-GB" dirty="0"/>
          </a:p>
        </p:txBody>
      </p:sp>
      <p:sp>
        <p:nvSpPr>
          <p:cNvPr id="3" name="Content Placeholder 2"/>
          <p:cNvSpPr>
            <a:spLocks noGrp="1"/>
          </p:cNvSpPr>
          <p:nvPr>
            <p:ph idx="1"/>
          </p:nvPr>
        </p:nvSpPr>
        <p:spPr/>
        <p:txBody>
          <a:bodyPr>
            <a:normAutofit/>
          </a:bodyPr>
          <a:lstStyle/>
          <a:p>
            <a:r>
              <a:rPr lang="en-GB" sz="4800" b="1" dirty="0" smtClean="0"/>
              <a:t>The Environment</a:t>
            </a:r>
          </a:p>
          <a:p>
            <a:r>
              <a:rPr lang="en-GB" sz="4800" b="1" dirty="0" smtClean="0"/>
              <a:t>Infertility Treatment</a:t>
            </a:r>
          </a:p>
          <a:p>
            <a:r>
              <a:rPr lang="en-GB" sz="4800" b="1" dirty="0" smtClean="0"/>
              <a:t>Transplant Surgery</a:t>
            </a:r>
            <a:endParaRPr lang="en-GB" sz="4800" b="1" dirty="0"/>
          </a:p>
        </p:txBody>
      </p:sp>
    </p:spTree>
    <p:extLst>
      <p:ext uri="{BB962C8B-B14F-4D97-AF65-F5344CB8AC3E}">
        <p14:creationId xmlns:p14="http://schemas.microsoft.com/office/powerpoint/2010/main" val="1435587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p:cNvSpPr txBox="1">
            <a:spLocks noChangeArrowheads="1"/>
          </p:cNvSpPr>
          <p:nvPr/>
        </p:nvSpPr>
        <p:spPr bwMode="auto">
          <a:xfrm>
            <a:off x="1524000" y="115889"/>
            <a:ext cx="9144000" cy="584775"/>
          </a:xfrm>
          <a:prstGeom prst="rect">
            <a:avLst/>
          </a:prstGeom>
          <a:noFill/>
          <a:ln w="9525">
            <a:noFill/>
            <a:miter lim="800000"/>
            <a:headEnd/>
            <a:tailEnd/>
          </a:ln>
          <a:effectLst/>
        </p:spPr>
        <p:txBody>
          <a:bodyPr wrap="square">
            <a:spAutoFit/>
          </a:bodyPr>
          <a:lstStyle/>
          <a:p>
            <a:pPr algn="ctr">
              <a:defRPr/>
            </a:pPr>
            <a:r>
              <a:rPr lang="en-GB" sz="3200" dirty="0">
                <a:solidFill>
                  <a:srgbClr val="660033"/>
                </a:solidFill>
                <a:effectLst>
                  <a:glow rad="63500">
                    <a:schemeClr val="accent4">
                      <a:satMod val="175000"/>
                      <a:alpha val="40000"/>
                    </a:schemeClr>
                  </a:glow>
                  <a:outerShdw blurRad="38100" dist="38100" dir="2700000" algn="tl">
                    <a:srgbClr val="C0C0C0"/>
                  </a:outerShdw>
                </a:effectLst>
                <a:latin typeface="Glimstick" pitchFamily="34" charset="0"/>
              </a:rPr>
              <a:t>Islam and the Created Environment</a:t>
            </a:r>
            <a:endParaRPr lang="en-US" sz="3200" dirty="0">
              <a:solidFill>
                <a:srgbClr val="660033"/>
              </a:solidFill>
              <a:effectLst>
                <a:glow rad="63500">
                  <a:schemeClr val="accent4">
                    <a:satMod val="175000"/>
                    <a:alpha val="40000"/>
                  </a:schemeClr>
                </a:glow>
                <a:outerShdw blurRad="38100" dist="38100" dir="2700000" algn="tl">
                  <a:srgbClr val="C0C0C0"/>
                </a:outerShdw>
              </a:effectLst>
              <a:latin typeface="Glimstick" pitchFamily="34" charset="0"/>
            </a:endParaRPr>
          </a:p>
        </p:txBody>
      </p:sp>
      <p:sp>
        <p:nvSpPr>
          <p:cNvPr id="23556" name="Text Box 4"/>
          <p:cNvSpPr txBox="1">
            <a:spLocks noChangeArrowheads="1"/>
          </p:cNvSpPr>
          <p:nvPr/>
        </p:nvSpPr>
        <p:spPr bwMode="auto">
          <a:xfrm>
            <a:off x="1793295" y="857380"/>
            <a:ext cx="7921625" cy="830997"/>
          </a:xfrm>
          <a:prstGeom prst="rect">
            <a:avLst/>
          </a:prstGeom>
          <a:noFill/>
          <a:ln w="9525">
            <a:noFill/>
            <a:miter lim="800000"/>
            <a:headEnd/>
            <a:tailEnd/>
          </a:ln>
          <a:effectLst/>
        </p:spPr>
        <p:txBody>
          <a:bodyPr>
            <a:spAutoFit/>
          </a:bodyPr>
          <a:lstStyle/>
          <a:p>
            <a:pPr>
              <a:defRPr/>
            </a:pPr>
            <a:r>
              <a:rPr lang="en-GB" sz="2400">
                <a:effectLst>
                  <a:outerShdw blurRad="38100" dist="38100" dir="2700000" algn="tl">
                    <a:srgbClr val="C0C0C0"/>
                  </a:outerShdw>
                </a:effectLst>
                <a:latin typeface="Jester" pitchFamily="2" charset="0"/>
              </a:rPr>
              <a:t>Islam teaches that the universe and everything in it was created by God as a place perfectly suited to human life.</a:t>
            </a:r>
          </a:p>
        </p:txBody>
      </p:sp>
      <p:sp>
        <p:nvSpPr>
          <p:cNvPr id="23561" name="Text Box 9"/>
          <p:cNvSpPr txBox="1">
            <a:spLocks noChangeArrowheads="1"/>
          </p:cNvSpPr>
          <p:nvPr/>
        </p:nvSpPr>
        <p:spPr bwMode="auto">
          <a:xfrm>
            <a:off x="1957417" y="3680302"/>
            <a:ext cx="2676515" cy="193899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a:buFontTx/>
              <a:buChar char="•"/>
              <a:defRPr/>
            </a:pPr>
            <a:r>
              <a:rPr lang="en-GB" sz="2400" dirty="0">
                <a:effectLst>
                  <a:outerShdw blurRad="38100" dist="38100" dir="2700000" algn="tl">
                    <a:srgbClr val="C0C0C0"/>
                  </a:outerShdw>
                </a:effectLst>
                <a:latin typeface="Jester" pitchFamily="2" charset="0"/>
              </a:rPr>
              <a:t> The universe was created by </a:t>
            </a:r>
            <a:r>
              <a:rPr lang="en-GB" sz="2400" dirty="0">
                <a:effectLst>
                  <a:outerShdw blurRad="38100" dist="38100" dir="2700000" algn="tl">
                    <a:srgbClr val="C0C0C0"/>
                  </a:outerShdw>
                </a:effectLst>
                <a:latin typeface="Impact" pitchFamily="34" charset="0"/>
              </a:rPr>
              <a:t>one</a:t>
            </a:r>
            <a:r>
              <a:rPr lang="en-GB" sz="2400" dirty="0">
                <a:effectLst>
                  <a:outerShdw blurRad="38100" dist="38100" dir="2700000" algn="tl">
                    <a:srgbClr val="C0C0C0"/>
                  </a:outerShdw>
                </a:effectLst>
                <a:latin typeface="Jester" pitchFamily="2" charset="0"/>
              </a:rPr>
              <a:t> God and as such the whole of creation has a unity, a </a:t>
            </a:r>
            <a:r>
              <a:rPr lang="en-GB" sz="2400" dirty="0">
                <a:effectLst>
                  <a:outerShdw blurRad="38100" dist="38100" dir="2700000" algn="tl">
                    <a:srgbClr val="C0C0C0"/>
                  </a:outerShdw>
                </a:effectLst>
                <a:latin typeface="Impact" pitchFamily="34" charset="0"/>
              </a:rPr>
              <a:t>common bond</a:t>
            </a:r>
            <a:r>
              <a:rPr lang="en-GB" sz="2400" dirty="0">
                <a:effectLst>
                  <a:outerShdw blurRad="38100" dist="38100" dir="2700000" algn="tl">
                    <a:srgbClr val="C0C0C0"/>
                  </a:outerShdw>
                </a:effectLst>
                <a:latin typeface="Jester" pitchFamily="2" charset="0"/>
              </a:rPr>
              <a:t>, within it.</a:t>
            </a:r>
          </a:p>
        </p:txBody>
      </p:sp>
      <p:sp>
        <p:nvSpPr>
          <p:cNvPr id="23562" name="Text Box 10"/>
          <p:cNvSpPr txBox="1">
            <a:spLocks noChangeArrowheads="1"/>
          </p:cNvSpPr>
          <p:nvPr/>
        </p:nvSpPr>
        <p:spPr bwMode="auto">
          <a:xfrm>
            <a:off x="1793294" y="1688377"/>
            <a:ext cx="7921625" cy="1200329"/>
          </a:xfrm>
          <a:prstGeom prst="rect">
            <a:avLst/>
          </a:prstGeom>
          <a:gradFill flip="none" rotWithShape="1">
            <a:gsLst>
              <a:gs pos="0">
                <a:srgbClr val="CCFF33">
                  <a:tint val="66000"/>
                  <a:satMod val="160000"/>
                </a:srgbClr>
              </a:gs>
              <a:gs pos="50000">
                <a:srgbClr val="CCFF33">
                  <a:tint val="44500"/>
                  <a:satMod val="160000"/>
                </a:srgbClr>
              </a:gs>
              <a:gs pos="100000">
                <a:srgbClr val="CCFF33">
                  <a:tint val="23500"/>
                  <a:satMod val="160000"/>
                </a:srgbClr>
              </a:gs>
            </a:gsLst>
            <a:lin ang="16200000" scaled="1"/>
            <a:tileRect/>
          </a:gradFill>
          <a:ln>
            <a:headEnd/>
            <a:tailEnd/>
          </a:ln>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en-GB" sz="2400" dirty="0">
                <a:effectLst>
                  <a:outerShdw blurRad="38100" dist="38100" dir="2700000" algn="tl">
                    <a:srgbClr val="C0C0C0"/>
                  </a:outerShdw>
                </a:effectLst>
                <a:latin typeface="Jester" pitchFamily="2" charset="0"/>
              </a:rPr>
              <a:t>The Qur’an states: ‘</a:t>
            </a:r>
            <a:r>
              <a:rPr lang="en-GB" sz="2400" dirty="0">
                <a:solidFill>
                  <a:srgbClr val="000066"/>
                </a:solidFill>
                <a:effectLst>
                  <a:outerShdw blurRad="38100" dist="38100" dir="2700000" algn="tl">
                    <a:srgbClr val="C0C0C0"/>
                  </a:outerShdw>
                </a:effectLst>
                <a:latin typeface="Jester" pitchFamily="2" charset="0"/>
              </a:rPr>
              <a:t>The sun and moon follow courses  exactly computed; And the herbs and the trees – both alike bow in adoration… He has set up the balance in order that you may not break the balance.</a:t>
            </a:r>
            <a:r>
              <a:rPr lang="en-GB" sz="2400" dirty="0">
                <a:effectLst>
                  <a:outerShdw blurRad="38100" dist="38100" dir="2700000" algn="tl">
                    <a:srgbClr val="C0C0C0"/>
                  </a:outerShdw>
                </a:effectLst>
                <a:latin typeface="Jester" pitchFamily="2" charset="0"/>
              </a:rPr>
              <a:t>’ </a:t>
            </a:r>
            <a:r>
              <a:rPr lang="en-GB" sz="2400" dirty="0" err="1">
                <a:effectLst>
                  <a:outerShdw blurRad="38100" dist="38100" dir="2700000" algn="tl">
                    <a:srgbClr val="C0C0C0"/>
                  </a:outerShdw>
                </a:effectLst>
                <a:latin typeface="Jester" pitchFamily="2" charset="0"/>
              </a:rPr>
              <a:t>Surah</a:t>
            </a:r>
            <a:r>
              <a:rPr lang="en-GB" sz="2400" dirty="0">
                <a:effectLst>
                  <a:outerShdw blurRad="38100" dist="38100" dir="2700000" algn="tl">
                    <a:srgbClr val="C0C0C0"/>
                  </a:outerShdw>
                </a:effectLst>
                <a:latin typeface="Jester" pitchFamily="2" charset="0"/>
              </a:rPr>
              <a:t> 55:5-8</a:t>
            </a:r>
          </a:p>
        </p:txBody>
      </p:sp>
      <p:sp>
        <p:nvSpPr>
          <p:cNvPr id="23563" name="Text Box 11"/>
          <p:cNvSpPr txBox="1">
            <a:spLocks noChangeArrowheads="1"/>
          </p:cNvSpPr>
          <p:nvPr/>
        </p:nvSpPr>
        <p:spPr bwMode="auto">
          <a:xfrm>
            <a:off x="4705369" y="3680302"/>
            <a:ext cx="2357454" cy="193899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a:buFontTx/>
              <a:buChar char="•"/>
              <a:defRPr/>
            </a:pPr>
            <a:r>
              <a:rPr lang="en-GB" sz="2400" dirty="0">
                <a:effectLst>
                  <a:outerShdw blurRad="38100" dist="38100" dir="2700000" algn="tl">
                    <a:srgbClr val="C0C0C0"/>
                  </a:outerShdw>
                </a:effectLst>
                <a:latin typeface="Jester" pitchFamily="2" charset="0"/>
              </a:rPr>
              <a:t> Everything is created by God so humans must </a:t>
            </a:r>
            <a:r>
              <a:rPr lang="en-GB" sz="2400" dirty="0">
                <a:effectLst>
                  <a:outerShdw blurRad="38100" dist="38100" dir="2700000" algn="tl">
                    <a:srgbClr val="C0C0C0"/>
                  </a:outerShdw>
                </a:effectLst>
                <a:latin typeface="Impact" pitchFamily="34" charset="0"/>
              </a:rPr>
              <a:t>respect</a:t>
            </a:r>
            <a:r>
              <a:rPr lang="en-GB" sz="2400" dirty="0">
                <a:effectLst>
                  <a:outerShdw blurRad="38100" dist="38100" dir="2700000" algn="tl">
                    <a:srgbClr val="C0C0C0"/>
                  </a:outerShdw>
                </a:effectLst>
                <a:latin typeface="Jester" pitchFamily="2" charset="0"/>
              </a:rPr>
              <a:t> </a:t>
            </a:r>
            <a:r>
              <a:rPr lang="en-GB" sz="2400" dirty="0">
                <a:effectLst>
                  <a:outerShdw blurRad="38100" dist="38100" dir="2700000" algn="tl">
                    <a:srgbClr val="C0C0C0"/>
                  </a:outerShdw>
                </a:effectLst>
                <a:latin typeface="Impact" pitchFamily="34" charset="0"/>
              </a:rPr>
              <a:t>God’s creation </a:t>
            </a:r>
            <a:r>
              <a:rPr lang="en-GB" sz="2400" dirty="0">
                <a:effectLst>
                  <a:outerShdw blurRad="38100" dist="38100" dir="2700000" algn="tl">
                    <a:srgbClr val="C0C0C0"/>
                  </a:outerShdw>
                </a:effectLst>
                <a:latin typeface="Jester" pitchFamily="2" charset="0"/>
              </a:rPr>
              <a:t>and treat it with care.</a:t>
            </a:r>
          </a:p>
        </p:txBody>
      </p:sp>
      <p:sp>
        <p:nvSpPr>
          <p:cNvPr id="23564" name="Text Box 12"/>
          <p:cNvSpPr txBox="1">
            <a:spLocks noChangeArrowheads="1"/>
          </p:cNvSpPr>
          <p:nvPr/>
        </p:nvSpPr>
        <p:spPr bwMode="auto">
          <a:xfrm>
            <a:off x="7134262" y="3680302"/>
            <a:ext cx="3105143" cy="193899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a:buFontTx/>
              <a:buChar char="•"/>
              <a:defRPr/>
            </a:pPr>
            <a:r>
              <a:rPr lang="en-GB" sz="2400" dirty="0">
                <a:effectLst>
                  <a:outerShdw blurRad="38100" dist="38100" dir="2700000" algn="tl">
                    <a:srgbClr val="C0C0C0"/>
                  </a:outerShdw>
                </a:effectLst>
                <a:latin typeface="Jester" pitchFamily="2" charset="0"/>
              </a:rPr>
              <a:t> There is a </a:t>
            </a:r>
            <a:r>
              <a:rPr lang="en-GB" sz="2400" dirty="0">
                <a:effectLst>
                  <a:outerShdw blurRad="38100" dist="38100" dir="2700000" algn="tl">
                    <a:srgbClr val="C0C0C0"/>
                  </a:outerShdw>
                </a:effectLst>
                <a:latin typeface="Impact" pitchFamily="34" charset="0"/>
              </a:rPr>
              <a:t>balance</a:t>
            </a:r>
            <a:r>
              <a:rPr lang="en-GB" sz="2400" dirty="0">
                <a:effectLst>
                  <a:outerShdw blurRad="38100" dist="38100" dir="2700000" algn="tl">
                    <a:srgbClr val="C0C0C0"/>
                  </a:outerShdw>
                </a:effectLst>
                <a:latin typeface="Jester" pitchFamily="2" charset="0"/>
              </a:rPr>
              <a:t> in creation so humans must work to maintain the </a:t>
            </a:r>
            <a:r>
              <a:rPr lang="en-GB" sz="2400" dirty="0">
                <a:effectLst>
                  <a:outerShdw blurRad="38100" dist="38100" dir="2700000" algn="tl">
                    <a:srgbClr val="C0C0C0"/>
                  </a:outerShdw>
                </a:effectLst>
                <a:latin typeface="Impact" pitchFamily="34" charset="0"/>
              </a:rPr>
              <a:t>ecological stability </a:t>
            </a:r>
            <a:r>
              <a:rPr lang="en-GB" sz="2400" dirty="0">
                <a:effectLst>
                  <a:outerShdw blurRad="38100" dist="38100" dir="2700000" algn="tl">
                    <a:srgbClr val="C0C0C0"/>
                  </a:outerShdw>
                </a:effectLst>
                <a:latin typeface="Jester" pitchFamily="2" charset="0"/>
              </a:rPr>
              <a:t>put in place by God since the creation.</a:t>
            </a:r>
          </a:p>
        </p:txBody>
      </p:sp>
    </p:spTree>
    <p:extLst>
      <p:ext uri="{BB962C8B-B14F-4D97-AF65-F5344CB8AC3E}">
        <p14:creationId xmlns:p14="http://schemas.microsoft.com/office/powerpoint/2010/main" val="233747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fade">
                                      <p:cBhvr>
                                        <p:cTn id="7" dur="2000"/>
                                        <p:tgtEl>
                                          <p:spTgt spid="23555"/>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23556"/>
                                        </p:tgtEl>
                                        <p:attrNameLst>
                                          <p:attrName>style.visibility</p:attrName>
                                        </p:attrNameLst>
                                      </p:cBhvr>
                                      <p:to>
                                        <p:strVal val="visible"/>
                                      </p:to>
                                    </p:set>
                                    <p:anim calcmode="lin" valueType="num">
                                      <p:cBhvr>
                                        <p:cTn id="12" dur="2000" fill="hold"/>
                                        <p:tgtEl>
                                          <p:spTgt spid="23556"/>
                                        </p:tgtEl>
                                        <p:attrNameLst>
                                          <p:attrName>ppt_x</p:attrName>
                                        </p:attrNameLst>
                                      </p:cBhvr>
                                      <p:tavLst>
                                        <p:tav tm="0">
                                          <p:val>
                                            <p:strVal val="#ppt_x-.2"/>
                                          </p:val>
                                        </p:tav>
                                        <p:tav tm="100000">
                                          <p:val>
                                            <p:strVal val="#ppt_x"/>
                                          </p:val>
                                        </p:tav>
                                      </p:tavLst>
                                    </p:anim>
                                    <p:anim calcmode="lin" valueType="num">
                                      <p:cBhvr>
                                        <p:cTn id="13" dur="2000" fill="hold"/>
                                        <p:tgtEl>
                                          <p:spTgt spid="23556"/>
                                        </p:tgtEl>
                                        <p:attrNameLst>
                                          <p:attrName>ppt_y</p:attrName>
                                        </p:attrNameLst>
                                      </p:cBhvr>
                                      <p:tavLst>
                                        <p:tav tm="0">
                                          <p:val>
                                            <p:strVal val="#ppt_y"/>
                                          </p:val>
                                        </p:tav>
                                        <p:tav tm="100000">
                                          <p:val>
                                            <p:strVal val="#ppt_y"/>
                                          </p:val>
                                        </p:tav>
                                      </p:tavLst>
                                    </p:anim>
                                    <p:animEffect transition="in" filter="wipe(right)" prLst="gradientSize: 0.1">
                                      <p:cBhvr>
                                        <p:cTn id="14" dur="2000"/>
                                        <p:tgtEl>
                                          <p:spTgt spid="23556"/>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23562"/>
                                        </p:tgtEl>
                                        <p:attrNameLst>
                                          <p:attrName>style.visibility</p:attrName>
                                        </p:attrNameLst>
                                      </p:cBhvr>
                                      <p:to>
                                        <p:strVal val="visible"/>
                                      </p:to>
                                    </p:set>
                                    <p:anim calcmode="lin" valueType="num">
                                      <p:cBhvr>
                                        <p:cTn id="19" dur="2000" fill="hold"/>
                                        <p:tgtEl>
                                          <p:spTgt spid="23562"/>
                                        </p:tgtEl>
                                        <p:attrNameLst>
                                          <p:attrName>ppt_x</p:attrName>
                                        </p:attrNameLst>
                                      </p:cBhvr>
                                      <p:tavLst>
                                        <p:tav tm="0">
                                          <p:val>
                                            <p:strVal val="#ppt_x-.2"/>
                                          </p:val>
                                        </p:tav>
                                        <p:tav tm="100000">
                                          <p:val>
                                            <p:strVal val="#ppt_x"/>
                                          </p:val>
                                        </p:tav>
                                      </p:tavLst>
                                    </p:anim>
                                    <p:anim calcmode="lin" valueType="num">
                                      <p:cBhvr>
                                        <p:cTn id="20" dur="2000" fill="hold"/>
                                        <p:tgtEl>
                                          <p:spTgt spid="23562"/>
                                        </p:tgtEl>
                                        <p:attrNameLst>
                                          <p:attrName>ppt_y</p:attrName>
                                        </p:attrNameLst>
                                      </p:cBhvr>
                                      <p:tavLst>
                                        <p:tav tm="0">
                                          <p:val>
                                            <p:strVal val="#ppt_y"/>
                                          </p:val>
                                        </p:tav>
                                        <p:tav tm="100000">
                                          <p:val>
                                            <p:strVal val="#ppt_y"/>
                                          </p:val>
                                        </p:tav>
                                      </p:tavLst>
                                    </p:anim>
                                    <p:animEffect transition="in" filter="wipe(right)" prLst="gradientSize: 0.1">
                                      <p:cBhvr>
                                        <p:cTn id="21" dur="2000"/>
                                        <p:tgtEl>
                                          <p:spTgt spid="23562"/>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23561"/>
                                        </p:tgtEl>
                                        <p:attrNameLst>
                                          <p:attrName>style.visibility</p:attrName>
                                        </p:attrNameLst>
                                      </p:cBhvr>
                                      <p:to>
                                        <p:strVal val="visible"/>
                                      </p:to>
                                    </p:set>
                                    <p:anim calcmode="lin" valueType="num">
                                      <p:cBhvr>
                                        <p:cTn id="26" dur="2000" fill="hold"/>
                                        <p:tgtEl>
                                          <p:spTgt spid="23561"/>
                                        </p:tgtEl>
                                        <p:attrNameLst>
                                          <p:attrName>ppt_x</p:attrName>
                                        </p:attrNameLst>
                                      </p:cBhvr>
                                      <p:tavLst>
                                        <p:tav tm="0">
                                          <p:val>
                                            <p:strVal val="#ppt_x-.2"/>
                                          </p:val>
                                        </p:tav>
                                        <p:tav tm="100000">
                                          <p:val>
                                            <p:strVal val="#ppt_x"/>
                                          </p:val>
                                        </p:tav>
                                      </p:tavLst>
                                    </p:anim>
                                    <p:anim calcmode="lin" valueType="num">
                                      <p:cBhvr>
                                        <p:cTn id="27" dur="2000" fill="hold"/>
                                        <p:tgtEl>
                                          <p:spTgt spid="23561"/>
                                        </p:tgtEl>
                                        <p:attrNameLst>
                                          <p:attrName>ppt_y</p:attrName>
                                        </p:attrNameLst>
                                      </p:cBhvr>
                                      <p:tavLst>
                                        <p:tav tm="0">
                                          <p:val>
                                            <p:strVal val="#ppt_y"/>
                                          </p:val>
                                        </p:tav>
                                        <p:tav tm="100000">
                                          <p:val>
                                            <p:strVal val="#ppt_y"/>
                                          </p:val>
                                        </p:tav>
                                      </p:tavLst>
                                    </p:anim>
                                    <p:animEffect transition="in" filter="wipe(right)" prLst="gradientSize: 0.1">
                                      <p:cBhvr>
                                        <p:cTn id="28" dur="2000"/>
                                        <p:tgtEl>
                                          <p:spTgt spid="23561"/>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23563"/>
                                        </p:tgtEl>
                                        <p:attrNameLst>
                                          <p:attrName>style.visibility</p:attrName>
                                        </p:attrNameLst>
                                      </p:cBhvr>
                                      <p:to>
                                        <p:strVal val="visible"/>
                                      </p:to>
                                    </p:set>
                                    <p:anim calcmode="lin" valueType="num">
                                      <p:cBhvr>
                                        <p:cTn id="33" dur="2000" fill="hold"/>
                                        <p:tgtEl>
                                          <p:spTgt spid="23563"/>
                                        </p:tgtEl>
                                        <p:attrNameLst>
                                          <p:attrName>ppt_x</p:attrName>
                                        </p:attrNameLst>
                                      </p:cBhvr>
                                      <p:tavLst>
                                        <p:tav tm="0">
                                          <p:val>
                                            <p:strVal val="#ppt_x-.2"/>
                                          </p:val>
                                        </p:tav>
                                        <p:tav tm="100000">
                                          <p:val>
                                            <p:strVal val="#ppt_x"/>
                                          </p:val>
                                        </p:tav>
                                      </p:tavLst>
                                    </p:anim>
                                    <p:anim calcmode="lin" valueType="num">
                                      <p:cBhvr>
                                        <p:cTn id="34" dur="2000" fill="hold"/>
                                        <p:tgtEl>
                                          <p:spTgt spid="23563"/>
                                        </p:tgtEl>
                                        <p:attrNameLst>
                                          <p:attrName>ppt_y</p:attrName>
                                        </p:attrNameLst>
                                      </p:cBhvr>
                                      <p:tavLst>
                                        <p:tav tm="0">
                                          <p:val>
                                            <p:strVal val="#ppt_y"/>
                                          </p:val>
                                        </p:tav>
                                        <p:tav tm="100000">
                                          <p:val>
                                            <p:strVal val="#ppt_y"/>
                                          </p:val>
                                        </p:tav>
                                      </p:tavLst>
                                    </p:anim>
                                    <p:animEffect transition="in" filter="wipe(right)" prLst="gradientSize: 0.1">
                                      <p:cBhvr>
                                        <p:cTn id="35" dur="2000"/>
                                        <p:tgtEl>
                                          <p:spTgt spid="23563"/>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23564"/>
                                        </p:tgtEl>
                                        <p:attrNameLst>
                                          <p:attrName>style.visibility</p:attrName>
                                        </p:attrNameLst>
                                      </p:cBhvr>
                                      <p:to>
                                        <p:strVal val="visible"/>
                                      </p:to>
                                    </p:set>
                                    <p:anim calcmode="lin" valueType="num">
                                      <p:cBhvr>
                                        <p:cTn id="40" dur="2000" fill="hold"/>
                                        <p:tgtEl>
                                          <p:spTgt spid="23564"/>
                                        </p:tgtEl>
                                        <p:attrNameLst>
                                          <p:attrName>ppt_x</p:attrName>
                                        </p:attrNameLst>
                                      </p:cBhvr>
                                      <p:tavLst>
                                        <p:tav tm="0">
                                          <p:val>
                                            <p:strVal val="#ppt_x-.2"/>
                                          </p:val>
                                        </p:tav>
                                        <p:tav tm="100000">
                                          <p:val>
                                            <p:strVal val="#ppt_x"/>
                                          </p:val>
                                        </p:tav>
                                      </p:tavLst>
                                    </p:anim>
                                    <p:anim calcmode="lin" valueType="num">
                                      <p:cBhvr>
                                        <p:cTn id="41" dur="2000" fill="hold"/>
                                        <p:tgtEl>
                                          <p:spTgt spid="23564"/>
                                        </p:tgtEl>
                                        <p:attrNameLst>
                                          <p:attrName>ppt_y</p:attrName>
                                        </p:attrNameLst>
                                      </p:cBhvr>
                                      <p:tavLst>
                                        <p:tav tm="0">
                                          <p:val>
                                            <p:strVal val="#ppt_y"/>
                                          </p:val>
                                        </p:tav>
                                        <p:tav tm="100000">
                                          <p:val>
                                            <p:strVal val="#ppt_y"/>
                                          </p:val>
                                        </p:tav>
                                      </p:tavLst>
                                    </p:anim>
                                    <p:animEffect transition="in" filter="wipe(right)" prLst="gradientSize: 0.1">
                                      <p:cBhvr>
                                        <p:cTn id="42" dur="2000"/>
                                        <p:tgtEl>
                                          <p:spTgt spid="23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P spid="23556" grpId="0"/>
      <p:bldP spid="23561" grpId="0" animBg="1"/>
      <p:bldP spid="23562" grpId="0" animBg="1"/>
      <p:bldP spid="23563" grpId="0" animBg="1"/>
      <p:bldP spid="2356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Text Box 5"/>
          <p:cNvSpPr txBox="1">
            <a:spLocks noChangeArrowheads="1"/>
          </p:cNvSpPr>
          <p:nvPr/>
        </p:nvSpPr>
        <p:spPr bwMode="auto">
          <a:xfrm>
            <a:off x="2135187" y="955088"/>
            <a:ext cx="7921625" cy="1200329"/>
          </a:xfrm>
          <a:prstGeom prst="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3500000" scaled="1"/>
            <a:tileRect/>
          </a:gradFill>
          <a:ln w="9525">
            <a:solidFill>
              <a:schemeClr val="accent2">
                <a:lumMod val="50000"/>
              </a:schemeClr>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defRPr/>
            </a:pPr>
            <a:r>
              <a:rPr lang="en-GB" sz="2400" dirty="0">
                <a:effectLst>
                  <a:outerShdw blurRad="38100" dist="38100" dir="2700000" algn="tl">
                    <a:srgbClr val="C0C0C0"/>
                  </a:outerShdw>
                </a:effectLst>
                <a:latin typeface="Jester" pitchFamily="2" charset="0"/>
              </a:rPr>
              <a:t>The </a:t>
            </a:r>
            <a:r>
              <a:rPr lang="en-GB" sz="2400" dirty="0">
                <a:effectLst>
                  <a:outerShdw blurRad="38100" dist="38100" dir="2700000" algn="tl">
                    <a:srgbClr val="C0C0C0"/>
                  </a:outerShdw>
                </a:effectLst>
                <a:latin typeface="Impact" pitchFamily="34" charset="0"/>
              </a:rPr>
              <a:t>Qur’an</a:t>
            </a:r>
            <a:r>
              <a:rPr lang="en-GB" sz="2400" dirty="0">
                <a:effectLst>
                  <a:outerShdw blurRad="38100" dist="38100" dir="2700000" algn="tl">
                    <a:srgbClr val="C0C0C0"/>
                  </a:outerShdw>
                </a:effectLst>
                <a:latin typeface="Jester" pitchFamily="2" charset="0"/>
              </a:rPr>
              <a:t> states: ‘</a:t>
            </a:r>
            <a:r>
              <a:rPr lang="en-GB" sz="2400" dirty="0">
                <a:solidFill>
                  <a:srgbClr val="000066"/>
                </a:solidFill>
                <a:effectLst>
                  <a:outerShdw blurRad="38100" dist="38100" dir="2700000" algn="tl">
                    <a:srgbClr val="C0C0C0"/>
                  </a:outerShdw>
                </a:effectLst>
                <a:latin typeface="Jester" pitchFamily="2" charset="0"/>
              </a:rPr>
              <a:t>Behold thy Lord said to the angels, ‘I will create a </a:t>
            </a:r>
            <a:r>
              <a:rPr lang="en-GB" sz="2400" dirty="0" smtClean="0">
                <a:solidFill>
                  <a:srgbClr val="000066"/>
                </a:solidFill>
                <a:effectLst>
                  <a:outerShdw blurRad="38100" dist="38100" dir="2700000" algn="tl">
                    <a:srgbClr val="C0C0C0"/>
                  </a:outerShdw>
                </a:effectLst>
                <a:latin typeface="Impact" pitchFamily="34" charset="0"/>
              </a:rPr>
              <a:t>vice-regent</a:t>
            </a:r>
            <a:r>
              <a:rPr lang="en-GB" sz="2400" dirty="0" smtClean="0">
                <a:solidFill>
                  <a:srgbClr val="000066"/>
                </a:solidFill>
                <a:effectLst>
                  <a:outerShdw blurRad="38100" dist="38100" dir="2700000" algn="tl">
                    <a:srgbClr val="C0C0C0"/>
                  </a:outerShdw>
                </a:effectLst>
                <a:latin typeface="Jester" pitchFamily="2" charset="0"/>
              </a:rPr>
              <a:t> </a:t>
            </a:r>
            <a:r>
              <a:rPr lang="en-GB" sz="2400" dirty="0">
                <a:solidFill>
                  <a:srgbClr val="000066"/>
                </a:solidFill>
                <a:effectLst>
                  <a:outerShdw blurRad="38100" dist="38100" dir="2700000" algn="tl">
                    <a:srgbClr val="C0C0C0"/>
                  </a:outerShdw>
                </a:effectLst>
                <a:latin typeface="Jester" pitchFamily="2" charset="0"/>
              </a:rPr>
              <a:t>on earth.’ And he taught Adam the nature of all things</a:t>
            </a:r>
            <a:r>
              <a:rPr lang="en-GB" sz="2400" dirty="0">
                <a:effectLst>
                  <a:outerShdw blurRad="38100" dist="38100" dir="2700000" algn="tl">
                    <a:srgbClr val="C0C0C0"/>
                  </a:outerShdw>
                </a:effectLst>
                <a:latin typeface="Jester" pitchFamily="2" charset="0"/>
              </a:rPr>
              <a:t>.’’ Surah 2:30</a:t>
            </a:r>
          </a:p>
        </p:txBody>
      </p:sp>
      <p:sp>
        <p:nvSpPr>
          <p:cNvPr id="25606" name="Text Box 6"/>
          <p:cNvSpPr txBox="1">
            <a:spLocks noChangeArrowheads="1"/>
          </p:cNvSpPr>
          <p:nvPr/>
        </p:nvSpPr>
        <p:spPr bwMode="auto">
          <a:xfrm>
            <a:off x="1849436" y="4889383"/>
            <a:ext cx="4101157" cy="1200329"/>
          </a:xfrm>
          <a:prstGeom prst="rect">
            <a:avLst/>
          </a:prstGeom>
          <a:ln>
            <a:solidFill>
              <a:schemeClr val="tx1"/>
            </a:solidFill>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n-GB" sz="2400" dirty="0">
                <a:solidFill>
                  <a:sysClr val="windowText" lastClr="000000"/>
                </a:solidFill>
                <a:effectLst>
                  <a:outerShdw blurRad="38100" dist="38100" dir="2700000" algn="tl">
                    <a:srgbClr val="C0C0C0"/>
                  </a:outerShdw>
                </a:effectLst>
                <a:latin typeface="Jester" pitchFamily="2" charset="0"/>
              </a:rPr>
              <a:t>The </a:t>
            </a:r>
            <a:r>
              <a:rPr lang="en-GB" sz="2400" dirty="0" err="1">
                <a:solidFill>
                  <a:sysClr val="windowText" lastClr="000000"/>
                </a:solidFill>
                <a:effectLst>
                  <a:outerShdw blurRad="38100" dist="38100" dir="2700000" algn="tl">
                    <a:srgbClr val="C0C0C0"/>
                  </a:outerShdw>
                </a:effectLst>
                <a:latin typeface="Impact" pitchFamily="34" charset="0"/>
              </a:rPr>
              <a:t>Shari’ah</a:t>
            </a:r>
            <a:r>
              <a:rPr lang="en-GB" sz="2400" dirty="0">
                <a:solidFill>
                  <a:sysClr val="windowText" lastClr="000000"/>
                </a:solidFill>
                <a:effectLst>
                  <a:outerShdw blurRad="38100" dist="38100" dir="2700000" algn="tl">
                    <a:srgbClr val="C0C0C0"/>
                  </a:outerShdw>
                </a:effectLst>
                <a:latin typeface="Jester" pitchFamily="2" charset="0"/>
              </a:rPr>
              <a:t>  (Muslim Law) and </a:t>
            </a:r>
            <a:r>
              <a:rPr lang="en-GB" sz="2400" dirty="0" err="1">
                <a:solidFill>
                  <a:sysClr val="windowText" lastClr="000000"/>
                </a:solidFill>
                <a:effectLst>
                  <a:outerShdw blurRad="38100" dist="38100" dir="2700000" algn="tl">
                    <a:srgbClr val="C0C0C0"/>
                  </a:outerShdw>
                </a:effectLst>
                <a:latin typeface="Impact" pitchFamily="34" charset="0"/>
              </a:rPr>
              <a:t>Ummah</a:t>
            </a:r>
            <a:r>
              <a:rPr lang="en-GB" sz="2400" dirty="0">
                <a:solidFill>
                  <a:sysClr val="windowText" lastClr="000000"/>
                </a:solidFill>
                <a:effectLst>
                  <a:outerShdw blurRad="38100" dist="38100" dir="2700000" algn="tl">
                    <a:srgbClr val="C0C0C0"/>
                  </a:outerShdw>
                </a:effectLst>
                <a:latin typeface="Jester" pitchFamily="2" charset="0"/>
              </a:rPr>
              <a:t> (Muslim Community) teaches a respect for all of God’s creation </a:t>
            </a:r>
          </a:p>
        </p:txBody>
      </p:sp>
      <p:sp>
        <p:nvSpPr>
          <p:cNvPr id="25607" name="Text Box 7"/>
          <p:cNvSpPr txBox="1">
            <a:spLocks noChangeArrowheads="1"/>
          </p:cNvSpPr>
          <p:nvPr/>
        </p:nvSpPr>
        <p:spPr bwMode="auto">
          <a:xfrm>
            <a:off x="6207155" y="2143116"/>
            <a:ext cx="4101157" cy="1569660"/>
          </a:xfrm>
          <a:prstGeom prst="rect">
            <a:avLst/>
          </a:prstGeom>
          <a:ln>
            <a:solidFill>
              <a:schemeClr val="tx1"/>
            </a:solidFill>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algn="ctr">
              <a:buFontTx/>
              <a:buChar char="•"/>
              <a:defRPr/>
            </a:pPr>
            <a:r>
              <a:rPr lang="en-GB" sz="2400" dirty="0">
                <a:solidFill>
                  <a:sysClr val="windowText" lastClr="000000"/>
                </a:solidFill>
                <a:effectLst>
                  <a:outerShdw blurRad="38100" dist="38100" dir="2700000" algn="tl">
                    <a:srgbClr val="C0C0C0"/>
                  </a:outerShdw>
                </a:effectLst>
                <a:latin typeface="Jester" pitchFamily="2" charset="0"/>
              </a:rPr>
              <a:t> Islam teaches that God created humans as his stewards (</a:t>
            </a:r>
            <a:r>
              <a:rPr lang="en-GB" sz="2400" dirty="0" err="1">
                <a:solidFill>
                  <a:sysClr val="windowText" lastClr="000000"/>
                </a:solidFill>
                <a:effectLst>
                  <a:outerShdw blurRad="38100" dist="38100" dir="2700000" algn="tl">
                    <a:srgbClr val="C0C0C0"/>
                  </a:outerShdw>
                </a:effectLst>
                <a:latin typeface="Impact" pitchFamily="34" charset="0"/>
              </a:rPr>
              <a:t>Khalifahs</a:t>
            </a:r>
            <a:r>
              <a:rPr lang="en-GB" sz="2400" dirty="0">
                <a:solidFill>
                  <a:sysClr val="windowText" lastClr="000000"/>
                </a:solidFill>
                <a:effectLst>
                  <a:outerShdw blurRad="38100" dist="38100" dir="2700000" algn="tl">
                    <a:srgbClr val="C0C0C0"/>
                  </a:outerShdw>
                </a:effectLst>
                <a:latin typeface="Jester" pitchFamily="2" charset="0"/>
              </a:rPr>
              <a:t>) of the Earth. He showed people how to look after the Earth in the Qur’an. </a:t>
            </a:r>
          </a:p>
        </p:txBody>
      </p:sp>
      <p:sp>
        <p:nvSpPr>
          <p:cNvPr id="25608" name="Text Box 8"/>
          <p:cNvSpPr txBox="1">
            <a:spLocks noChangeArrowheads="1"/>
          </p:cNvSpPr>
          <p:nvPr/>
        </p:nvSpPr>
        <p:spPr bwMode="auto">
          <a:xfrm>
            <a:off x="1849436" y="2190362"/>
            <a:ext cx="4101157" cy="1569660"/>
          </a:xfrm>
          <a:prstGeom prst="rect">
            <a:avLst/>
          </a:prstGeom>
          <a:ln>
            <a:solidFill>
              <a:schemeClr val="tx1"/>
            </a:solidFill>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n-GB" sz="2400">
                <a:solidFill>
                  <a:sysClr val="windowText" lastClr="000000"/>
                </a:solidFill>
                <a:effectLst>
                  <a:outerShdw blurRad="38100" dist="38100" dir="2700000" algn="tl">
                    <a:srgbClr val="C0C0C0"/>
                  </a:outerShdw>
                </a:effectLst>
                <a:latin typeface="Jester" pitchFamily="2" charset="0"/>
              </a:rPr>
              <a:t>Islam teaches that God created Adam as his ‘Khalifah‘ (vice-gerent; someone who looks after things on your behalf) or steward of creation.</a:t>
            </a:r>
          </a:p>
        </p:txBody>
      </p:sp>
      <p:sp>
        <p:nvSpPr>
          <p:cNvPr id="25609" name="Text Box 9"/>
          <p:cNvSpPr txBox="1">
            <a:spLocks noChangeArrowheads="1"/>
          </p:cNvSpPr>
          <p:nvPr/>
        </p:nvSpPr>
        <p:spPr bwMode="auto">
          <a:xfrm>
            <a:off x="6207155" y="4704717"/>
            <a:ext cx="4175126" cy="1569660"/>
          </a:xfrm>
          <a:prstGeom prst="rect">
            <a:avLst/>
          </a:prstGeom>
          <a:ln>
            <a:solidFill>
              <a:schemeClr val="tx1"/>
            </a:solidFill>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algn="ctr">
              <a:buFontTx/>
              <a:buChar char="•"/>
              <a:defRPr/>
            </a:pPr>
            <a:r>
              <a:rPr lang="en-GB" sz="2400" dirty="0">
                <a:solidFill>
                  <a:sysClr val="windowText" lastClr="000000"/>
                </a:solidFill>
                <a:effectLst>
                  <a:outerShdw blurRad="38100" dist="38100" dir="2700000" algn="tl">
                    <a:srgbClr val="C0C0C0"/>
                  </a:outerShdw>
                </a:effectLst>
                <a:latin typeface="Jester" pitchFamily="2" charset="0"/>
              </a:rPr>
              <a:t> Life is a </a:t>
            </a:r>
            <a:r>
              <a:rPr lang="en-GB" sz="2400" dirty="0">
                <a:solidFill>
                  <a:sysClr val="windowText" lastClr="000000"/>
                </a:solidFill>
                <a:effectLst>
                  <a:outerShdw blurRad="38100" dist="38100" dir="2700000" algn="tl">
                    <a:srgbClr val="C0C0C0"/>
                  </a:outerShdw>
                </a:effectLst>
                <a:latin typeface="Impact" pitchFamily="34" charset="0"/>
              </a:rPr>
              <a:t>test</a:t>
            </a:r>
            <a:r>
              <a:rPr lang="en-GB" sz="2400" dirty="0">
                <a:solidFill>
                  <a:sysClr val="windowText" lastClr="000000"/>
                </a:solidFill>
                <a:effectLst>
                  <a:outerShdw blurRad="38100" dist="38100" dir="2700000" algn="tl">
                    <a:srgbClr val="C0C0C0"/>
                  </a:outerShdw>
                </a:effectLst>
                <a:latin typeface="Jester" pitchFamily="2" charset="0"/>
              </a:rPr>
              <a:t> and God will judge Muslims on their faith and actions, including how well they looked after the world.</a:t>
            </a:r>
          </a:p>
        </p:txBody>
      </p:sp>
      <p:sp>
        <p:nvSpPr>
          <p:cNvPr id="9" name="Text Box 3"/>
          <p:cNvSpPr txBox="1">
            <a:spLocks noChangeArrowheads="1"/>
          </p:cNvSpPr>
          <p:nvPr/>
        </p:nvSpPr>
        <p:spPr bwMode="auto">
          <a:xfrm>
            <a:off x="1524000" y="71415"/>
            <a:ext cx="9144000" cy="584775"/>
          </a:xfrm>
          <a:prstGeom prst="rect">
            <a:avLst/>
          </a:prstGeom>
          <a:noFill/>
          <a:ln w="9525">
            <a:noFill/>
            <a:miter lim="800000"/>
            <a:headEnd/>
            <a:tailEnd/>
          </a:ln>
          <a:effectLst/>
        </p:spPr>
        <p:txBody>
          <a:bodyPr wrap="square">
            <a:spAutoFit/>
          </a:bodyPr>
          <a:lstStyle/>
          <a:p>
            <a:pPr algn="ctr">
              <a:defRPr/>
            </a:pPr>
            <a:r>
              <a:rPr lang="en-GB" sz="3200" dirty="0">
                <a:solidFill>
                  <a:srgbClr val="660033"/>
                </a:solidFill>
                <a:effectLst>
                  <a:glow rad="63500">
                    <a:schemeClr val="accent4">
                      <a:satMod val="175000"/>
                      <a:alpha val="40000"/>
                    </a:schemeClr>
                  </a:glow>
                  <a:outerShdw blurRad="38100" dist="38100" dir="2700000" algn="tl">
                    <a:srgbClr val="C0C0C0"/>
                  </a:outerShdw>
                </a:effectLst>
                <a:latin typeface="Glimstick" pitchFamily="34" charset="0"/>
              </a:rPr>
              <a:t>Islam and the Created Environment</a:t>
            </a:r>
            <a:endParaRPr lang="en-US" sz="3200" dirty="0">
              <a:solidFill>
                <a:srgbClr val="660033"/>
              </a:solidFill>
              <a:effectLst>
                <a:glow rad="63500">
                  <a:schemeClr val="accent4">
                    <a:satMod val="175000"/>
                    <a:alpha val="40000"/>
                  </a:schemeClr>
                </a:glow>
                <a:outerShdw blurRad="38100" dist="38100" dir="2700000" algn="tl">
                  <a:srgbClr val="C0C0C0"/>
                </a:outerShdw>
              </a:effectLst>
              <a:latin typeface="Glimstick" pitchFamily="34" charset="0"/>
            </a:endParaRPr>
          </a:p>
        </p:txBody>
      </p:sp>
    </p:spTree>
    <p:extLst>
      <p:ext uri="{BB962C8B-B14F-4D97-AF65-F5344CB8AC3E}">
        <p14:creationId xmlns:p14="http://schemas.microsoft.com/office/powerpoint/2010/main" val="233123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 calcmode="lin" valueType="num">
                                      <p:cBhvr>
                                        <p:cTn id="7" dur="2000" fill="hold"/>
                                        <p:tgtEl>
                                          <p:spTgt spid="25605"/>
                                        </p:tgtEl>
                                        <p:attrNameLst>
                                          <p:attrName>ppt_x</p:attrName>
                                        </p:attrNameLst>
                                      </p:cBhvr>
                                      <p:tavLst>
                                        <p:tav tm="0">
                                          <p:val>
                                            <p:strVal val="#ppt_x-.2"/>
                                          </p:val>
                                        </p:tav>
                                        <p:tav tm="100000">
                                          <p:val>
                                            <p:strVal val="#ppt_x"/>
                                          </p:val>
                                        </p:tav>
                                      </p:tavLst>
                                    </p:anim>
                                    <p:anim calcmode="lin" valueType="num">
                                      <p:cBhvr>
                                        <p:cTn id="8" dur="2000" fill="hold"/>
                                        <p:tgtEl>
                                          <p:spTgt spid="25605"/>
                                        </p:tgtEl>
                                        <p:attrNameLst>
                                          <p:attrName>ppt_y</p:attrName>
                                        </p:attrNameLst>
                                      </p:cBhvr>
                                      <p:tavLst>
                                        <p:tav tm="0">
                                          <p:val>
                                            <p:strVal val="#ppt_y"/>
                                          </p:val>
                                        </p:tav>
                                        <p:tav tm="100000">
                                          <p:val>
                                            <p:strVal val="#ppt_y"/>
                                          </p:val>
                                        </p:tav>
                                      </p:tavLst>
                                    </p:anim>
                                    <p:animEffect transition="in" filter="wipe(right)" prLst="gradientSize: 0.1">
                                      <p:cBhvr>
                                        <p:cTn id="9" dur="2000"/>
                                        <p:tgtEl>
                                          <p:spTgt spid="25605"/>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25608"/>
                                        </p:tgtEl>
                                        <p:attrNameLst>
                                          <p:attrName>style.visibility</p:attrName>
                                        </p:attrNameLst>
                                      </p:cBhvr>
                                      <p:to>
                                        <p:strVal val="visible"/>
                                      </p:to>
                                    </p:set>
                                    <p:anim calcmode="lin" valueType="num">
                                      <p:cBhvr>
                                        <p:cTn id="14" dur="2000" fill="hold"/>
                                        <p:tgtEl>
                                          <p:spTgt spid="25608"/>
                                        </p:tgtEl>
                                        <p:attrNameLst>
                                          <p:attrName>ppt_x</p:attrName>
                                        </p:attrNameLst>
                                      </p:cBhvr>
                                      <p:tavLst>
                                        <p:tav tm="0">
                                          <p:val>
                                            <p:strVal val="#ppt_x-.2"/>
                                          </p:val>
                                        </p:tav>
                                        <p:tav tm="100000">
                                          <p:val>
                                            <p:strVal val="#ppt_x"/>
                                          </p:val>
                                        </p:tav>
                                      </p:tavLst>
                                    </p:anim>
                                    <p:anim calcmode="lin" valueType="num">
                                      <p:cBhvr>
                                        <p:cTn id="15" dur="2000" fill="hold"/>
                                        <p:tgtEl>
                                          <p:spTgt spid="25608"/>
                                        </p:tgtEl>
                                        <p:attrNameLst>
                                          <p:attrName>ppt_y</p:attrName>
                                        </p:attrNameLst>
                                      </p:cBhvr>
                                      <p:tavLst>
                                        <p:tav tm="0">
                                          <p:val>
                                            <p:strVal val="#ppt_y"/>
                                          </p:val>
                                        </p:tav>
                                        <p:tav tm="100000">
                                          <p:val>
                                            <p:strVal val="#ppt_y"/>
                                          </p:val>
                                        </p:tav>
                                      </p:tavLst>
                                    </p:anim>
                                    <p:animEffect transition="in" filter="wipe(right)" prLst="gradientSize: 0.1">
                                      <p:cBhvr>
                                        <p:cTn id="16" dur="2000"/>
                                        <p:tgtEl>
                                          <p:spTgt spid="25608"/>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25606"/>
                                        </p:tgtEl>
                                        <p:attrNameLst>
                                          <p:attrName>style.visibility</p:attrName>
                                        </p:attrNameLst>
                                      </p:cBhvr>
                                      <p:to>
                                        <p:strVal val="visible"/>
                                      </p:to>
                                    </p:set>
                                    <p:anim calcmode="lin" valueType="num">
                                      <p:cBhvr>
                                        <p:cTn id="21" dur="2000" fill="hold"/>
                                        <p:tgtEl>
                                          <p:spTgt spid="25606"/>
                                        </p:tgtEl>
                                        <p:attrNameLst>
                                          <p:attrName>ppt_x</p:attrName>
                                        </p:attrNameLst>
                                      </p:cBhvr>
                                      <p:tavLst>
                                        <p:tav tm="0">
                                          <p:val>
                                            <p:strVal val="#ppt_x-.2"/>
                                          </p:val>
                                        </p:tav>
                                        <p:tav tm="100000">
                                          <p:val>
                                            <p:strVal val="#ppt_x"/>
                                          </p:val>
                                        </p:tav>
                                      </p:tavLst>
                                    </p:anim>
                                    <p:anim calcmode="lin" valueType="num">
                                      <p:cBhvr>
                                        <p:cTn id="22" dur="2000" fill="hold"/>
                                        <p:tgtEl>
                                          <p:spTgt spid="25606"/>
                                        </p:tgtEl>
                                        <p:attrNameLst>
                                          <p:attrName>ppt_y</p:attrName>
                                        </p:attrNameLst>
                                      </p:cBhvr>
                                      <p:tavLst>
                                        <p:tav tm="0">
                                          <p:val>
                                            <p:strVal val="#ppt_y"/>
                                          </p:val>
                                        </p:tav>
                                        <p:tav tm="100000">
                                          <p:val>
                                            <p:strVal val="#ppt_y"/>
                                          </p:val>
                                        </p:tav>
                                      </p:tavLst>
                                    </p:anim>
                                    <p:animEffect transition="in" filter="wipe(right)" prLst="gradientSize: 0.1">
                                      <p:cBhvr>
                                        <p:cTn id="23" dur="2000"/>
                                        <p:tgtEl>
                                          <p:spTgt spid="25606"/>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25607"/>
                                        </p:tgtEl>
                                        <p:attrNameLst>
                                          <p:attrName>style.visibility</p:attrName>
                                        </p:attrNameLst>
                                      </p:cBhvr>
                                      <p:to>
                                        <p:strVal val="visible"/>
                                      </p:to>
                                    </p:set>
                                    <p:anim calcmode="lin" valueType="num">
                                      <p:cBhvr>
                                        <p:cTn id="28" dur="2000" fill="hold"/>
                                        <p:tgtEl>
                                          <p:spTgt spid="25607"/>
                                        </p:tgtEl>
                                        <p:attrNameLst>
                                          <p:attrName>ppt_x</p:attrName>
                                        </p:attrNameLst>
                                      </p:cBhvr>
                                      <p:tavLst>
                                        <p:tav tm="0">
                                          <p:val>
                                            <p:strVal val="#ppt_x-.2"/>
                                          </p:val>
                                        </p:tav>
                                        <p:tav tm="100000">
                                          <p:val>
                                            <p:strVal val="#ppt_x"/>
                                          </p:val>
                                        </p:tav>
                                      </p:tavLst>
                                    </p:anim>
                                    <p:anim calcmode="lin" valueType="num">
                                      <p:cBhvr>
                                        <p:cTn id="29" dur="2000" fill="hold"/>
                                        <p:tgtEl>
                                          <p:spTgt spid="25607"/>
                                        </p:tgtEl>
                                        <p:attrNameLst>
                                          <p:attrName>ppt_y</p:attrName>
                                        </p:attrNameLst>
                                      </p:cBhvr>
                                      <p:tavLst>
                                        <p:tav tm="0">
                                          <p:val>
                                            <p:strVal val="#ppt_y"/>
                                          </p:val>
                                        </p:tav>
                                        <p:tav tm="100000">
                                          <p:val>
                                            <p:strVal val="#ppt_y"/>
                                          </p:val>
                                        </p:tav>
                                      </p:tavLst>
                                    </p:anim>
                                    <p:animEffect transition="in" filter="wipe(right)" prLst="gradientSize: 0.1">
                                      <p:cBhvr>
                                        <p:cTn id="30" dur="2000"/>
                                        <p:tgtEl>
                                          <p:spTgt spid="25607"/>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25609"/>
                                        </p:tgtEl>
                                        <p:attrNameLst>
                                          <p:attrName>style.visibility</p:attrName>
                                        </p:attrNameLst>
                                      </p:cBhvr>
                                      <p:to>
                                        <p:strVal val="visible"/>
                                      </p:to>
                                    </p:set>
                                    <p:anim calcmode="lin" valueType="num">
                                      <p:cBhvr>
                                        <p:cTn id="35" dur="2000" fill="hold"/>
                                        <p:tgtEl>
                                          <p:spTgt spid="25609"/>
                                        </p:tgtEl>
                                        <p:attrNameLst>
                                          <p:attrName>ppt_x</p:attrName>
                                        </p:attrNameLst>
                                      </p:cBhvr>
                                      <p:tavLst>
                                        <p:tav tm="0">
                                          <p:val>
                                            <p:strVal val="#ppt_x-.2"/>
                                          </p:val>
                                        </p:tav>
                                        <p:tav tm="100000">
                                          <p:val>
                                            <p:strVal val="#ppt_x"/>
                                          </p:val>
                                        </p:tav>
                                      </p:tavLst>
                                    </p:anim>
                                    <p:anim calcmode="lin" valueType="num">
                                      <p:cBhvr>
                                        <p:cTn id="36" dur="2000" fill="hold"/>
                                        <p:tgtEl>
                                          <p:spTgt spid="25609"/>
                                        </p:tgtEl>
                                        <p:attrNameLst>
                                          <p:attrName>ppt_y</p:attrName>
                                        </p:attrNameLst>
                                      </p:cBhvr>
                                      <p:tavLst>
                                        <p:tav tm="0">
                                          <p:val>
                                            <p:strVal val="#ppt_y"/>
                                          </p:val>
                                        </p:tav>
                                        <p:tav tm="100000">
                                          <p:val>
                                            <p:strVal val="#ppt_y"/>
                                          </p:val>
                                        </p:tav>
                                      </p:tavLst>
                                    </p:anim>
                                    <p:animEffect transition="in" filter="wipe(right)" prLst="gradientSize: 0.1">
                                      <p:cBhvr>
                                        <p:cTn id="37" dur="2000"/>
                                        <p:tgtEl>
                                          <p:spTgt spid="2560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animBg="1"/>
      <p:bldP spid="25606" grpId="0" animBg="1"/>
      <p:bldP spid="25607" grpId="0" animBg="1"/>
      <p:bldP spid="25608" grpId="0" animBg="1"/>
      <p:bldP spid="25609" grpId="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t3.gstatic.com/images?q=tbn:ANd9GcT21Ds0R-K9HxTyolKeiv2pgCnGIfxF4E2JdQLzv_l6HMzwlcc&amp;t=1&amp;usg=__I0brcJLItDn_q29tmYy6-621wB0="/>
          <p:cNvPicPr>
            <a:picLocks noChangeAspect="1" noChangeArrowheads="1"/>
          </p:cNvPicPr>
          <p:nvPr/>
        </p:nvPicPr>
        <p:blipFill>
          <a:blip r:embed="rId2" cstate="print"/>
          <a:srcRect/>
          <a:stretch>
            <a:fillRect/>
          </a:stretch>
        </p:blipFill>
        <p:spPr bwMode="auto">
          <a:xfrm>
            <a:off x="947936" y="3717031"/>
            <a:ext cx="2771800" cy="3140969"/>
          </a:xfrm>
          <a:prstGeom prst="rect">
            <a:avLst/>
          </a:prstGeom>
          <a:noFill/>
          <a:effectLst>
            <a:softEdge rad="63500"/>
          </a:effectLst>
        </p:spPr>
      </p:pic>
      <p:sp>
        <p:nvSpPr>
          <p:cNvPr id="2" name="Rectangle 1"/>
          <p:cNvSpPr/>
          <p:nvPr/>
        </p:nvSpPr>
        <p:spPr>
          <a:xfrm>
            <a:off x="1524000" y="1"/>
            <a:ext cx="9144000"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bic Typesetting" pitchFamily="66" charset="-78"/>
                <a:cs typeface="Arabic Typesetting" pitchFamily="66" charset="-78"/>
              </a:rPr>
              <a:t>Islam and Infertility Treatment</a:t>
            </a:r>
          </a:p>
        </p:txBody>
      </p:sp>
      <p:sp>
        <p:nvSpPr>
          <p:cNvPr id="7" name="TextBox 6"/>
          <p:cNvSpPr txBox="1"/>
          <p:nvPr/>
        </p:nvSpPr>
        <p:spPr>
          <a:xfrm>
            <a:off x="1775520" y="582935"/>
            <a:ext cx="8568952" cy="369332"/>
          </a:xfrm>
          <a:prstGeom prst="rect">
            <a:avLst/>
          </a:prstGeom>
          <a:noFill/>
        </p:spPr>
        <p:txBody>
          <a:bodyPr wrap="square" rtlCol="0">
            <a:spAutoFit/>
          </a:bodyPr>
          <a:lstStyle/>
          <a:p>
            <a:pPr algn="ctr"/>
            <a:r>
              <a:rPr lang="en-GB" dirty="0">
                <a:latin typeface="Andalus" pitchFamily="2" charset="-78"/>
                <a:cs typeface="Andalus" pitchFamily="2" charset="-78"/>
              </a:rPr>
              <a:t>Most Muslims will accept IVF &amp; AIH for couples having fertility problems.</a:t>
            </a:r>
          </a:p>
        </p:txBody>
      </p:sp>
      <p:sp>
        <p:nvSpPr>
          <p:cNvPr id="8" name="TextBox 7"/>
          <p:cNvSpPr txBox="1"/>
          <p:nvPr/>
        </p:nvSpPr>
        <p:spPr>
          <a:xfrm>
            <a:off x="1847528" y="1124745"/>
            <a:ext cx="4032448" cy="1354217"/>
          </a:xfrm>
          <a:prstGeom prst="rect">
            <a:avLst/>
          </a:prstGeom>
          <a:noFill/>
        </p:spPr>
        <p:txBody>
          <a:bodyPr wrap="square" rtlCol="0">
            <a:spAutoFit/>
          </a:bodyPr>
          <a:lstStyle/>
          <a:p>
            <a:pPr algn="ctr">
              <a:buFont typeface="Wingdings" pitchFamily="2" charset="2"/>
              <a:buChar char="þ"/>
            </a:pPr>
            <a:r>
              <a:rPr lang="en-GB" sz="2800" dirty="0">
                <a:latin typeface="Andalus" pitchFamily="2" charset="-78"/>
                <a:cs typeface="Andalus" pitchFamily="2" charset="-78"/>
              </a:rPr>
              <a:t> </a:t>
            </a:r>
            <a:r>
              <a:rPr lang="en-GB" dirty="0">
                <a:latin typeface="Andalus" pitchFamily="2" charset="-78"/>
                <a:cs typeface="Andalus" pitchFamily="2" charset="-78"/>
              </a:rPr>
              <a:t>IVF &amp; AIH is simply seen as the use of medical technology to bring about </a:t>
            </a:r>
            <a:r>
              <a:rPr lang="en-GB" dirty="0">
                <a:solidFill>
                  <a:srgbClr val="002060"/>
                </a:solidFill>
                <a:latin typeface="Impact" pitchFamily="34" charset="0"/>
                <a:cs typeface="Andalus" pitchFamily="2" charset="-78"/>
              </a:rPr>
              <a:t>family life </a:t>
            </a:r>
            <a:r>
              <a:rPr lang="en-GB" dirty="0">
                <a:latin typeface="Andalus" pitchFamily="2" charset="-78"/>
                <a:cs typeface="Andalus" pitchFamily="2" charset="-78"/>
              </a:rPr>
              <a:t>which is encouraged in Islamic life. </a:t>
            </a:r>
          </a:p>
        </p:txBody>
      </p:sp>
      <p:sp>
        <p:nvSpPr>
          <p:cNvPr id="9" name="TextBox 8"/>
          <p:cNvSpPr txBox="1"/>
          <p:nvPr/>
        </p:nvSpPr>
        <p:spPr>
          <a:xfrm>
            <a:off x="3143672" y="4077072"/>
            <a:ext cx="2952328" cy="1631216"/>
          </a:xfrm>
          <a:prstGeom prst="rect">
            <a:avLst/>
          </a:prstGeom>
          <a:noFill/>
        </p:spPr>
        <p:txBody>
          <a:bodyPr wrap="square" rtlCol="0">
            <a:spAutoFit/>
          </a:bodyPr>
          <a:lstStyle/>
          <a:p>
            <a:pPr algn="ctr">
              <a:buFont typeface="Wingdings" pitchFamily="2" charset="2"/>
              <a:buChar char="þ"/>
            </a:pPr>
            <a:r>
              <a:rPr lang="en-GB" sz="2800" dirty="0">
                <a:latin typeface="Andalus" pitchFamily="2" charset="-78"/>
                <a:cs typeface="Andalus" pitchFamily="2" charset="-78"/>
              </a:rPr>
              <a:t> </a:t>
            </a:r>
            <a:r>
              <a:rPr lang="en-GB" dirty="0">
                <a:latin typeface="Andalus" pitchFamily="2" charset="-78"/>
                <a:cs typeface="Andalus" pitchFamily="2" charset="-78"/>
              </a:rPr>
              <a:t>The egg and sperm are both from the husband and wife so the baby will be the 	</a:t>
            </a:r>
            <a:r>
              <a:rPr lang="en-GB" dirty="0">
                <a:solidFill>
                  <a:srgbClr val="660033"/>
                </a:solidFill>
                <a:latin typeface="Impact" pitchFamily="34" charset="0"/>
                <a:cs typeface="Andalus" pitchFamily="2" charset="-78"/>
              </a:rPr>
              <a:t>biological</a:t>
            </a:r>
            <a:r>
              <a:rPr lang="en-GB" dirty="0">
                <a:latin typeface="Andalus" pitchFamily="2" charset="-78"/>
                <a:cs typeface="Andalus" pitchFamily="2" charset="-78"/>
              </a:rPr>
              <a:t> child of 	the parents.</a:t>
            </a:r>
          </a:p>
        </p:txBody>
      </p:sp>
      <p:sp>
        <p:nvSpPr>
          <p:cNvPr id="10" name="TextBox 9"/>
          <p:cNvSpPr txBox="1"/>
          <p:nvPr/>
        </p:nvSpPr>
        <p:spPr>
          <a:xfrm>
            <a:off x="1775520" y="2420888"/>
            <a:ext cx="3888432" cy="1631216"/>
          </a:xfrm>
          <a:prstGeom prst="rect">
            <a:avLst/>
          </a:prstGeom>
          <a:noFill/>
        </p:spPr>
        <p:txBody>
          <a:bodyPr wrap="square" rtlCol="0">
            <a:spAutoFit/>
          </a:bodyPr>
          <a:lstStyle/>
          <a:p>
            <a:pPr algn="ctr">
              <a:buFont typeface="Wingdings" pitchFamily="2" charset="2"/>
              <a:buChar char="þ"/>
            </a:pPr>
            <a:r>
              <a:rPr lang="en-GB" sz="2800" dirty="0">
                <a:latin typeface="Andalus" pitchFamily="2" charset="-78"/>
                <a:cs typeface="Andalus" pitchFamily="2" charset="-78"/>
              </a:rPr>
              <a:t> </a:t>
            </a:r>
            <a:r>
              <a:rPr lang="en-GB" dirty="0">
                <a:latin typeface="Andalus" pitchFamily="2" charset="-78"/>
                <a:cs typeface="Andalus" pitchFamily="2" charset="-78"/>
              </a:rPr>
              <a:t>The </a:t>
            </a:r>
            <a:r>
              <a:rPr lang="en-GB" dirty="0">
                <a:solidFill>
                  <a:srgbClr val="002060"/>
                </a:solidFill>
                <a:latin typeface="Impact" pitchFamily="34" charset="0"/>
                <a:cs typeface="Andalus" pitchFamily="2" charset="-78"/>
              </a:rPr>
              <a:t>discarded</a:t>
            </a:r>
            <a:r>
              <a:rPr lang="en-GB" dirty="0">
                <a:latin typeface="Andalus" pitchFamily="2" charset="-78"/>
                <a:cs typeface="Andalus" pitchFamily="2" charset="-78"/>
              </a:rPr>
              <a:t> embryos are not yet foetuses and their destruction can be justified because it is not taking life and the </a:t>
            </a:r>
            <a:r>
              <a:rPr lang="en-GB" dirty="0">
                <a:solidFill>
                  <a:srgbClr val="002060"/>
                </a:solidFill>
                <a:latin typeface="Impact" pitchFamily="34" charset="0"/>
                <a:cs typeface="Andalus" pitchFamily="2" charset="-78"/>
              </a:rPr>
              <a:t>intention</a:t>
            </a:r>
            <a:r>
              <a:rPr lang="en-GB" dirty="0">
                <a:latin typeface="Andalus" pitchFamily="2" charset="-78"/>
                <a:cs typeface="Andalus" pitchFamily="2" charset="-78"/>
              </a:rPr>
              <a:t> is to give childless couples children</a:t>
            </a:r>
          </a:p>
        </p:txBody>
      </p:sp>
      <p:sp>
        <p:nvSpPr>
          <p:cNvPr id="11" name="TextBox 10"/>
          <p:cNvSpPr txBox="1"/>
          <p:nvPr/>
        </p:nvSpPr>
        <p:spPr>
          <a:xfrm>
            <a:off x="6240016" y="1196752"/>
            <a:ext cx="4104456" cy="4339650"/>
          </a:xfrm>
          <a:prstGeom prst="rect">
            <a:avLst/>
          </a:prstGeom>
          <a:noFill/>
        </p:spPr>
        <p:txBody>
          <a:bodyPr wrap="square" rtlCol="0">
            <a:spAutoFit/>
          </a:bodyPr>
          <a:lstStyle/>
          <a:p>
            <a:pPr algn="ctr"/>
            <a:r>
              <a:rPr lang="en-GB" b="1" dirty="0">
                <a:latin typeface="Andalus" pitchFamily="2" charset="-78"/>
                <a:cs typeface="Andalus" pitchFamily="2" charset="-78"/>
              </a:rPr>
              <a:t>All other forms of embryo </a:t>
            </a:r>
          </a:p>
          <a:p>
            <a:pPr algn="ctr"/>
            <a:r>
              <a:rPr lang="en-GB" b="1" dirty="0">
                <a:latin typeface="Andalus" pitchFamily="2" charset="-78"/>
                <a:cs typeface="Andalus" pitchFamily="2" charset="-78"/>
              </a:rPr>
              <a:t>technology are banned:</a:t>
            </a:r>
          </a:p>
          <a:p>
            <a:pPr algn="ctr"/>
            <a:endParaRPr lang="en-GB" sz="1000" b="1" dirty="0">
              <a:latin typeface="Andalus" pitchFamily="2" charset="-78"/>
              <a:cs typeface="Andalus" pitchFamily="2" charset="-78"/>
            </a:endParaRPr>
          </a:p>
          <a:p>
            <a:pPr algn="ctr">
              <a:buFont typeface="Wingdings" pitchFamily="2" charset="2"/>
              <a:buChar char="ý"/>
            </a:pPr>
            <a:r>
              <a:rPr lang="en-GB" sz="2800" dirty="0">
                <a:latin typeface="Andalus" pitchFamily="2" charset="-78"/>
                <a:cs typeface="Andalus" pitchFamily="2" charset="-78"/>
              </a:rPr>
              <a:t> </a:t>
            </a:r>
            <a:r>
              <a:rPr lang="en-GB" dirty="0">
                <a:latin typeface="Andalus" pitchFamily="2" charset="-78"/>
                <a:cs typeface="Andalus" pitchFamily="2" charset="-78"/>
              </a:rPr>
              <a:t>These methods deny the child’s right to know its </a:t>
            </a:r>
            <a:r>
              <a:rPr lang="en-GB" dirty="0">
                <a:solidFill>
                  <a:srgbClr val="660033"/>
                </a:solidFill>
                <a:latin typeface="Impact" pitchFamily="34" charset="0"/>
                <a:cs typeface="Andalus" pitchFamily="2" charset="-78"/>
              </a:rPr>
              <a:t>natural</a:t>
            </a:r>
            <a:r>
              <a:rPr lang="en-GB" dirty="0">
                <a:latin typeface="Andalus" pitchFamily="2" charset="-78"/>
                <a:cs typeface="Andalus" pitchFamily="2" charset="-78"/>
              </a:rPr>
              <a:t> parents. This is </a:t>
            </a:r>
            <a:r>
              <a:rPr lang="en-GB" dirty="0">
                <a:solidFill>
                  <a:srgbClr val="660033"/>
                </a:solidFill>
                <a:latin typeface="Impact" pitchFamily="34" charset="0"/>
                <a:cs typeface="Andalus" pitchFamily="2" charset="-78"/>
              </a:rPr>
              <a:t>essential</a:t>
            </a:r>
            <a:r>
              <a:rPr lang="en-GB" dirty="0">
                <a:latin typeface="Andalus" pitchFamily="2" charset="-78"/>
                <a:cs typeface="Andalus" pitchFamily="2" charset="-78"/>
              </a:rPr>
              <a:t> within Islamic religion and culture.</a:t>
            </a:r>
          </a:p>
          <a:p>
            <a:pPr algn="ctr">
              <a:buFont typeface="Wingdings" pitchFamily="2" charset="2"/>
              <a:buChar char="ý"/>
            </a:pPr>
            <a:endParaRPr lang="en-GB" sz="1000" dirty="0">
              <a:latin typeface="Andalus" pitchFamily="2" charset="-78"/>
              <a:cs typeface="Andalus" pitchFamily="2" charset="-78"/>
            </a:endParaRPr>
          </a:p>
          <a:p>
            <a:pPr algn="ctr">
              <a:buFont typeface="Wingdings" pitchFamily="2" charset="2"/>
              <a:buChar char="ý"/>
            </a:pPr>
            <a:r>
              <a:rPr lang="en-GB" sz="2800" dirty="0">
                <a:latin typeface="Andalus" pitchFamily="2" charset="-78"/>
                <a:cs typeface="Andalus" pitchFamily="2" charset="-78"/>
              </a:rPr>
              <a:t> </a:t>
            </a:r>
            <a:r>
              <a:rPr lang="en-GB" dirty="0">
                <a:latin typeface="Andalus" pitchFamily="2" charset="-78"/>
                <a:cs typeface="Andalus" pitchFamily="2" charset="-78"/>
              </a:rPr>
              <a:t>Any form of egg or sperm donation is regarded as </a:t>
            </a:r>
            <a:r>
              <a:rPr lang="en-GB" dirty="0">
                <a:solidFill>
                  <a:srgbClr val="660033"/>
                </a:solidFill>
                <a:latin typeface="Impact" pitchFamily="34" charset="0"/>
                <a:cs typeface="Andalus" pitchFamily="2" charset="-78"/>
              </a:rPr>
              <a:t>adultery</a:t>
            </a:r>
            <a:r>
              <a:rPr lang="en-GB" dirty="0">
                <a:latin typeface="Andalus" pitchFamily="2" charset="-78"/>
                <a:cs typeface="Andalus" pitchFamily="2" charset="-78"/>
              </a:rPr>
              <a:t>,  a grievous </a:t>
            </a:r>
            <a:r>
              <a:rPr lang="en-GB" dirty="0">
                <a:solidFill>
                  <a:srgbClr val="660033"/>
                </a:solidFill>
                <a:latin typeface="Impact" pitchFamily="34" charset="0"/>
                <a:cs typeface="Andalus" pitchFamily="2" charset="-78"/>
              </a:rPr>
              <a:t>sin</a:t>
            </a:r>
            <a:r>
              <a:rPr lang="en-GB" dirty="0">
                <a:latin typeface="Andalus" pitchFamily="2" charset="-78"/>
                <a:cs typeface="Andalus" pitchFamily="2" charset="-78"/>
              </a:rPr>
              <a:t> within Islam.</a:t>
            </a:r>
          </a:p>
          <a:p>
            <a:pPr algn="ctr">
              <a:buFont typeface="Wingdings" pitchFamily="2" charset="2"/>
              <a:buChar char="ý"/>
            </a:pPr>
            <a:endParaRPr lang="en-GB" sz="1000" dirty="0">
              <a:latin typeface="Andalus" pitchFamily="2" charset="-78"/>
              <a:cs typeface="Andalus" pitchFamily="2" charset="-78"/>
            </a:endParaRPr>
          </a:p>
          <a:p>
            <a:pPr algn="ctr">
              <a:buFont typeface="Wingdings" pitchFamily="2" charset="2"/>
              <a:buChar char="ý"/>
            </a:pPr>
            <a:r>
              <a:rPr lang="en-GB" sz="2800" dirty="0">
                <a:latin typeface="Andalus" pitchFamily="2" charset="-78"/>
                <a:cs typeface="Andalus" pitchFamily="2" charset="-78"/>
              </a:rPr>
              <a:t> </a:t>
            </a:r>
            <a:r>
              <a:rPr lang="en-GB" dirty="0">
                <a:latin typeface="Andalus" pitchFamily="2" charset="-78"/>
                <a:cs typeface="Andalus" pitchFamily="2" charset="-78"/>
              </a:rPr>
              <a:t>Egg and sperm donation is also seen as being like </a:t>
            </a:r>
            <a:r>
              <a:rPr lang="en-GB" dirty="0">
                <a:solidFill>
                  <a:srgbClr val="660033"/>
                </a:solidFill>
                <a:latin typeface="Impact" pitchFamily="34" charset="0"/>
                <a:cs typeface="Andalus" pitchFamily="2" charset="-78"/>
              </a:rPr>
              <a:t>adoption</a:t>
            </a:r>
            <a:r>
              <a:rPr lang="en-GB" dirty="0">
                <a:latin typeface="Andalus" pitchFamily="2" charset="-78"/>
                <a:cs typeface="Andalus" pitchFamily="2" charset="-78"/>
              </a:rPr>
              <a:t> - which would not be appropriate in this circumstance.</a:t>
            </a:r>
          </a:p>
        </p:txBody>
      </p:sp>
      <p:sp>
        <p:nvSpPr>
          <p:cNvPr id="12" name="Rounded Rectangle 11"/>
          <p:cNvSpPr/>
          <p:nvPr/>
        </p:nvSpPr>
        <p:spPr>
          <a:xfrm>
            <a:off x="6168008" y="1124744"/>
            <a:ext cx="4248472" cy="4392488"/>
          </a:xfrm>
          <a:prstGeom prst="roundRect">
            <a:avLst>
              <a:gd name="adj" fmla="val 10113"/>
            </a:avLst>
          </a:prstGeom>
          <a:noFill/>
          <a:ln>
            <a:solidFill>
              <a:schemeClr val="accent1">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4367808" y="5805264"/>
            <a:ext cx="5904656" cy="923330"/>
          </a:xfrm>
          <a:prstGeom prst="rect">
            <a:avLst/>
          </a:prstGeom>
          <a:noFill/>
          <a:ln>
            <a:solidFill>
              <a:schemeClr val="accent4"/>
            </a:solidFill>
          </a:ln>
        </p:spPr>
        <p:txBody>
          <a:bodyPr wrap="square" rtlCol="0">
            <a:spAutoFit/>
          </a:bodyPr>
          <a:lstStyle/>
          <a:p>
            <a:pPr algn="ctr"/>
            <a:r>
              <a:rPr lang="en-GB" dirty="0">
                <a:solidFill>
                  <a:srgbClr val="002060"/>
                </a:solidFill>
                <a:latin typeface="Impact" pitchFamily="34" charset="0"/>
                <a:cs typeface="Andalus" pitchFamily="2" charset="-78"/>
              </a:rPr>
              <a:t>Adoption</a:t>
            </a:r>
            <a:r>
              <a:rPr lang="en-GB" dirty="0">
                <a:latin typeface="Impact" pitchFamily="34" charset="0"/>
                <a:cs typeface="Andalus" pitchFamily="2" charset="-78"/>
              </a:rPr>
              <a:t> </a:t>
            </a:r>
            <a:r>
              <a:rPr lang="en-GB" dirty="0">
                <a:latin typeface="Andalus" pitchFamily="2" charset="-78"/>
                <a:cs typeface="Andalus" pitchFamily="2" charset="-78"/>
              </a:rPr>
              <a:t>has specific rules including: the child retains its biological parent’s name, full adoption is banned and adopted children are not considered ‘</a:t>
            </a:r>
            <a:r>
              <a:rPr lang="en-GB" dirty="0" err="1">
                <a:solidFill>
                  <a:srgbClr val="660033"/>
                </a:solidFill>
                <a:latin typeface="Impact" pitchFamily="34" charset="0"/>
                <a:cs typeface="Andalus" pitchFamily="2" charset="-78"/>
              </a:rPr>
              <a:t>muhrim</a:t>
            </a:r>
            <a:r>
              <a:rPr lang="en-GB" dirty="0">
                <a:latin typeface="Andalus" pitchFamily="2" charset="-78"/>
                <a:cs typeface="Andalus" pitchFamily="2" charset="-78"/>
              </a:rPr>
              <a:t>’.</a:t>
            </a:r>
          </a:p>
        </p:txBody>
      </p:sp>
    </p:spTree>
    <p:extLst>
      <p:ext uri="{BB962C8B-B14F-4D97-AF65-F5344CB8AC3E}">
        <p14:creationId xmlns:p14="http://schemas.microsoft.com/office/powerpoint/2010/main" val="3316483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
            <a:ext cx="9144000"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bic Typesetting" pitchFamily="66" charset="-78"/>
                <a:cs typeface="Arabic Typesetting" pitchFamily="66" charset="-78"/>
              </a:rPr>
              <a:t>Islam &amp; Transplant Surgery</a:t>
            </a:r>
          </a:p>
        </p:txBody>
      </p:sp>
      <p:sp>
        <p:nvSpPr>
          <p:cNvPr id="14" name="TextBox 13"/>
          <p:cNvSpPr txBox="1"/>
          <p:nvPr/>
        </p:nvSpPr>
        <p:spPr>
          <a:xfrm>
            <a:off x="1524000" y="705470"/>
            <a:ext cx="9144000" cy="523220"/>
          </a:xfrm>
          <a:prstGeom prst="rect">
            <a:avLst/>
          </a:prstGeom>
          <a:noFill/>
        </p:spPr>
        <p:txBody>
          <a:bodyPr wrap="square" rtlCol="0">
            <a:spAutoFit/>
          </a:bodyPr>
          <a:lstStyle/>
          <a:p>
            <a:pPr algn="ctr"/>
            <a:r>
              <a:rPr lang="en-GB" sz="2800" b="1" u="sng" dirty="0">
                <a:latin typeface="Andalus" pitchFamily="2" charset="-78"/>
                <a:cs typeface="Andalus" pitchFamily="2" charset="-78"/>
              </a:rPr>
              <a:t>Most Muslims are against transplant surgery</a:t>
            </a:r>
          </a:p>
        </p:txBody>
      </p:sp>
      <p:sp>
        <p:nvSpPr>
          <p:cNvPr id="9" name="Text Box 4"/>
          <p:cNvSpPr txBox="1">
            <a:spLocks noChangeArrowheads="1"/>
          </p:cNvSpPr>
          <p:nvPr/>
        </p:nvSpPr>
        <p:spPr bwMode="auto">
          <a:xfrm>
            <a:off x="10196541" y="1474911"/>
            <a:ext cx="2703214" cy="400110"/>
          </a:xfrm>
          <a:prstGeom prst="rect">
            <a:avLst/>
          </a:prstGeom>
          <a:noFill/>
          <a:ln w="9525">
            <a:noFill/>
            <a:miter lim="800000"/>
            <a:headEnd/>
            <a:tailEnd/>
          </a:ln>
          <a:effectLst/>
        </p:spPr>
        <p:txBody>
          <a:bodyPr wrap="square">
            <a:spAutoFit/>
          </a:bodyPr>
          <a:lstStyle/>
          <a:p>
            <a:pPr algn="l"/>
            <a:r>
              <a:rPr lang="en-US" sz="2000" dirty="0" smtClean="0">
                <a:latin typeface="HP PSG" pitchFamily="50" charset="0"/>
              </a:rPr>
              <a:t> </a:t>
            </a:r>
            <a:endParaRPr lang="en-GB" sz="2000" dirty="0">
              <a:latin typeface="HP PSG" pitchFamily="50" charset="0"/>
            </a:endParaRPr>
          </a:p>
        </p:txBody>
      </p:sp>
      <p:sp>
        <p:nvSpPr>
          <p:cNvPr id="10" name="TextBox 9"/>
          <p:cNvSpPr txBox="1"/>
          <p:nvPr/>
        </p:nvSpPr>
        <p:spPr>
          <a:xfrm>
            <a:off x="1893193" y="1552724"/>
            <a:ext cx="8422783" cy="1477328"/>
          </a:xfrm>
          <a:prstGeom prst="rect">
            <a:avLst/>
          </a:prstGeom>
          <a:noFill/>
        </p:spPr>
        <p:txBody>
          <a:bodyPr wrap="square" rtlCol="0">
            <a:spAutoFit/>
          </a:bodyPr>
          <a:lstStyle/>
          <a:p>
            <a:pPr algn="ctr"/>
            <a:r>
              <a:rPr lang="en-GB" dirty="0">
                <a:latin typeface="Andalus" pitchFamily="2" charset="-78"/>
                <a:cs typeface="Andalus" pitchFamily="2" charset="-78"/>
              </a:rPr>
              <a:t>Like Christians and Jews, Muslims believe in the Sanctity of Life, meaning, only God </a:t>
            </a:r>
          </a:p>
          <a:p>
            <a:pPr algn="ctr"/>
            <a:r>
              <a:rPr lang="en-GB" dirty="0">
                <a:latin typeface="Andalus" pitchFamily="2" charset="-78"/>
                <a:cs typeface="Andalus" pitchFamily="2" charset="-78"/>
              </a:rPr>
              <a:t>has the right to </a:t>
            </a:r>
          </a:p>
          <a:p>
            <a:pPr algn="ctr"/>
            <a:r>
              <a:rPr lang="en-GB" dirty="0">
                <a:latin typeface="Andalus" pitchFamily="2" charset="-78"/>
                <a:cs typeface="Andalus" pitchFamily="2" charset="-78"/>
              </a:rPr>
              <a:t>decide how and </a:t>
            </a:r>
          </a:p>
          <a:p>
            <a:pPr algn="ctr"/>
            <a:r>
              <a:rPr lang="en-GB" dirty="0">
                <a:latin typeface="Andalus" pitchFamily="2" charset="-78"/>
                <a:cs typeface="Andalus" pitchFamily="2" charset="-78"/>
              </a:rPr>
              <a:t>when a person </a:t>
            </a:r>
          </a:p>
          <a:p>
            <a:pPr algn="ctr"/>
            <a:r>
              <a:rPr lang="en-GB" dirty="0">
                <a:latin typeface="Andalus" pitchFamily="2" charset="-78"/>
                <a:cs typeface="Andalus" pitchFamily="2" charset="-78"/>
              </a:rPr>
              <a:t>should live or die.</a:t>
            </a:r>
          </a:p>
        </p:txBody>
      </p:sp>
      <p:sp>
        <p:nvSpPr>
          <p:cNvPr id="11" name="TextBox 10"/>
          <p:cNvSpPr txBox="1"/>
          <p:nvPr/>
        </p:nvSpPr>
        <p:spPr>
          <a:xfrm>
            <a:off x="1596008" y="3582886"/>
            <a:ext cx="9144000" cy="1200329"/>
          </a:xfrm>
          <a:prstGeom prst="rect">
            <a:avLst/>
          </a:prstGeom>
          <a:noFill/>
        </p:spPr>
        <p:txBody>
          <a:bodyPr wrap="square" rtlCol="0">
            <a:spAutoFit/>
          </a:bodyPr>
          <a:lstStyle/>
          <a:p>
            <a:pPr algn="ctr"/>
            <a:r>
              <a:rPr lang="en-GB" sz="2400" b="1" u="sng" dirty="0">
                <a:solidFill>
                  <a:srgbClr val="FF0000"/>
                </a:solidFill>
                <a:latin typeface="Andalus" pitchFamily="2" charset="-78"/>
                <a:cs typeface="Andalus" pitchFamily="2" charset="-78"/>
              </a:rPr>
              <a:t>However, Some </a:t>
            </a:r>
          </a:p>
          <a:p>
            <a:pPr algn="ctr"/>
            <a:r>
              <a:rPr lang="en-GB" sz="2400" b="1" u="sng" dirty="0">
                <a:solidFill>
                  <a:srgbClr val="FF0000"/>
                </a:solidFill>
                <a:latin typeface="Andalus" pitchFamily="2" charset="-78"/>
                <a:cs typeface="Andalus" pitchFamily="2" charset="-78"/>
              </a:rPr>
              <a:t>Muslims will </a:t>
            </a:r>
          </a:p>
          <a:p>
            <a:pPr algn="ctr"/>
            <a:r>
              <a:rPr lang="en-GB" sz="2400" b="1" u="sng" dirty="0">
                <a:solidFill>
                  <a:srgbClr val="FF0000"/>
                </a:solidFill>
                <a:latin typeface="Andalus" pitchFamily="2" charset="-78"/>
                <a:cs typeface="Andalus" pitchFamily="2" charset="-78"/>
              </a:rPr>
              <a:t>allow transplant using organs from a living donor.</a:t>
            </a:r>
          </a:p>
        </p:txBody>
      </p:sp>
      <p:sp>
        <p:nvSpPr>
          <p:cNvPr id="12" name="TextBox 11"/>
          <p:cNvSpPr txBox="1"/>
          <p:nvPr/>
        </p:nvSpPr>
        <p:spPr>
          <a:xfrm>
            <a:off x="1559496" y="5059050"/>
            <a:ext cx="4464496" cy="1754326"/>
          </a:xfrm>
          <a:prstGeom prst="rect">
            <a:avLst/>
          </a:prstGeom>
          <a:noFill/>
        </p:spPr>
        <p:txBody>
          <a:bodyPr wrap="square" rtlCol="0">
            <a:spAutoFit/>
          </a:bodyPr>
          <a:lstStyle/>
          <a:p>
            <a:pPr algn="ctr"/>
            <a:r>
              <a:rPr lang="en-GB" dirty="0">
                <a:latin typeface="Andalus" pitchFamily="2" charset="-78"/>
                <a:cs typeface="Andalus" pitchFamily="2" charset="-78"/>
              </a:rPr>
              <a:t>In 1995 the Muslim Law Council of the United Kingdom, issued a fatwa (a legal ruling based on Islamic law made by senior Islamic figures). This stated that it was acceptable for living donations to be made and received in keeping with Islamic law.</a:t>
            </a:r>
          </a:p>
        </p:txBody>
      </p:sp>
      <p:sp>
        <p:nvSpPr>
          <p:cNvPr id="13" name="TextBox 12"/>
          <p:cNvSpPr txBox="1"/>
          <p:nvPr/>
        </p:nvSpPr>
        <p:spPr>
          <a:xfrm>
            <a:off x="6168008" y="5059050"/>
            <a:ext cx="4464496" cy="1754326"/>
          </a:xfrm>
          <a:prstGeom prst="rect">
            <a:avLst/>
          </a:prstGeom>
          <a:noFill/>
        </p:spPr>
        <p:txBody>
          <a:bodyPr wrap="square" rtlCol="0">
            <a:spAutoFit/>
          </a:bodyPr>
          <a:lstStyle/>
          <a:p>
            <a:pPr algn="ctr"/>
            <a:r>
              <a:rPr lang="en-GB" dirty="0">
                <a:latin typeface="Andalus" pitchFamily="2" charset="-78"/>
                <a:cs typeface="Andalus" pitchFamily="2" charset="-78"/>
              </a:rPr>
              <a:t>Islamic religious </a:t>
            </a:r>
            <a:r>
              <a:rPr lang="en-GB" dirty="0" smtClean="0">
                <a:latin typeface="Andalus" pitchFamily="2" charset="-78"/>
                <a:cs typeface="Andalus" pitchFamily="2" charset="-78"/>
              </a:rPr>
              <a:t>lawyers </a:t>
            </a:r>
            <a:r>
              <a:rPr lang="en-GB" dirty="0">
                <a:latin typeface="Andalus" pitchFamily="2" charset="-78"/>
                <a:cs typeface="Andalus" pitchFamily="2" charset="-78"/>
              </a:rPr>
              <a:t>agree that Islam aims to do good and not cause a burden. </a:t>
            </a:r>
          </a:p>
          <a:p>
            <a:pPr algn="ctr"/>
            <a:r>
              <a:rPr lang="en-GB" dirty="0">
                <a:latin typeface="Andalus" pitchFamily="2" charset="-78"/>
                <a:cs typeface="Andalus" pitchFamily="2" charset="-78"/>
              </a:rPr>
              <a:t>Therefore, if a close relative was dying and  a transplant would save them, then it should be done, just as pork may be eaten if a Muslim would otherwise starve to death.</a:t>
            </a:r>
          </a:p>
        </p:txBody>
      </p:sp>
    </p:spTree>
    <p:extLst>
      <p:ext uri="{BB962C8B-B14F-4D97-AF65-F5344CB8AC3E}">
        <p14:creationId xmlns:p14="http://schemas.microsoft.com/office/powerpoint/2010/main" val="3533574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garchibald.com/ebooks/The-Three-Little-Pigs/Open-Book.jpg"/>
          <p:cNvPicPr>
            <a:picLocks noChangeAspect="1" noChangeArrowheads="1"/>
          </p:cNvPicPr>
          <p:nvPr/>
        </p:nvPicPr>
        <p:blipFill>
          <a:blip r:embed="rId2" cstate="print">
            <a:lum bright="10000" contrast="-10000"/>
          </a:blip>
          <a:srcRect l="43733"/>
          <a:stretch>
            <a:fillRect/>
          </a:stretch>
        </p:blipFill>
        <p:spPr bwMode="auto">
          <a:xfrm>
            <a:off x="1261773" y="692699"/>
            <a:ext cx="3876897" cy="5720979"/>
          </a:xfrm>
          <a:prstGeom prst="rect">
            <a:avLst/>
          </a:prstGeom>
          <a:ln>
            <a:noFill/>
          </a:ln>
          <a:effectLst/>
        </p:spPr>
      </p:pic>
      <p:sp>
        <p:nvSpPr>
          <p:cNvPr id="5" name="Text Box 4"/>
          <p:cNvSpPr txBox="1">
            <a:spLocks noChangeArrowheads="1"/>
          </p:cNvSpPr>
          <p:nvPr/>
        </p:nvSpPr>
        <p:spPr bwMode="auto">
          <a:xfrm flipH="1">
            <a:off x="2042777" y="1246492"/>
            <a:ext cx="2703214" cy="5016758"/>
          </a:xfrm>
          <a:prstGeom prst="rect">
            <a:avLst/>
          </a:prstGeom>
          <a:noFill/>
          <a:ln w="9525">
            <a:noFill/>
            <a:miter lim="800000"/>
            <a:headEnd/>
            <a:tailEnd/>
          </a:ln>
          <a:effectLst/>
        </p:spPr>
        <p:txBody>
          <a:bodyPr wrap="square">
            <a:spAutoFit/>
          </a:bodyPr>
          <a:lstStyle/>
          <a:p>
            <a:pPr algn="l"/>
            <a:r>
              <a:rPr lang="en-US" sz="2000" dirty="0" err="1">
                <a:latin typeface="HP PSG" pitchFamily="50" charset="0"/>
              </a:rPr>
              <a:t>Shari’ah</a:t>
            </a:r>
            <a:r>
              <a:rPr lang="en-US" sz="2000" dirty="0">
                <a:latin typeface="HP PSG" pitchFamily="50" charset="0"/>
              </a:rPr>
              <a:t> Law teaches that nothing should be removed from the body after death (even for a post-mortem) as Muslims believe they will need all their bodily organs if they are to be resurrected to face Allah on the last day.  </a:t>
            </a:r>
            <a:endParaRPr lang="en-GB" sz="2000" dirty="0">
              <a:latin typeface="HP PSG" pitchFamily="50" charset="0"/>
            </a:endParaRPr>
          </a:p>
        </p:txBody>
      </p:sp>
      <p:pic>
        <p:nvPicPr>
          <p:cNvPr id="6" name="Picture 2" descr="http://www.garchibald.com/ebooks/The-Three-Little-Pigs/Open-Book.jpg"/>
          <p:cNvPicPr>
            <a:picLocks noChangeAspect="1" noChangeArrowheads="1"/>
          </p:cNvPicPr>
          <p:nvPr/>
        </p:nvPicPr>
        <p:blipFill>
          <a:blip r:embed="rId2" cstate="print">
            <a:lum bright="10000" contrast="-10000"/>
          </a:blip>
          <a:srcRect l="43733"/>
          <a:stretch>
            <a:fillRect/>
          </a:stretch>
        </p:blipFill>
        <p:spPr bwMode="auto">
          <a:xfrm flipH="1">
            <a:off x="7258657" y="692698"/>
            <a:ext cx="3920203" cy="5720979"/>
          </a:xfrm>
          <a:prstGeom prst="rect">
            <a:avLst/>
          </a:prstGeom>
          <a:ln>
            <a:noFill/>
          </a:ln>
          <a:effectLst/>
        </p:spPr>
      </p:pic>
      <p:sp>
        <p:nvSpPr>
          <p:cNvPr id="7" name="Rectangle 6"/>
          <p:cNvSpPr/>
          <p:nvPr/>
        </p:nvSpPr>
        <p:spPr>
          <a:xfrm>
            <a:off x="7684393" y="1917604"/>
            <a:ext cx="3494467" cy="2862322"/>
          </a:xfrm>
          <a:prstGeom prst="rect">
            <a:avLst/>
          </a:prstGeom>
        </p:spPr>
        <p:txBody>
          <a:bodyPr wrap="square">
            <a:spAutoFit/>
          </a:bodyPr>
          <a:lstStyle/>
          <a:p>
            <a:r>
              <a:rPr lang="en-US" dirty="0">
                <a:latin typeface="HP PSG" pitchFamily="50" charset="0"/>
              </a:rPr>
              <a:t>The Qur’an states that god has created the body of a person so to take parts from one body and put them in another is to take on the role of God (shirk). This is considered as the greatest sin in Islam.</a:t>
            </a:r>
            <a:endParaRPr lang="en-GB" dirty="0"/>
          </a:p>
        </p:txBody>
      </p:sp>
      <p:sp>
        <p:nvSpPr>
          <p:cNvPr id="8" name="Rectangle 7"/>
          <p:cNvSpPr/>
          <p:nvPr/>
        </p:nvSpPr>
        <p:spPr>
          <a:xfrm>
            <a:off x="4325780" y="107923"/>
            <a:ext cx="3358613" cy="584775"/>
          </a:xfrm>
          <a:prstGeom prst="rect">
            <a:avLst/>
          </a:prstGeom>
        </p:spPr>
        <p:txBody>
          <a:bodyPr wrap="none">
            <a:spAutoFit/>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bic Typesetting" pitchFamily="66" charset="-78"/>
                <a:cs typeface="Arabic Typesetting" pitchFamily="66" charset="-78"/>
              </a:rPr>
              <a:t>Islam &amp; Transplant Surgery</a:t>
            </a:r>
          </a:p>
        </p:txBody>
      </p:sp>
    </p:spTree>
    <p:extLst>
      <p:ext uri="{BB962C8B-B14F-4D97-AF65-F5344CB8AC3E}">
        <p14:creationId xmlns:p14="http://schemas.microsoft.com/office/powerpoint/2010/main" val="3419566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Crime and punishment</a:t>
            </a:r>
            <a:endParaRPr lang="en-GB" dirty="0"/>
          </a:p>
        </p:txBody>
      </p:sp>
      <p:sp>
        <p:nvSpPr>
          <p:cNvPr id="3" name="Content Placeholder 2"/>
          <p:cNvSpPr>
            <a:spLocks noGrp="1"/>
          </p:cNvSpPr>
          <p:nvPr>
            <p:ph idx="1"/>
          </p:nvPr>
        </p:nvSpPr>
        <p:spPr/>
        <p:txBody>
          <a:bodyPr>
            <a:normAutofit fontScale="92500"/>
          </a:bodyPr>
          <a:lstStyle/>
          <a:p>
            <a:pPr>
              <a:lnSpc>
                <a:spcPct val="150000"/>
              </a:lnSpc>
              <a:buFont typeface="Wingdings" pitchFamily="2" charset="2"/>
              <a:buChar char="q"/>
            </a:pPr>
            <a:r>
              <a:rPr lang="en-GB" dirty="0" smtClean="0"/>
              <a:t> </a:t>
            </a:r>
            <a:r>
              <a:rPr lang="en-GB" sz="3600" dirty="0" smtClean="0"/>
              <a:t>The </a:t>
            </a:r>
            <a:r>
              <a:rPr lang="en-GB" sz="3600" dirty="0"/>
              <a:t>importance of justice in Islam.</a:t>
            </a:r>
          </a:p>
          <a:p>
            <a:pPr>
              <a:lnSpc>
                <a:spcPct val="150000"/>
              </a:lnSpc>
              <a:buFont typeface="Wingdings" pitchFamily="2" charset="2"/>
              <a:buChar char="q"/>
            </a:pPr>
            <a:r>
              <a:rPr lang="en-GB" sz="3600" dirty="0"/>
              <a:t>  Islamic attitudes to punishment. </a:t>
            </a:r>
          </a:p>
          <a:p>
            <a:pPr>
              <a:lnSpc>
                <a:spcPct val="150000"/>
              </a:lnSpc>
              <a:buFont typeface="Wingdings" pitchFamily="2" charset="2"/>
              <a:buChar char="q"/>
            </a:pPr>
            <a:r>
              <a:rPr lang="en-GB" sz="3600" dirty="0" smtClean="0"/>
              <a:t>  Islamic </a:t>
            </a:r>
            <a:r>
              <a:rPr lang="en-GB" sz="3600" dirty="0"/>
              <a:t>arguments surrounding Capital punishment.</a:t>
            </a:r>
          </a:p>
          <a:p>
            <a:pPr>
              <a:lnSpc>
                <a:spcPct val="150000"/>
              </a:lnSpc>
              <a:buFont typeface="Wingdings" pitchFamily="2" charset="2"/>
              <a:buChar char="q"/>
            </a:pPr>
            <a:r>
              <a:rPr lang="en-GB" sz="3600" dirty="0" smtClean="0"/>
              <a:t>  Islamic </a:t>
            </a:r>
            <a:r>
              <a:rPr lang="en-GB" sz="3600" dirty="0"/>
              <a:t>attitudes to tobacco, alcohol and drugs.</a:t>
            </a:r>
          </a:p>
        </p:txBody>
      </p:sp>
    </p:spTree>
    <p:extLst>
      <p:ext uri="{BB962C8B-B14F-4D97-AF65-F5344CB8AC3E}">
        <p14:creationId xmlns:p14="http://schemas.microsoft.com/office/powerpoint/2010/main" val="3899730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lowchart: Manual Operation 14"/>
          <p:cNvSpPr/>
          <p:nvPr/>
        </p:nvSpPr>
        <p:spPr>
          <a:xfrm>
            <a:off x="6238876" y="714356"/>
            <a:ext cx="4214842" cy="3286148"/>
          </a:xfrm>
          <a:prstGeom prst="flowChartManualOperati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3" name="Flowchart: Manual Input 12"/>
          <p:cNvSpPr/>
          <p:nvPr/>
        </p:nvSpPr>
        <p:spPr>
          <a:xfrm flipH="1">
            <a:off x="1524000" y="3902499"/>
            <a:ext cx="8572528" cy="3580125"/>
          </a:xfrm>
          <a:prstGeom prst="flowChartManualInpu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28676" name="Text Box 4"/>
          <p:cNvSpPr txBox="1">
            <a:spLocks noChangeArrowheads="1"/>
          </p:cNvSpPr>
          <p:nvPr/>
        </p:nvSpPr>
        <p:spPr bwMode="auto">
          <a:xfrm>
            <a:off x="1524000" y="58144"/>
            <a:ext cx="9144000" cy="584775"/>
          </a:xfrm>
          <a:prstGeom prst="rect">
            <a:avLst/>
          </a:prstGeom>
          <a:noFill/>
          <a:ln w="9525">
            <a:noFill/>
            <a:miter lim="800000"/>
            <a:headEnd/>
            <a:tailEnd/>
          </a:ln>
          <a:effectLst/>
        </p:spPr>
        <p:txBody>
          <a:bodyPr wrap="square">
            <a:spAutoFit/>
          </a:bodyPr>
          <a:lstStyle/>
          <a:p>
            <a:pPr algn="ctr">
              <a:defRPr/>
            </a:pPr>
            <a:r>
              <a:rPr lang="en-GB" sz="3200" dirty="0">
                <a:effectLst>
                  <a:outerShdw blurRad="38100" dist="38100" dir="2700000" algn="tl">
                    <a:srgbClr val="C0C0C0"/>
                  </a:outerShdw>
                </a:effectLst>
                <a:latin typeface="X-Files" pitchFamily="34" charset="0"/>
              </a:rPr>
              <a:t>Islam, Sin &amp; Crime</a:t>
            </a:r>
            <a:endParaRPr lang="en-US" sz="3200" dirty="0">
              <a:effectLst>
                <a:outerShdw blurRad="38100" dist="38100" dir="2700000" algn="tl">
                  <a:srgbClr val="C0C0C0"/>
                </a:outerShdw>
              </a:effectLst>
              <a:latin typeface="X-Files" pitchFamily="34" charset="0"/>
            </a:endParaRPr>
          </a:p>
        </p:txBody>
      </p:sp>
      <p:sp>
        <p:nvSpPr>
          <p:cNvPr id="28677" name="Text Box 5"/>
          <p:cNvSpPr txBox="1">
            <a:spLocks noChangeArrowheads="1"/>
          </p:cNvSpPr>
          <p:nvPr/>
        </p:nvSpPr>
        <p:spPr bwMode="auto">
          <a:xfrm>
            <a:off x="965550" y="424625"/>
            <a:ext cx="4643470" cy="3477875"/>
          </a:xfrm>
          <a:prstGeom prst="rect">
            <a:avLst/>
          </a:prstGeom>
          <a:noFill/>
          <a:ln w="9525">
            <a:noFill/>
            <a:miter lim="800000"/>
            <a:headEnd/>
            <a:tailEnd/>
          </a:ln>
          <a:effectLst/>
        </p:spPr>
        <p:txBody>
          <a:bodyPr wrap="square">
            <a:spAutoFit/>
          </a:bodyPr>
          <a:lstStyle/>
          <a:p>
            <a:pPr algn="ctr">
              <a:buFont typeface="Wingdings" pitchFamily="2" charset="2"/>
              <a:buNone/>
              <a:defRPr/>
            </a:pPr>
            <a:r>
              <a:rPr lang="en-GB" sz="2000" dirty="0">
                <a:effectLst>
                  <a:outerShdw blurRad="38100" dist="38100" dir="2700000" algn="tl">
                    <a:srgbClr val="C0C0C0"/>
                  </a:outerShdw>
                </a:effectLst>
                <a:latin typeface="Impact" pitchFamily="34" charset="0"/>
              </a:rPr>
              <a:t>Muslims</a:t>
            </a:r>
            <a:r>
              <a:rPr lang="en-GB" sz="2000" dirty="0">
                <a:effectLst>
                  <a:outerShdw blurRad="38100" dist="38100" dir="2700000" algn="tl">
                    <a:srgbClr val="C0C0C0"/>
                  </a:outerShdw>
                </a:effectLst>
                <a:latin typeface="Expletive Deleted" pitchFamily="2" charset="0"/>
              </a:rPr>
              <a:t> believe there should be no difference between </a:t>
            </a:r>
            <a:r>
              <a:rPr lang="en-GB" sz="2000" dirty="0">
                <a:effectLst>
                  <a:outerShdw blurRad="38100" dist="38100" dir="2700000" algn="tl">
                    <a:srgbClr val="C0C0C0"/>
                  </a:outerShdw>
                </a:effectLst>
                <a:latin typeface="Impact" pitchFamily="34" charset="0"/>
              </a:rPr>
              <a:t>state</a:t>
            </a:r>
            <a:r>
              <a:rPr lang="en-GB" sz="2000" dirty="0">
                <a:effectLst>
                  <a:outerShdw blurRad="38100" dist="38100" dir="2700000" algn="tl">
                    <a:srgbClr val="C0C0C0"/>
                  </a:outerShdw>
                </a:effectLst>
                <a:latin typeface="Expletive Deleted" pitchFamily="2" charset="0"/>
              </a:rPr>
              <a:t> </a:t>
            </a:r>
            <a:r>
              <a:rPr lang="en-GB" sz="2000" dirty="0">
                <a:effectLst>
                  <a:outerShdw blurRad="38100" dist="38100" dir="2700000" algn="tl">
                    <a:srgbClr val="C0C0C0"/>
                  </a:outerShdw>
                </a:effectLst>
                <a:latin typeface="Impact" pitchFamily="34" charset="0"/>
              </a:rPr>
              <a:t>law</a:t>
            </a:r>
            <a:r>
              <a:rPr lang="en-GB" sz="2000" dirty="0">
                <a:effectLst>
                  <a:outerShdw blurRad="38100" dist="38100" dir="2700000" algn="tl">
                    <a:srgbClr val="C0C0C0"/>
                  </a:outerShdw>
                </a:effectLst>
                <a:latin typeface="Expletive Deleted" pitchFamily="2" charset="0"/>
              </a:rPr>
              <a:t> and </a:t>
            </a:r>
            <a:r>
              <a:rPr lang="en-GB" sz="2000" dirty="0">
                <a:effectLst>
                  <a:outerShdw blurRad="38100" dist="38100" dir="2700000" algn="tl">
                    <a:srgbClr val="C0C0C0"/>
                  </a:outerShdw>
                </a:effectLst>
                <a:latin typeface="Impact" pitchFamily="34" charset="0"/>
              </a:rPr>
              <a:t>religious</a:t>
            </a:r>
            <a:r>
              <a:rPr lang="en-GB" sz="2000" dirty="0">
                <a:effectLst>
                  <a:outerShdw blurRad="38100" dist="38100" dir="2700000" algn="tl">
                    <a:srgbClr val="C0C0C0"/>
                  </a:outerShdw>
                </a:effectLst>
                <a:latin typeface="Expletive Deleted" pitchFamily="2" charset="0"/>
              </a:rPr>
              <a:t> </a:t>
            </a:r>
            <a:r>
              <a:rPr lang="en-GB" sz="2000" dirty="0">
                <a:effectLst>
                  <a:outerShdw blurRad="38100" dist="38100" dir="2700000" algn="tl">
                    <a:srgbClr val="C0C0C0"/>
                  </a:outerShdw>
                </a:effectLst>
                <a:latin typeface="Impact" pitchFamily="34" charset="0"/>
              </a:rPr>
              <a:t>law</a:t>
            </a:r>
            <a:r>
              <a:rPr lang="en-GB" sz="2000" dirty="0">
                <a:effectLst>
                  <a:outerShdw blurRad="38100" dist="38100" dir="2700000" algn="tl">
                    <a:srgbClr val="C0C0C0"/>
                  </a:outerShdw>
                </a:effectLst>
                <a:latin typeface="Expletive Deleted" pitchFamily="2" charset="0"/>
              </a:rPr>
              <a:t>. The Islamic religious law is called </a:t>
            </a:r>
            <a:r>
              <a:rPr lang="en-GB" sz="2000" dirty="0">
                <a:ln w="3175">
                  <a:solidFill>
                    <a:srgbClr val="002060"/>
                  </a:solidFill>
                </a:ln>
                <a:solidFill>
                  <a:srgbClr val="800000"/>
                </a:solidFill>
                <a:effectLst>
                  <a:outerShdw blurRad="38100" dist="38100" dir="2700000" algn="tl">
                    <a:srgbClr val="C0C0C0"/>
                  </a:outerShdw>
                </a:effectLst>
                <a:latin typeface="Impact" pitchFamily="34" charset="0"/>
              </a:rPr>
              <a:t>Shari ’ah Law</a:t>
            </a:r>
            <a:r>
              <a:rPr lang="en-GB" sz="2000" dirty="0">
                <a:effectLst>
                  <a:outerShdw blurRad="38100" dist="38100" dir="2700000" algn="tl">
                    <a:srgbClr val="C0C0C0"/>
                  </a:outerShdw>
                </a:effectLst>
                <a:latin typeface="Expletive Deleted" pitchFamily="2" charset="0"/>
              </a:rPr>
              <a:t>. In Islam committing a </a:t>
            </a:r>
            <a:r>
              <a:rPr lang="en-GB" sz="2000" dirty="0">
                <a:effectLst>
                  <a:outerShdw blurRad="38100" dist="38100" dir="2700000" algn="tl">
                    <a:srgbClr val="C0C0C0"/>
                  </a:outerShdw>
                </a:effectLst>
                <a:latin typeface="Impact" pitchFamily="34" charset="0"/>
              </a:rPr>
              <a:t>crime</a:t>
            </a:r>
            <a:r>
              <a:rPr lang="en-GB" sz="2000" dirty="0">
                <a:effectLst>
                  <a:outerShdw blurRad="38100" dist="38100" dir="2700000" algn="tl">
                    <a:srgbClr val="C0C0C0"/>
                  </a:outerShdw>
                </a:effectLst>
                <a:latin typeface="Expletive Deleted" pitchFamily="2" charset="0"/>
              </a:rPr>
              <a:t> is a </a:t>
            </a:r>
            <a:r>
              <a:rPr lang="en-GB" sz="2000" dirty="0">
                <a:effectLst>
                  <a:outerShdw blurRad="38100" dist="38100" dir="2700000" algn="tl">
                    <a:srgbClr val="C0C0C0"/>
                  </a:outerShdw>
                </a:effectLst>
                <a:latin typeface="Impact" pitchFamily="34" charset="0"/>
              </a:rPr>
              <a:t>sin</a:t>
            </a:r>
            <a:r>
              <a:rPr lang="en-GB" sz="2000" dirty="0">
                <a:effectLst>
                  <a:outerShdw blurRad="38100" dist="38100" dir="2700000" algn="tl">
                    <a:srgbClr val="C0C0C0"/>
                  </a:outerShdw>
                </a:effectLst>
                <a:latin typeface="Expletive Deleted" pitchFamily="2" charset="0"/>
              </a:rPr>
              <a:t> against </a:t>
            </a:r>
            <a:r>
              <a:rPr lang="en-GB" sz="2000" dirty="0">
                <a:effectLst>
                  <a:outerShdw blurRad="38100" dist="38100" dir="2700000" algn="tl">
                    <a:srgbClr val="C0C0C0"/>
                  </a:outerShdw>
                </a:effectLst>
                <a:latin typeface="Impact" pitchFamily="34" charset="0"/>
              </a:rPr>
              <a:t>God</a:t>
            </a:r>
            <a:r>
              <a:rPr lang="en-GB" sz="2000" dirty="0">
                <a:effectLst>
                  <a:outerShdw blurRad="38100" dist="38100" dir="2700000" algn="tl">
                    <a:srgbClr val="C0C0C0"/>
                  </a:outerShdw>
                </a:effectLst>
                <a:latin typeface="Expletive Deleted" pitchFamily="2" charset="0"/>
              </a:rPr>
              <a:t>.</a:t>
            </a:r>
            <a:r>
              <a:rPr lang="en-GB" sz="2000" dirty="0">
                <a:latin typeface="Expletive Deleted" pitchFamily="2" charset="0"/>
              </a:rPr>
              <a:t> </a:t>
            </a:r>
            <a:r>
              <a:rPr lang="en-GB" sz="2000" dirty="0">
                <a:effectLst>
                  <a:outerShdw blurRad="38100" dist="38100" dir="2700000" algn="tl">
                    <a:srgbClr val="C0C0C0"/>
                  </a:outerShdw>
                </a:effectLst>
                <a:latin typeface="Expletive Deleted" pitchFamily="2" charset="0"/>
              </a:rPr>
              <a:t>Shari’ah Law governs the lives of Muslims around </a:t>
            </a:r>
          </a:p>
          <a:p>
            <a:pPr algn="ctr">
              <a:buFont typeface="Wingdings" pitchFamily="2" charset="2"/>
              <a:buNone/>
              <a:defRPr/>
            </a:pPr>
            <a:r>
              <a:rPr lang="en-GB" sz="2000" dirty="0">
                <a:effectLst>
                  <a:outerShdw blurRad="38100" dist="38100" dir="2700000" algn="tl">
                    <a:srgbClr val="C0C0C0"/>
                  </a:outerShdw>
                </a:effectLst>
                <a:latin typeface="Expletive Deleted" pitchFamily="2" charset="0"/>
              </a:rPr>
              <a:t>the world and is the most widely used   </a:t>
            </a:r>
          </a:p>
          <a:p>
            <a:pPr algn="ctr">
              <a:buFont typeface="Wingdings" pitchFamily="2" charset="2"/>
              <a:buNone/>
              <a:defRPr/>
            </a:pPr>
            <a:r>
              <a:rPr lang="en-GB" sz="2000" dirty="0">
                <a:effectLst>
                  <a:outerShdw blurRad="38100" dist="38100" dir="2700000" algn="tl">
                    <a:srgbClr val="C0C0C0"/>
                  </a:outerShdw>
                </a:effectLst>
                <a:latin typeface="Expletive Deleted" pitchFamily="2" charset="0"/>
              </a:rPr>
              <a:t>    </a:t>
            </a:r>
            <a:r>
              <a:rPr lang="en-GB" sz="2000" dirty="0">
                <a:effectLst>
                  <a:outerShdw blurRad="38100" dist="38100" dir="2700000" algn="tl">
                    <a:srgbClr val="C0C0C0"/>
                  </a:outerShdw>
                </a:effectLst>
                <a:latin typeface="Impact" pitchFamily="34" charset="0"/>
              </a:rPr>
              <a:t>religious</a:t>
            </a:r>
            <a:r>
              <a:rPr lang="en-GB" sz="2000" dirty="0">
                <a:effectLst>
                  <a:outerShdw blurRad="38100" dist="38100" dir="2700000" algn="tl">
                    <a:srgbClr val="C0C0C0"/>
                  </a:outerShdw>
                </a:effectLst>
                <a:latin typeface="Expletive Deleted" pitchFamily="2" charset="0"/>
              </a:rPr>
              <a:t> legal system there is. It is traditionally upheld by the </a:t>
            </a:r>
            <a:r>
              <a:rPr lang="en-GB" sz="2000" dirty="0">
                <a:effectLst>
                  <a:outerShdw blurRad="38100" dist="38100" dir="2700000" algn="tl">
                    <a:srgbClr val="C0C0C0"/>
                  </a:outerShdw>
                </a:effectLst>
                <a:latin typeface="Impact" pitchFamily="34" charset="0"/>
              </a:rPr>
              <a:t>Imams </a:t>
            </a:r>
          </a:p>
          <a:p>
            <a:pPr algn="ctr">
              <a:buFont typeface="Wingdings" pitchFamily="2" charset="2"/>
              <a:buNone/>
              <a:defRPr/>
            </a:pPr>
            <a:r>
              <a:rPr lang="en-GB" sz="2000" dirty="0">
                <a:effectLst>
                  <a:outerShdw blurRad="38100" dist="38100" dir="2700000" algn="tl">
                    <a:srgbClr val="C0C0C0"/>
                  </a:outerShdw>
                </a:effectLst>
                <a:latin typeface="Impact" pitchFamily="34" charset="0"/>
              </a:rPr>
              <a:t>                                                </a:t>
            </a:r>
            <a:r>
              <a:rPr lang="en-GB" sz="2000" dirty="0">
                <a:effectLst>
                  <a:outerShdw blurRad="38100" dist="38100" dir="2700000" algn="tl">
                    <a:srgbClr val="C0C0C0"/>
                  </a:outerShdw>
                </a:effectLst>
                <a:latin typeface="Expletive Deleted" pitchFamily="2" charset="0"/>
              </a:rPr>
              <a:t>and the </a:t>
            </a:r>
            <a:r>
              <a:rPr lang="en-GB" sz="2000" dirty="0">
                <a:effectLst>
                  <a:outerShdw blurRad="38100" dist="38100" dir="2700000" algn="tl">
                    <a:srgbClr val="C0C0C0"/>
                  </a:outerShdw>
                </a:effectLst>
                <a:latin typeface="Impact" pitchFamily="34" charset="0"/>
              </a:rPr>
              <a:t>Ummah</a:t>
            </a:r>
            <a:r>
              <a:rPr lang="en-GB" sz="2000" dirty="0">
                <a:effectLst>
                  <a:outerShdw blurRad="38100" dist="38100" dir="2700000" algn="tl">
                    <a:srgbClr val="C0C0C0"/>
                  </a:outerShdw>
                </a:effectLst>
                <a:latin typeface="Expletive Deleted" pitchFamily="2" charset="0"/>
              </a:rPr>
              <a:t>. </a:t>
            </a:r>
            <a:endParaRPr lang="en-US" sz="2000" dirty="0">
              <a:latin typeface="Expletive Deleted" pitchFamily="2" charset="0"/>
            </a:endParaRPr>
          </a:p>
        </p:txBody>
      </p:sp>
      <p:sp>
        <p:nvSpPr>
          <p:cNvPr id="28682" name="Text Box 10"/>
          <p:cNvSpPr txBox="1">
            <a:spLocks noChangeArrowheads="1"/>
          </p:cNvSpPr>
          <p:nvPr/>
        </p:nvSpPr>
        <p:spPr bwMode="auto">
          <a:xfrm>
            <a:off x="6381752" y="642865"/>
            <a:ext cx="3929090" cy="3477875"/>
          </a:xfrm>
          <a:prstGeom prst="rect">
            <a:avLst/>
          </a:prstGeom>
          <a:noFill/>
          <a:ln w="9525">
            <a:noFill/>
            <a:miter lim="800000"/>
            <a:headEnd/>
            <a:tailEnd/>
          </a:ln>
          <a:effectLst/>
        </p:spPr>
        <p:txBody>
          <a:bodyPr wrap="square">
            <a:spAutoFit/>
          </a:bodyPr>
          <a:lstStyle/>
          <a:p>
            <a:pPr algn="ctr">
              <a:buFont typeface="Wingdings" pitchFamily="2" charset="2"/>
              <a:buNone/>
              <a:defRPr/>
            </a:pPr>
            <a:r>
              <a:rPr lang="en-GB" sz="2200" dirty="0">
                <a:effectLst>
                  <a:outerShdw blurRad="38100" dist="38100" dir="2700000" algn="tl">
                    <a:srgbClr val="C0C0C0"/>
                  </a:outerShdw>
                </a:effectLst>
                <a:latin typeface="Expletive Deleted" pitchFamily="2" charset="0"/>
              </a:rPr>
              <a:t>Muslims believe that God will </a:t>
            </a:r>
            <a:r>
              <a:rPr lang="en-GB" sz="2200" dirty="0">
                <a:effectLst>
                  <a:outerShdw blurRad="38100" dist="38100" dir="2700000" algn="tl">
                    <a:srgbClr val="C0C0C0"/>
                  </a:outerShdw>
                </a:effectLst>
                <a:latin typeface="Impact" pitchFamily="34" charset="0"/>
              </a:rPr>
              <a:t>judge</a:t>
            </a:r>
            <a:r>
              <a:rPr lang="en-GB" sz="2200" dirty="0">
                <a:effectLst>
                  <a:outerShdw blurRad="38100" dist="38100" dir="2700000" algn="tl">
                    <a:srgbClr val="C0C0C0"/>
                  </a:outerShdw>
                </a:effectLst>
                <a:latin typeface="Expletive Deleted" pitchFamily="2" charset="0"/>
              </a:rPr>
              <a:t> all people justly on the </a:t>
            </a:r>
            <a:r>
              <a:rPr lang="en-GB" sz="2200" dirty="0">
                <a:effectLst>
                  <a:outerShdw blurRad="38100" dist="38100" dir="2700000" algn="tl">
                    <a:srgbClr val="C0C0C0"/>
                  </a:outerShdw>
                </a:effectLst>
                <a:latin typeface="Impact" pitchFamily="34" charset="0"/>
              </a:rPr>
              <a:t>Last Day</a:t>
            </a:r>
            <a:r>
              <a:rPr lang="en-GB" sz="2200" dirty="0">
                <a:effectLst>
                  <a:outerShdw blurRad="38100" dist="38100" dir="2700000" algn="tl">
                    <a:srgbClr val="C0C0C0"/>
                  </a:outerShdw>
                </a:effectLst>
                <a:latin typeface="Expletive Deleted" pitchFamily="2" charset="0"/>
              </a:rPr>
              <a:t>. They also believe that it is their duty as </a:t>
            </a:r>
            <a:r>
              <a:rPr lang="en-GB" sz="2200" dirty="0">
                <a:effectLst>
                  <a:outerShdw blurRad="38100" dist="38100" dir="2700000" algn="tl">
                    <a:srgbClr val="C0C0C0"/>
                  </a:outerShdw>
                </a:effectLst>
                <a:latin typeface="Impact" pitchFamily="34" charset="0"/>
              </a:rPr>
              <a:t>vice-regents</a:t>
            </a:r>
            <a:r>
              <a:rPr lang="en-GB" sz="2200" dirty="0">
                <a:effectLst>
                  <a:outerShdw blurRad="38100" dist="38100" dir="2700000" algn="tl">
                    <a:srgbClr val="C0C0C0"/>
                  </a:outerShdw>
                </a:effectLst>
                <a:latin typeface="Expletive Deleted" pitchFamily="2" charset="0"/>
              </a:rPr>
              <a:t> </a:t>
            </a:r>
          </a:p>
          <a:p>
            <a:pPr algn="ctr">
              <a:buFont typeface="Wingdings" pitchFamily="2" charset="2"/>
              <a:buNone/>
              <a:defRPr/>
            </a:pPr>
            <a:r>
              <a:rPr lang="en-GB" sz="2200" dirty="0">
                <a:effectLst>
                  <a:outerShdw blurRad="38100" dist="38100" dir="2700000" algn="tl">
                    <a:srgbClr val="C0C0C0"/>
                  </a:outerShdw>
                </a:effectLst>
                <a:latin typeface="Expletive Deleted" pitchFamily="2" charset="0"/>
              </a:rPr>
              <a:t>(stewards) of creation to </a:t>
            </a:r>
          </a:p>
          <a:p>
            <a:pPr algn="ctr">
              <a:buFont typeface="Wingdings" pitchFamily="2" charset="2"/>
              <a:buNone/>
              <a:defRPr/>
            </a:pPr>
            <a:r>
              <a:rPr lang="en-GB" sz="2200" dirty="0">
                <a:effectLst>
                  <a:outerShdw blurRad="38100" dist="38100" dir="2700000" algn="tl">
                    <a:srgbClr val="C0C0C0"/>
                  </a:outerShdw>
                </a:effectLst>
                <a:latin typeface="Expletive Deleted" pitchFamily="2" charset="0"/>
              </a:rPr>
              <a:t>ensure that </a:t>
            </a:r>
            <a:r>
              <a:rPr lang="en-GB" sz="2200" dirty="0">
                <a:effectLst>
                  <a:outerShdw blurRad="38100" dist="38100" dir="2700000" algn="tl">
                    <a:srgbClr val="C0C0C0"/>
                  </a:outerShdw>
                </a:effectLst>
                <a:latin typeface="Impact" pitchFamily="34" charset="0"/>
              </a:rPr>
              <a:t>people</a:t>
            </a:r>
            <a:r>
              <a:rPr lang="en-GB" sz="2200" dirty="0">
                <a:effectLst>
                  <a:outerShdw blurRad="38100" dist="38100" dir="2700000" algn="tl">
                    <a:srgbClr val="C0C0C0"/>
                  </a:outerShdw>
                </a:effectLst>
                <a:latin typeface="Expletive Deleted" pitchFamily="2" charset="0"/>
              </a:rPr>
              <a:t> are </a:t>
            </a:r>
          </a:p>
          <a:p>
            <a:pPr algn="ctr">
              <a:buFont typeface="Wingdings" pitchFamily="2" charset="2"/>
              <a:buNone/>
              <a:defRPr/>
            </a:pPr>
            <a:r>
              <a:rPr lang="en-GB" sz="2200" dirty="0">
                <a:effectLst>
                  <a:outerShdw blurRad="38100" dist="38100" dir="2700000" algn="tl">
                    <a:srgbClr val="C0C0C0"/>
                  </a:outerShdw>
                </a:effectLst>
                <a:latin typeface="Expletive Deleted" pitchFamily="2" charset="0"/>
              </a:rPr>
              <a:t>treated fairly and the </a:t>
            </a:r>
          </a:p>
          <a:p>
            <a:pPr algn="ctr">
              <a:buFont typeface="Wingdings" pitchFamily="2" charset="2"/>
              <a:buNone/>
              <a:defRPr/>
            </a:pPr>
            <a:r>
              <a:rPr lang="en-GB" sz="2200" dirty="0">
                <a:effectLst>
                  <a:outerShdw blurRad="38100" dist="38100" dir="2700000" algn="tl">
                    <a:srgbClr val="C0C0C0"/>
                  </a:outerShdw>
                </a:effectLst>
                <a:latin typeface="Expletive Deleted" pitchFamily="2" charset="0"/>
              </a:rPr>
              <a:t>world is </a:t>
            </a:r>
            <a:r>
              <a:rPr lang="en-GB" sz="2200" dirty="0">
                <a:effectLst>
                  <a:outerShdw blurRad="38100" dist="38100" dir="2700000" algn="tl">
                    <a:srgbClr val="C0C0C0"/>
                  </a:outerShdw>
                </a:effectLst>
                <a:latin typeface="Impact" pitchFamily="34" charset="0"/>
              </a:rPr>
              <a:t>governed</a:t>
            </a:r>
          </a:p>
          <a:p>
            <a:pPr algn="ctr">
              <a:buFont typeface="Wingdings" pitchFamily="2" charset="2"/>
              <a:buNone/>
              <a:defRPr/>
            </a:pPr>
            <a:r>
              <a:rPr lang="en-GB" sz="2200" dirty="0">
                <a:effectLst>
                  <a:outerShdw blurRad="38100" dist="38100" dir="2700000" algn="tl">
                    <a:srgbClr val="C0C0C0"/>
                  </a:outerShdw>
                </a:effectLst>
                <a:latin typeface="Expletive Deleted" pitchFamily="2" charset="0"/>
              </a:rPr>
              <a:t> in a </a:t>
            </a:r>
            <a:r>
              <a:rPr lang="en-GB" sz="2200" dirty="0">
                <a:effectLst>
                  <a:outerShdw blurRad="38100" dist="38100" dir="2700000" algn="tl">
                    <a:srgbClr val="C0C0C0"/>
                  </a:outerShdw>
                </a:effectLst>
                <a:latin typeface="Impact" pitchFamily="34" charset="0"/>
              </a:rPr>
              <a:t>just</a:t>
            </a:r>
            <a:r>
              <a:rPr lang="en-GB" sz="2200" dirty="0">
                <a:effectLst>
                  <a:outerShdw blurRad="38100" dist="38100" dir="2700000" algn="tl">
                    <a:srgbClr val="C0C0C0"/>
                  </a:outerShdw>
                </a:effectLst>
                <a:latin typeface="Expletive Deleted" pitchFamily="2" charset="0"/>
              </a:rPr>
              <a:t> way.</a:t>
            </a:r>
            <a:endParaRPr lang="en-US" sz="2200" dirty="0">
              <a:effectLst>
                <a:outerShdw blurRad="38100" dist="38100" dir="2700000" algn="tl">
                  <a:srgbClr val="C0C0C0"/>
                </a:outerShdw>
              </a:effectLst>
              <a:latin typeface="Expletive Deleted" pitchFamily="2" charset="0"/>
            </a:endParaRPr>
          </a:p>
        </p:txBody>
      </p:sp>
      <p:sp>
        <p:nvSpPr>
          <p:cNvPr id="28683" name="Text Box 11"/>
          <p:cNvSpPr txBox="1">
            <a:spLocks noChangeArrowheads="1"/>
          </p:cNvSpPr>
          <p:nvPr/>
        </p:nvSpPr>
        <p:spPr bwMode="auto">
          <a:xfrm>
            <a:off x="2166910" y="4202757"/>
            <a:ext cx="8207375" cy="430887"/>
          </a:xfrm>
          <a:prstGeom prst="rect">
            <a:avLst/>
          </a:prstGeom>
          <a:noFill/>
          <a:ln w="9525">
            <a:noFill/>
            <a:miter lim="800000"/>
            <a:headEnd/>
            <a:tailEnd/>
          </a:ln>
          <a:effectLst/>
        </p:spPr>
        <p:txBody>
          <a:bodyPr>
            <a:spAutoFit/>
          </a:bodyPr>
          <a:lstStyle/>
          <a:p>
            <a:pPr>
              <a:buFont typeface="Wingdings" pitchFamily="2" charset="2"/>
              <a:buBlip>
                <a:blip r:embed="rId3"/>
              </a:buBlip>
              <a:defRPr/>
            </a:pPr>
            <a:r>
              <a:rPr lang="en-GB" sz="2200" dirty="0">
                <a:effectLst>
                  <a:outerShdw blurRad="38100" dist="38100" dir="2700000" algn="tl">
                    <a:srgbClr val="C0C0C0"/>
                  </a:outerShdw>
                </a:effectLst>
                <a:latin typeface="Expletive Deleted" pitchFamily="2" charset="0"/>
              </a:rPr>
              <a:t> The </a:t>
            </a:r>
            <a:r>
              <a:rPr lang="en-GB" sz="2200" dirty="0">
                <a:solidFill>
                  <a:srgbClr val="FF0000"/>
                </a:solidFill>
                <a:effectLst>
                  <a:outerShdw blurRad="38100" dist="38100" dir="2700000" algn="tl">
                    <a:srgbClr val="C0C0C0"/>
                  </a:outerShdw>
                </a:effectLst>
                <a:latin typeface="Expletive Deleted" pitchFamily="2" charset="0"/>
              </a:rPr>
              <a:t>Qur’an</a:t>
            </a:r>
            <a:r>
              <a:rPr lang="en-GB" sz="2200" dirty="0">
                <a:effectLst>
                  <a:outerShdw blurRad="38100" dist="38100" dir="2700000" algn="tl">
                    <a:srgbClr val="C0C0C0"/>
                  </a:outerShdw>
                </a:effectLst>
                <a:latin typeface="Expletive Deleted" pitchFamily="2" charset="0"/>
              </a:rPr>
              <a:t> describes God as just.</a:t>
            </a:r>
            <a:endParaRPr lang="en-US" sz="2200" dirty="0">
              <a:effectLst>
                <a:outerShdw blurRad="38100" dist="38100" dir="2700000" algn="tl">
                  <a:srgbClr val="C0C0C0"/>
                </a:outerShdw>
              </a:effectLst>
              <a:latin typeface="Expletive Deleted" pitchFamily="2" charset="0"/>
            </a:endParaRPr>
          </a:p>
        </p:txBody>
      </p:sp>
      <p:sp>
        <p:nvSpPr>
          <p:cNvPr id="28684" name="Text Box 12"/>
          <p:cNvSpPr txBox="1">
            <a:spLocks noChangeArrowheads="1"/>
          </p:cNvSpPr>
          <p:nvPr/>
        </p:nvSpPr>
        <p:spPr bwMode="auto">
          <a:xfrm>
            <a:off x="2166910" y="5692561"/>
            <a:ext cx="8207375" cy="769441"/>
          </a:xfrm>
          <a:prstGeom prst="rect">
            <a:avLst/>
          </a:prstGeom>
          <a:noFill/>
          <a:ln w="9525">
            <a:noFill/>
            <a:miter lim="800000"/>
            <a:headEnd/>
            <a:tailEnd/>
          </a:ln>
          <a:effectLst/>
        </p:spPr>
        <p:txBody>
          <a:bodyPr>
            <a:spAutoFit/>
          </a:bodyPr>
          <a:lstStyle/>
          <a:p>
            <a:pPr>
              <a:buFont typeface="Wingdings" pitchFamily="2" charset="2"/>
              <a:buBlip>
                <a:blip r:embed="rId3"/>
              </a:buBlip>
              <a:defRPr/>
            </a:pPr>
            <a:r>
              <a:rPr lang="en-GB" sz="2200" dirty="0">
                <a:effectLst>
                  <a:outerShdw blurRad="38100" dist="38100" dir="2700000" algn="tl">
                    <a:srgbClr val="C0C0C0"/>
                  </a:outerShdw>
                </a:effectLst>
                <a:latin typeface="Expletive Deleted" pitchFamily="2" charset="0"/>
              </a:rPr>
              <a:t> </a:t>
            </a:r>
            <a:r>
              <a:rPr lang="en-GB" sz="2200" dirty="0">
                <a:solidFill>
                  <a:srgbClr val="FF0000"/>
                </a:solidFill>
                <a:effectLst>
                  <a:outerShdw blurRad="38100" dist="38100" dir="2700000" algn="tl">
                    <a:srgbClr val="C0C0C0"/>
                  </a:outerShdw>
                </a:effectLst>
                <a:latin typeface="Expletive Deleted" pitchFamily="2" charset="0"/>
              </a:rPr>
              <a:t>Allah</a:t>
            </a:r>
            <a:r>
              <a:rPr lang="en-GB" sz="2200" dirty="0">
                <a:effectLst>
                  <a:outerShdw blurRad="38100" dist="38100" dir="2700000" algn="tl">
                    <a:srgbClr val="C0C0C0"/>
                  </a:outerShdw>
                </a:effectLst>
                <a:latin typeface="Expletive Deleted" pitchFamily="2" charset="0"/>
              </a:rPr>
              <a:t> wants people to treat each other fairly and establish justice.</a:t>
            </a:r>
            <a:endParaRPr lang="en-US" sz="2200" dirty="0">
              <a:effectLst>
                <a:outerShdw blurRad="38100" dist="38100" dir="2700000" algn="tl">
                  <a:srgbClr val="C0C0C0"/>
                </a:outerShdw>
              </a:effectLst>
              <a:latin typeface="Expletive Deleted" pitchFamily="2" charset="0"/>
            </a:endParaRPr>
          </a:p>
        </p:txBody>
      </p:sp>
      <p:sp>
        <p:nvSpPr>
          <p:cNvPr id="28685" name="Text Box 13"/>
          <p:cNvSpPr txBox="1">
            <a:spLocks noChangeArrowheads="1"/>
          </p:cNvSpPr>
          <p:nvPr/>
        </p:nvSpPr>
        <p:spPr bwMode="auto">
          <a:xfrm>
            <a:off x="2166911" y="6269980"/>
            <a:ext cx="8215370" cy="769441"/>
          </a:xfrm>
          <a:prstGeom prst="rect">
            <a:avLst/>
          </a:prstGeom>
          <a:noFill/>
          <a:ln w="9525">
            <a:noFill/>
            <a:miter lim="800000"/>
            <a:headEnd/>
            <a:tailEnd/>
          </a:ln>
          <a:effectLst/>
        </p:spPr>
        <p:txBody>
          <a:bodyPr wrap="square">
            <a:spAutoFit/>
          </a:bodyPr>
          <a:lstStyle/>
          <a:p>
            <a:pPr>
              <a:buFont typeface="Wingdings" pitchFamily="2" charset="2"/>
              <a:buBlip>
                <a:blip r:embed="rId3"/>
              </a:buBlip>
              <a:defRPr/>
            </a:pPr>
            <a:r>
              <a:rPr lang="en-GB" sz="2200" dirty="0">
                <a:effectLst>
                  <a:outerShdw blurRad="38100" dist="38100" dir="2700000" algn="tl">
                    <a:srgbClr val="C0C0C0"/>
                  </a:outerShdw>
                </a:effectLst>
                <a:latin typeface="Expletive Deleted" pitchFamily="2" charset="0"/>
              </a:rPr>
              <a:t> There are many </a:t>
            </a:r>
            <a:r>
              <a:rPr lang="en-GB" sz="2200" dirty="0">
                <a:solidFill>
                  <a:srgbClr val="FF0000"/>
                </a:solidFill>
                <a:effectLst>
                  <a:outerShdw blurRad="38100" dist="38100" dir="2700000" algn="tl">
                    <a:srgbClr val="C0C0C0"/>
                  </a:outerShdw>
                </a:effectLst>
                <a:latin typeface="Expletive Deleted" pitchFamily="2" charset="0"/>
              </a:rPr>
              <a:t>Hadith</a:t>
            </a:r>
            <a:r>
              <a:rPr lang="en-GB" sz="2200" dirty="0">
                <a:effectLst>
                  <a:outerShdw blurRad="38100" dist="38100" dir="2700000" algn="tl">
                    <a:srgbClr val="C0C0C0"/>
                  </a:outerShdw>
                </a:effectLst>
                <a:latin typeface="Expletive Deleted" pitchFamily="2" charset="0"/>
              </a:rPr>
              <a:t> (sayings/teachings) of </a:t>
            </a:r>
            <a:r>
              <a:rPr lang="en-GB" sz="2200" dirty="0">
                <a:solidFill>
                  <a:srgbClr val="FF0000"/>
                </a:solidFill>
                <a:effectLst>
                  <a:outerShdw blurRad="38100" dist="38100" dir="2700000" algn="tl">
                    <a:srgbClr val="C0C0C0"/>
                  </a:outerShdw>
                </a:effectLst>
                <a:latin typeface="Expletive Deleted" pitchFamily="2" charset="0"/>
              </a:rPr>
              <a:t>Muhammad </a:t>
            </a:r>
            <a:r>
              <a:rPr lang="en-GB" sz="2200" dirty="0">
                <a:effectLst>
                  <a:outerShdw blurRad="38100" dist="38100" dir="2700000" algn="tl">
                    <a:srgbClr val="C0C0C0"/>
                  </a:outerShdw>
                </a:effectLst>
                <a:latin typeface="Expletive Deleted" pitchFamily="2" charset="0"/>
              </a:rPr>
              <a:t>about justice.</a:t>
            </a:r>
            <a:endParaRPr lang="en-US" sz="2200" dirty="0">
              <a:effectLst>
                <a:outerShdw blurRad="38100" dist="38100" dir="2700000" algn="tl">
                  <a:srgbClr val="C0C0C0"/>
                </a:outerShdw>
              </a:effectLst>
              <a:latin typeface="Expletive Deleted" pitchFamily="2" charset="0"/>
            </a:endParaRPr>
          </a:p>
        </p:txBody>
      </p:sp>
      <p:sp>
        <p:nvSpPr>
          <p:cNvPr id="28686" name="Text Box 14"/>
          <p:cNvSpPr txBox="1">
            <a:spLocks noChangeArrowheads="1"/>
          </p:cNvSpPr>
          <p:nvPr/>
        </p:nvSpPr>
        <p:spPr bwMode="auto">
          <a:xfrm>
            <a:off x="2166911" y="5266654"/>
            <a:ext cx="8207375" cy="430887"/>
          </a:xfrm>
          <a:prstGeom prst="rect">
            <a:avLst/>
          </a:prstGeom>
          <a:noFill/>
          <a:ln w="9525">
            <a:noFill/>
            <a:miter lim="800000"/>
            <a:headEnd/>
            <a:tailEnd/>
          </a:ln>
          <a:effectLst/>
        </p:spPr>
        <p:txBody>
          <a:bodyPr>
            <a:spAutoFit/>
          </a:bodyPr>
          <a:lstStyle/>
          <a:p>
            <a:pPr>
              <a:buFont typeface="Wingdings" pitchFamily="2" charset="2"/>
              <a:buBlip>
                <a:blip r:embed="rId3"/>
              </a:buBlip>
              <a:defRPr/>
            </a:pPr>
            <a:r>
              <a:rPr lang="en-GB" sz="2200" dirty="0">
                <a:effectLst>
                  <a:outerShdw blurRad="38100" dist="38100" dir="2700000" algn="tl">
                    <a:srgbClr val="C0C0C0"/>
                  </a:outerShdw>
                </a:effectLst>
                <a:latin typeface="Expletive Deleted" pitchFamily="2" charset="0"/>
              </a:rPr>
              <a:t> The </a:t>
            </a:r>
            <a:r>
              <a:rPr lang="en-GB" sz="2200" dirty="0">
                <a:solidFill>
                  <a:srgbClr val="FF0000"/>
                </a:solidFill>
                <a:effectLst>
                  <a:outerShdw blurRad="38100" dist="38100" dir="2700000" algn="tl">
                    <a:srgbClr val="C0C0C0"/>
                  </a:outerShdw>
                </a:effectLst>
                <a:latin typeface="Expletive Deleted" pitchFamily="2" charset="0"/>
              </a:rPr>
              <a:t>Shari ’ah </a:t>
            </a:r>
            <a:r>
              <a:rPr lang="en-GB" sz="2200" dirty="0">
                <a:effectLst>
                  <a:outerShdw blurRad="38100" dist="38100" dir="2700000" algn="tl">
                    <a:srgbClr val="C0C0C0"/>
                  </a:outerShdw>
                </a:effectLst>
                <a:latin typeface="Expletive Deleted" pitchFamily="2" charset="0"/>
              </a:rPr>
              <a:t>is based on justice and equality for all.</a:t>
            </a:r>
            <a:endParaRPr lang="en-US" sz="2200" dirty="0">
              <a:effectLst>
                <a:outerShdw blurRad="38100" dist="38100" dir="2700000" algn="tl">
                  <a:srgbClr val="C0C0C0"/>
                </a:outerShdw>
              </a:effectLst>
              <a:latin typeface="Expletive Deleted" pitchFamily="2" charset="0"/>
            </a:endParaRPr>
          </a:p>
        </p:txBody>
      </p:sp>
      <p:sp>
        <p:nvSpPr>
          <p:cNvPr id="28687" name="Text Box 15"/>
          <p:cNvSpPr txBox="1">
            <a:spLocks noChangeArrowheads="1"/>
          </p:cNvSpPr>
          <p:nvPr/>
        </p:nvSpPr>
        <p:spPr bwMode="auto">
          <a:xfrm>
            <a:off x="2135188" y="4692987"/>
            <a:ext cx="8207375" cy="430887"/>
          </a:xfrm>
          <a:prstGeom prst="rect">
            <a:avLst/>
          </a:prstGeom>
          <a:noFill/>
          <a:ln w="9525">
            <a:noFill/>
            <a:miter lim="800000"/>
            <a:headEnd/>
            <a:tailEnd/>
          </a:ln>
          <a:effectLst/>
        </p:spPr>
        <p:txBody>
          <a:bodyPr>
            <a:spAutoFit/>
          </a:bodyPr>
          <a:lstStyle/>
          <a:p>
            <a:pPr>
              <a:buFont typeface="Wingdings" pitchFamily="2" charset="2"/>
              <a:buBlip>
                <a:blip r:embed="rId3"/>
              </a:buBlip>
              <a:defRPr/>
            </a:pPr>
            <a:r>
              <a:rPr lang="en-GB" sz="2200" dirty="0">
                <a:effectLst>
                  <a:outerShdw blurRad="38100" dist="38100" dir="2700000" algn="tl">
                    <a:srgbClr val="C0C0C0"/>
                  </a:outerShdw>
                </a:effectLst>
                <a:latin typeface="Expletive Deleted" pitchFamily="2" charset="0"/>
              </a:rPr>
              <a:t> Justice is the basis for the ‘pillar of </a:t>
            </a:r>
            <a:r>
              <a:rPr lang="en-GB" sz="2200" dirty="0" err="1">
                <a:solidFill>
                  <a:srgbClr val="FF0000"/>
                </a:solidFill>
                <a:effectLst>
                  <a:outerShdw blurRad="38100" dist="38100" dir="2700000" algn="tl">
                    <a:srgbClr val="C0C0C0"/>
                  </a:outerShdw>
                </a:effectLst>
                <a:latin typeface="Expletive Deleted" pitchFamily="2" charset="0"/>
              </a:rPr>
              <a:t>zakah</a:t>
            </a:r>
            <a:r>
              <a:rPr lang="en-GB" sz="2200" dirty="0">
                <a:solidFill>
                  <a:srgbClr val="FF0000"/>
                </a:solidFill>
                <a:effectLst>
                  <a:outerShdw blurRad="38100" dist="38100" dir="2700000" algn="tl">
                    <a:srgbClr val="C0C0C0"/>
                  </a:outerShdw>
                </a:effectLst>
                <a:latin typeface="Expletive Deleted" pitchFamily="2" charset="0"/>
              </a:rPr>
              <a:t>’.</a:t>
            </a:r>
            <a:endParaRPr lang="en-US" sz="2200" dirty="0">
              <a:solidFill>
                <a:srgbClr val="FF0000"/>
              </a:solidFill>
              <a:effectLst>
                <a:outerShdw blurRad="38100" dist="38100" dir="2700000" algn="tl">
                  <a:srgbClr val="C0C0C0"/>
                </a:outerShdw>
              </a:effectLst>
              <a:latin typeface="Expletive Deleted" pitchFamily="2" charset="0"/>
            </a:endParaRPr>
          </a:p>
        </p:txBody>
      </p:sp>
    </p:spTree>
    <p:extLst>
      <p:ext uri="{BB962C8B-B14F-4D97-AF65-F5344CB8AC3E}">
        <p14:creationId xmlns:p14="http://schemas.microsoft.com/office/powerpoint/2010/main" val="4070802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fade">
                                      <p:cBhvr>
                                        <p:cTn id="7" dur="2000"/>
                                        <p:tgtEl>
                                          <p:spTgt spid="2867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7"/>
                                        </p:tgtEl>
                                        <p:attrNameLst>
                                          <p:attrName>style.visibility</p:attrName>
                                        </p:attrNameLst>
                                      </p:cBhvr>
                                      <p:to>
                                        <p:strVal val="visible"/>
                                      </p:to>
                                    </p:set>
                                    <p:animEffect transition="in" filter="wipe(left)">
                                      <p:cBhvr>
                                        <p:cTn id="12" dur="1000"/>
                                        <p:tgtEl>
                                          <p:spTgt spid="2867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682"/>
                                        </p:tgtEl>
                                        <p:attrNameLst>
                                          <p:attrName>style.visibility</p:attrName>
                                        </p:attrNameLst>
                                      </p:cBhvr>
                                      <p:to>
                                        <p:strVal val="visible"/>
                                      </p:to>
                                    </p:set>
                                    <p:animEffect transition="in" filter="wipe(left)">
                                      <p:cBhvr>
                                        <p:cTn id="17" dur="1000"/>
                                        <p:tgtEl>
                                          <p:spTgt spid="2868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683"/>
                                        </p:tgtEl>
                                        <p:attrNameLst>
                                          <p:attrName>style.visibility</p:attrName>
                                        </p:attrNameLst>
                                      </p:cBhvr>
                                      <p:to>
                                        <p:strVal val="visible"/>
                                      </p:to>
                                    </p:set>
                                    <p:animEffect transition="in" filter="wipe(left)">
                                      <p:cBhvr>
                                        <p:cTn id="22" dur="1000"/>
                                        <p:tgtEl>
                                          <p:spTgt spid="28683"/>
                                        </p:tgtEl>
                                      </p:cBhvr>
                                    </p:animEffect>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28684"/>
                                        </p:tgtEl>
                                        <p:attrNameLst>
                                          <p:attrName>style.visibility</p:attrName>
                                        </p:attrNameLst>
                                      </p:cBhvr>
                                      <p:to>
                                        <p:strVal val="visible"/>
                                      </p:to>
                                    </p:set>
                                    <p:animEffect transition="in" filter="wipe(left)">
                                      <p:cBhvr>
                                        <p:cTn id="26" dur="1000"/>
                                        <p:tgtEl>
                                          <p:spTgt spid="28684"/>
                                        </p:tgtEl>
                                      </p:cBhvr>
                                    </p:animEffect>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28685"/>
                                        </p:tgtEl>
                                        <p:attrNameLst>
                                          <p:attrName>style.visibility</p:attrName>
                                        </p:attrNameLst>
                                      </p:cBhvr>
                                      <p:to>
                                        <p:strVal val="visible"/>
                                      </p:to>
                                    </p:set>
                                    <p:animEffect transition="in" filter="wipe(left)">
                                      <p:cBhvr>
                                        <p:cTn id="30" dur="1000"/>
                                        <p:tgtEl>
                                          <p:spTgt spid="28685"/>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28686"/>
                                        </p:tgtEl>
                                        <p:attrNameLst>
                                          <p:attrName>style.visibility</p:attrName>
                                        </p:attrNameLst>
                                      </p:cBhvr>
                                      <p:to>
                                        <p:strVal val="visible"/>
                                      </p:to>
                                    </p:set>
                                    <p:animEffect transition="in" filter="wipe(left)">
                                      <p:cBhvr>
                                        <p:cTn id="34" dur="1000"/>
                                        <p:tgtEl>
                                          <p:spTgt spid="28686"/>
                                        </p:tgtEl>
                                      </p:cBhvr>
                                    </p:animEffect>
                                  </p:childTnLst>
                                </p:cTn>
                              </p:par>
                            </p:childTnLst>
                          </p:cTn>
                        </p:par>
                        <p:par>
                          <p:cTn id="35" fill="hold">
                            <p:stCondLst>
                              <p:cond delay="4000"/>
                            </p:stCondLst>
                            <p:childTnLst>
                              <p:par>
                                <p:cTn id="36" presetID="22" presetClass="entr" presetSubtype="8" fill="hold" grpId="0" nodeType="afterEffect">
                                  <p:stCondLst>
                                    <p:cond delay="0"/>
                                  </p:stCondLst>
                                  <p:childTnLst>
                                    <p:set>
                                      <p:cBhvr>
                                        <p:cTn id="37" dur="1" fill="hold">
                                          <p:stCondLst>
                                            <p:cond delay="0"/>
                                          </p:stCondLst>
                                        </p:cTn>
                                        <p:tgtEl>
                                          <p:spTgt spid="28687"/>
                                        </p:tgtEl>
                                        <p:attrNameLst>
                                          <p:attrName>style.visibility</p:attrName>
                                        </p:attrNameLst>
                                      </p:cBhvr>
                                      <p:to>
                                        <p:strVal val="visible"/>
                                      </p:to>
                                    </p:set>
                                    <p:animEffect transition="in" filter="wipe(left)">
                                      <p:cBhvr>
                                        <p:cTn id="38" dur="1000"/>
                                        <p:tgtEl>
                                          <p:spTgt spid="28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7" grpId="0"/>
      <p:bldP spid="28682" grpId="0"/>
      <p:bldP spid="28683" grpId="0"/>
      <p:bldP spid="28684" grpId="0"/>
      <p:bldP spid="28685" grpId="0"/>
      <p:bldP spid="28686" grpId="0"/>
      <p:bldP spid="28687" grpId="0"/>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52</TotalTime>
  <Words>2428</Words>
  <Application>Microsoft Office PowerPoint</Application>
  <PresentationFormat>Widescreen</PresentationFormat>
  <Paragraphs>179</Paragraphs>
  <Slides>19</Slides>
  <Notes>5</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19</vt:i4>
      </vt:variant>
    </vt:vector>
  </HeadingPairs>
  <TitlesOfParts>
    <vt:vector size="35" baseType="lpstr">
      <vt:lpstr>Andalus</vt:lpstr>
      <vt:lpstr>Arabic Typesetting</vt:lpstr>
      <vt:lpstr>Arial</vt:lpstr>
      <vt:lpstr>Calibri</vt:lpstr>
      <vt:lpstr>Expletive Deleted</vt:lpstr>
      <vt:lpstr>Gill Sans MT</vt:lpstr>
      <vt:lpstr>Gill Sans Ultra Bold Condensed</vt:lpstr>
      <vt:lpstr>Glimstick</vt:lpstr>
      <vt:lpstr>Harcourt Black</vt:lpstr>
      <vt:lpstr>HP PSG</vt:lpstr>
      <vt:lpstr>Impact</vt:lpstr>
      <vt:lpstr>Jester</vt:lpstr>
      <vt:lpstr>Mufferaw</vt:lpstr>
      <vt:lpstr>Wingdings</vt:lpstr>
      <vt:lpstr>X-Files</vt:lpstr>
      <vt:lpstr>Badge</vt:lpstr>
      <vt:lpstr>ISLAM  PAPER 8 REVISON</vt:lpstr>
      <vt:lpstr>Environmental  and medical issues</vt:lpstr>
      <vt:lpstr>PowerPoint Presentation</vt:lpstr>
      <vt:lpstr>PowerPoint Presentation</vt:lpstr>
      <vt:lpstr>PowerPoint Presentation</vt:lpstr>
      <vt:lpstr>PowerPoint Presentation</vt:lpstr>
      <vt:lpstr>PowerPoint Presentation</vt:lpstr>
      <vt:lpstr>Crime and punishment</vt:lpstr>
      <vt:lpstr>PowerPoint Presentation</vt:lpstr>
      <vt:lpstr>PowerPoint Presentation</vt:lpstr>
      <vt:lpstr>PowerPoint Presentation</vt:lpstr>
      <vt:lpstr>PowerPoint Presentation</vt:lpstr>
      <vt:lpstr>PowerPoint Presentation</vt:lpstr>
      <vt:lpstr>PowerPoint Presentation</vt:lpstr>
      <vt:lpstr>PEACE AND CONFLICT</vt:lpstr>
      <vt:lpstr>PowerPoint Presentation</vt:lpstr>
      <vt:lpstr>PowerPoint Presentation</vt:lpstr>
      <vt:lpstr>PowerPoint Presentation</vt:lpstr>
      <vt:lpstr>PowerPoint Presentation</vt:lpstr>
    </vt:vector>
  </TitlesOfParts>
  <Company>St Wilfrid's RC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PAPER 8 REVISON</dc:title>
  <dc:creator>Francesca Craik</dc:creator>
  <cp:lastModifiedBy>Paul Dann</cp:lastModifiedBy>
  <cp:revision>10</cp:revision>
  <dcterms:created xsi:type="dcterms:W3CDTF">2016-04-24T12:02:36Z</dcterms:created>
  <dcterms:modified xsi:type="dcterms:W3CDTF">2017-04-07T09:47:13Z</dcterms:modified>
</cp:coreProperties>
</file>