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72" r:id="rId2"/>
    <p:sldId id="258" r:id="rId3"/>
    <p:sldId id="285" r:id="rId4"/>
    <p:sldId id="280" r:id="rId5"/>
    <p:sldId id="260" r:id="rId6"/>
    <p:sldId id="284" r:id="rId7"/>
    <p:sldId id="262" r:id="rId8"/>
    <p:sldId id="286" r:id="rId9"/>
    <p:sldId id="264" r:id="rId10"/>
    <p:sldId id="269" r:id="rId11"/>
    <p:sldId id="268" r:id="rId12"/>
    <p:sldId id="282" r:id="rId1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501123-7251-BD53-E761-23CB20AEDAE0}" v="1211" dt="2020-01-13T20:05:16.704"/>
    <p1510:client id="{219C3D81-8FAF-749E-22F3-E87AC0315925}" v="59" dt="2020-01-14T10:58:59.784"/>
    <p1510:client id="{6B58A342-9486-A221-0C84-46C558D9F1F1}" v="34" dt="2020-01-16T19:10:29.897"/>
    <p1510:client id="{6FA72638-C3F7-9951-EC78-302297F5B010}" v="795" dt="2020-01-12T13:49:01.298"/>
    <p1510:client id="{74B174E2-D2B5-4955-2527-C754752496A3}" v="502" dt="2020-01-13T17:17:11.888"/>
    <p1510:client id="{91380E20-3DF8-1572-9796-03408DB80068}" v="245" dt="2019-09-17T12:29:09.070"/>
    <p1510:client id="{918DB3E0-259D-1087-F7A9-D918D1DE1BDC}" v="1" dt="2019-09-27T06:16:05.098"/>
    <p1510:client id="{9BF7251A-5956-6C8A-988A-E29B526BA2B9}" v="37" dt="2019-09-18T12:45:34.592"/>
    <p1510:client id="{EEA243AC-FF21-B5C0-703D-AD7CCB4DF8B9}" v="50" dt="2019-09-26T15:33:00.712"/>
    <p1510:client id="{F00C4542-3DC9-C932-C055-B4EC84D0F45C}" v="48" dt="2020-01-08T12:06:30.6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F3D4B-2294-423E-9A18-8B671A0472BF}" type="datetimeFigureOut">
              <a:rPr lang="en-GB"/>
              <a:t>16/01/2020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185DC-E8A2-4065-A6CA-B6104D41700C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11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4C22E-A651-4060-9770-D39F03B5B0F2}" type="slidenum">
              <a:rPr lang="en-GB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89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64C22E-A651-4060-9770-D39F03B5B0F2}" type="slidenum">
              <a:rPr lang="en-GB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46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495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59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77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287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69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2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07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788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839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243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1/16/2020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94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6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106F73B-1673-451D-8B6C-0508F8DC5A65}"/>
              </a:ext>
            </a:extLst>
          </p:cNvPr>
          <p:cNvSpPr txBox="1"/>
          <p:nvPr/>
        </p:nvSpPr>
        <p:spPr>
          <a:xfrm>
            <a:off x="4724400" y="3200400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sz="1100" dirty="0">
              <a:latin typeface="Calibri"/>
              <a:cs typeface="Calibri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F6BA7DB-2F28-4A64-B9CD-B6218B6940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24" y="1237972"/>
            <a:ext cx="8198151" cy="4295453"/>
          </a:xfrm>
        </p:spPr>
        <p:txBody>
          <a:bodyPr>
            <a:normAutofit/>
          </a:bodyPr>
          <a:lstStyle/>
          <a:p>
            <a:r>
              <a:rPr lang="en-GB" dirty="0"/>
              <a:t>Support in St Wilfrid's </a:t>
            </a:r>
            <a:r>
              <a:rPr lang="en-GB" dirty="0" err="1"/>
              <a:t>Sixthform</a:t>
            </a:r>
          </a:p>
        </p:txBody>
      </p:sp>
      <p:pic>
        <p:nvPicPr>
          <p:cNvPr id="7" name="Picture 7" descr="A picture containing food, drawing&#10;&#10;Description generated with very high confidence">
            <a:extLst>
              <a:ext uri="{FF2B5EF4-FFF2-40B4-BE49-F238E27FC236}">
                <a16:creationId xmlns:a16="http://schemas.microsoft.com/office/drawing/2014/main" id="{7FC1947B-4752-44F0-86A7-42F5F367D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646" y="117677"/>
            <a:ext cx="2743200" cy="1072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307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C0C6A4-00DB-420C-9BE8-FD163C3D68FB}"/>
              </a:ext>
            </a:extLst>
          </p:cNvPr>
          <p:cNvSpPr txBox="1"/>
          <p:nvPr/>
        </p:nvSpPr>
        <p:spPr>
          <a:xfrm>
            <a:off x="501330" y="3585295"/>
            <a:ext cx="4303485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/>
              <a:t>Sunderland University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 sz="2400"/>
              <a:t>Sunderland Medical School Presentations</a:t>
            </a:r>
          </a:p>
          <a:p>
            <a:pPr marL="285750" indent="-285750">
              <a:buFont typeface="Arial"/>
              <a:buChar char="•"/>
            </a:pPr>
            <a:r>
              <a:rPr lang="en-US" sz="2400"/>
              <a:t>Presentation Skills Sessions</a:t>
            </a:r>
          </a:p>
          <a:p>
            <a:pPr marL="285750" indent="-285750">
              <a:buFont typeface="Arial"/>
              <a:buChar char="•"/>
            </a:pPr>
            <a:r>
              <a:rPr lang="en-US" sz="2400"/>
              <a:t>Interview skills </a:t>
            </a:r>
          </a:p>
          <a:p>
            <a:pPr marL="285750" indent="-285750">
              <a:buFont typeface="Arial"/>
              <a:buChar char="•"/>
            </a:pPr>
            <a:r>
              <a:rPr lang="en-US" sz="2400"/>
              <a:t>First Choice Scheme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F5C299-D254-4829-930E-AD6D17A2CCCE}"/>
              </a:ext>
            </a:extLst>
          </p:cNvPr>
          <p:cNvSpPr txBox="1"/>
          <p:nvPr/>
        </p:nvSpPr>
        <p:spPr>
          <a:xfrm>
            <a:off x="535214" y="203805"/>
            <a:ext cx="5333999" cy="83099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cs typeface="Segoe UI"/>
              </a:rPr>
              <a:t> PSHE and Enrichment </a:t>
            </a:r>
            <a:r>
              <a:rPr lang="en-US" sz="2400" b="1" dirty="0" err="1">
                <a:cs typeface="Segoe UI"/>
              </a:rPr>
              <a:t>Programme</a:t>
            </a:r>
            <a:endParaRPr lang="en-US" sz="2400" dirty="0" err="1">
              <a:cs typeface="Segoe UI"/>
            </a:endParaRPr>
          </a:p>
          <a:p>
            <a:endParaRPr lang="en-US" sz="2400" dirty="0">
              <a:cs typeface="Segoe U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87F07A-3A82-4F1E-BDE9-BAB47E4DB509}"/>
              </a:ext>
            </a:extLst>
          </p:cNvPr>
          <p:cNvSpPr txBox="1"/>
          <p:nvPr/>
        </p:nvSpPr>
        <p:spPr>
          <a:xfrm>
            <a:off x="5131235" y="2817393"/>
            <a:ext cx="5106500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err="1"/>
              <a:t>Northumbria</a:t>
            </a:r>
            <a:endParaRPr lang="en-US" sz="2400"/>
          </a:p>
          <a:p>
            <a:pPr marL="285750" indent="-285750">
              <a:buFont typeface="Arial"/>
              <a:buChar char="•"/>
            </a:pPr>
            <a:r>
              <a:rPr lang="en-US" sz="2400"/>
              <a:t>Choosing the right course</a:t>
            </a:r>
          </a:p>
          <a:p>
            <a:pPr marL="285750" indent="-285750">
              <a:buFont typeface="Arial"/>
              <a:buChar char="•"/>
            </a:pPr>
            <a:r>
              <a:rPr lang="en-US" sz="2400"/>
              <a:t>I'm the one that you want-writing a personal statement</a:t>
            </a:r>
          </a:p>
          <a:p>
            <a:pPr marL="285750" indent="-285750">
              <a:buFont typeface="Arial"/>
              <a:buChar char="•"/>
            </a:pPr>
            <a:r>
              <a:rPr lang="en-US" sz="2400"/>
              <a:t>Revision techniques</a:t>
            </a:r>
          </a:p>
          <a:p>
            <a:pPr marL="285750" indent="-285750">
              <a:buFont typeface="Arial"/>
              <a:buChar char="•"/>
            </a:pPr>
            <a:r>
              <a:rPr lang="en-US" sz="2400"/>
              <a:t>NU Entry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B89D57-A46E-48F1-8615-AF041FD6C3CC}"/>
              </a:ext>
            </a:extLst>
          </p:cNvPr>
          <p:cNvSpPr txBox="1"/>
          <p:nvPr/>
        </p:nvSpPr>
        <p:spPr>
          <a:xfrm>
            <a:off x="5330270" y="763305"/>
            <a:ext cx="4793408" cy="1938992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Newcastle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ea typeface="+mn-lt"/>
                <a:cs typeface="+mn-lt"/>
              </a:rPr>
              <a:t>Newcastle </a:t>
            </a:r>
            <a:r>
              <a:rPr lang="en-US" sz="2400" dirty="0" err="1">
                <a:ea typeface="+mn-lt"/>
                <a:cs typeface="+mn-lt"/>
              </a:rPr>
              <a:t>Partners</a:t>
            </a:r>
            <a:r>
              <a:rPr lang="en-US" sz="2400" dirty="0" err="1"/>
              <a:t>Which</a:t>
            </a:r>
            <a:r>
              <a:rPr lang="en-US" sz="2400" dirty="0"/>
              <a:t> University?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Budgeting Bonanza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sz="2400" dirty="0" err="1"/>
              <a:t>Funployment</a:t>
            </a:r>
            <a:endParaRPr lang="en-US" dirty="0" err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02D4A5-8F29-47D8-A326-DE297233E6F9}"/>
              </a:ext>
            </a:extLst>
          </p:cNvPr>
          <p:cNvSpPr txBox="1"/>
          <p:nvPr/>
        </p:nvSpPr>
        <p:spPr>
          <a:xfrm>
            <a:off x="7563651" y="5817098"/>
            <a:ext cx="435610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/>
              <a:t>Higher Education Plus Residential to Cambridge</a:t>
            </a:r>
            <a:endParaRPr lang="en-US" sz="2400" err="1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387160-AD8F-45BE-92D2-D447EBA439E8}"/>
              </a:ext>
            </a:extLst>
          </p:cNvPr>
          <p:cNvSpPr txBox="1"/>
          <p:nvPr/>
        </p:nvSpPr>
        <p:spPr>
          <a:xfrm>
            <a:off x="7563046" y="5204795"/>
            <a:ext cx="4368800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/>
              <a:t>Durham Progression Scheme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CFDB21-2748-491E-88C5-BA2D4C115EFE}"/>
              </a:ext>
            </a:extLst>
          </p:cNvPr>
          <p:cNvSpPr txBox="1"/>
          <p:nvPr/>
        </p:nvSpPr>
        <p:spPr>
          <a:xfrm>
            <a:off x="720876" y="1156305"/>
            <a:ext cx="3360057" cy="19082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/>
              <a:t>Enrichment programme </a:t>
            </a:r>
            <a:endParaRPr lang="en-US" sz="2000"/>
          </a:p>
          <a:p>
            <a:r>
              <a:rPr lang="en-GB" sz="2000"/>
              <a:t>Life skills</a:t>
            </a:r>
          </a:p>
          <a:p>
            <a:r>
              <a:rPr lang="en-GB" sz="2000"/>
              <a:t>communcation </a:t>
            </a:r>
          </a:p>
          <a:p>
            <a:r>
              <a:rPr lang="en-GB" sz="2000"/>
              <a:t>Presentation</a:t>
            </a:r>
          </a:p>
          <a:p>
            <a:r>
              <a:rPr lang="en-GB" sz="2000"/>
              <a:t>mock interviews</a:t>
            </a:r>
          </a:p>
          <a:p>
            <a:endParaRPr lang="en-GB" dirty="0"/>
          </a:p>
        </p:txBody>
      </p:sp>
      <p:pic>
        <p:nvPicPr>
          <p:cNvPr id="9" name="Picture 7" descr="A picture containing food, drawing&#10;&#10;Description generated with very high confidence">
            <a:extLst>
              <a:ext uri="{FF2B5EF4-FFF2-40B4-BE49-F238E27FC236}">
                <a16:creationId xmlns:a16="http://schemas.microsoft.com/office/drawing/2014/main" id="{148E4161-D67B-4B94-83C6-48862E41D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7646" y="117677"/>
            <a:ext cx="2743200" cy="1072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20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094E740-D6B0-4AA2-87BC-8FF959F4498D}"/>
              </a:ext>
            </a:extLst>
          </p:cNvPr>
          <p:cNvSpPr txBox="1"/>
          <p:nvPr/>
        </p:nvSpPr>
        <p:spPr>
          <a:xfrm>
            <a:off x="224972" y="2922209"/>
            <a:ext cx="2779485" cy="2862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/>
              <a:t>Digital</a:t>
            </a:r>
            <a:endParaRPr lang="en-US" sz="2000" b="1">
              <a:cs typeface="Calibri"/>
            </a:endParaRPr>
          </a:p>
          <a:p>
            <a:r>
              <a:rPr lang="en-US" sz="2000">
                <a:cs typeface="Calibri"/>
              </a:rPr>
              <a:t>Software, </a:t>
            </a:r>
            <a:r>
              <a:rPr lang="en-US" sz="2000" dirty="0">
                <a:cs typeface="Calibri"/>
              </a:rPr>
              <a:t>cloud computing, buildings information, modelling, gaming.  Emerging specialisms include data analytics, immersive</a:t>
            </a:r>
          </a:p>
          <a:p>
            <a:r>
              <a:rPr lang="en-US" sz="2000">
                <a:cs typeface="Calibri"/>
              </a:rPr>
              <a:t> technologies and cybersecurity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00960A-3CC1-4AD6-9D50-E38C5B4DEA0B}"/>
              </a:ext>
            </a:extLst>
          </p:cNvPr>
          <p:cNvSpPr txBox="1"/>
          <p:nvPr/>
        </p:nvSpPr>
        <p:spPr>
          <a:xfrm>
            <a:off x="6079065" y="2958494"/>
            <a:ext cx="2719009" cy="2862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/>
              <a:t>Health and Life Sciences</a:t>
            </a:r>
            <a:endParaRPr lang="en-US" sz="2000">
              <a:cs typeface="Calibri"/>
            </a:endParaRPr>
          </a:p>
          <a:p>
            <a:endParaRPr lang="en-US" sz="2000" b="1">
              <a:cs typeface="Calibri"/>
            </a:endParaRPr>
          </a:p>
          <a:p>
            <a:r>
              <a:rPr lang="en-US" sz="2000">
                <a:cs typeface="Calibri"/>
              </a:rPr>
              <a:t>Excelling in clinical research, innovation in pharmaceuticals, responding to an aging population</a:t>
            </a:r>
          </a:p>
          <a:p>
            <a:endParaRPr lang="en-US" sz="2000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6909F7-D9C2-449C-90EA-52730BB263C7}"/>
              </a:ext>
            </a:extLst>
          </p:cNvPr>
          <p:cNvSpPr txBox="1"/>
          <p:nvPr/>
        </p:nvSpPr>
        <p:spPr>
          <a:xfrm>
            <a:off x="3127828" y="2958494"/>
            <a:ext cx="2803675" cy="31085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/>
              <a:t>Advanced Manufacturing</a:t>
            </a:r>
            <a:endParaRPr lang="en-US" sz="2000">
              <a:cs typeface="Calibri"/>
            </a:endParaRPr>
          </a:p>
          <a:p>
            <a:endParaRPr lang="en-US" sz="2000" b="1">
              <a:cs typeface="Calibri"/>
            </a:endParaRPr>
          </a:p>
          <a:p>
            <a:r>
              <a:rPr lang="en-US" sz="2000">
                <a:cs typeface="Calibri"/>
              </a:rPr>
              <a:t>Automotive and </a:t>
            </a:r>
            <a:r>
              <a:rPr lang="en-US" sz="2000" dirty="0">
                <a:cs typeface="Calibri"/>
              </a:rPr>
              <a:t>medicine manufacturing</a:t>
            </a:r>
          </a:p>
          <a:p>
            <a:endParaRPr lang="en-US" sz="2000">
              <a:cs typeface="Calibri"/>
            </a:endParaRPr>
          </a:p>
          <a:p>
            <a:endParaRPr lang="en-US" sz="2000">
              <a:cs typeface="Calibri"/>
            </a:endParaRPr>
          </a:p>
          <a:p>
            <a:endParaRPr lang="en-US" sz="2000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ED9B49-9E23-44AD-92B7-7B8F8E461A7E}"/>
              </a:ext>
            </a:extLst>
          </p:cNvPr>
          <p:cNvSpPr txBox="1"/>
          <p:nvPr/>
        </p:nvSpPr>
        <p:spPr>
          <a:xfrm>
            <a:off x="9018209" y="2958493"/>
            <a:ext cx="2767390" cy="31085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/>
              <a:t>Energy</a:t>
            </a:r>
            <a:endParaRPr lang="en-US" sz="2000">
              <a:cs typeface="Calibri"/>
            </a:endParaRPr>
          </a:p>
          <a:p>
            <a:pPr algn="ctr"/>
            <a:endParaRPr lang="en-US" sz="2000" b="1" dirty="0">
              <a:cs typeface="Calibri"/>
            </a:endParaRPr>
          </a:p>
          <a:p>
            <a:r>
              <a:rPr lang="en-US" sz="2000">
                <a:cs typeface="Calibri"/>
              </a:rPr>
              <a:t>Offshore </a:t>
            </a:r>
            <a:r>
              <a:rPr lang="en-US" sz="2000" dirty="0">
                <a:cs typeface="Calibri"/>
              </a:rPr>
              <a:t>Energy and subsea technologies, regional energy and demonstration and </a:t>
            </a:r>
            <a:r>
              <a:rPr lang="en-US" sz="2000">
                <a:cs typeface="Calibri"/>
              </a:rPr>
              <a:t>innovation</a:t>
            </a:r>
            <a:endParaRPr lang="en-US" sz="2000" b="1">
              <a:cs typeface="Calibri"/>
            </a:endParaRPr>
          </a:p>
          <a:p>
            <a:endParaRPr lang="en-US" sz="2000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71DBFF-46DA-4456-B84C-57E67ECB206D}"/>
              </a:ext>
            </a:extLst>
          </p:cNvPr>
          <p:cNvSpPr txBox="1"/>
          <p:nvPr/>
        </p:nvSpPr>
        <p:spPr>
          <a:xfrm>
            <a:off x="311483" y="858229"/>
            <a:ext cx="9081104" cy="221599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/>
              <a:t>Local </a:t>
            </a:r>
            <a:r>
              <a:rPr lang="en-US" sz="2400" err="1"/>
              <a:t>Labour</a:t>
            </a:r>
            <a:r>
              <a:rPr lang="en-US" sz="2400"/>
              <a:t> Market Information</a:t>
            </a:r>
            <a:endParaRPr lang="en-US" sz="2400">
              <a:cs typeface="Calibri"/>
            </a:endParaRPr>
          </a:p>
          <a:p>
            <a:endParaRPr lang="en-US" sz="24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4 Main areas of Development/ strategic Importance</a:t>
            </a: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Inform our careers </a:t>
            </a:r>
            <a:r>
              <a:rPr lang="en-US" sz="2400" err="1">
                <a:cs typeface="Calibri"/>
              </a:rPr>
              <a:t>programme</a:t>
            </a:r>
            <a:endParaRPr lang="en-US" sz="24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400">
                <a:cs typeface="Calibri"/>
              </a:rPr>
              <a:t>Aware of when making links to careers in subjects</a:t>
            </a:r>
          </a:p>
          <a:p>
            <a:endParaRPr lang="en-US">
              <a:cs typeface="Calibri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555D23AF-B284-4857-B5FF-53F5C7528D42}"/>
              </a:ext>
            </a:extLst>
          </p:cNvPr>
          <p:cNvSpPr txBox="1"/>
          <p:nvPr/>
        </p:nvSpPr>
        <p:spPr>
          <a:xfrm>
            <a:off x="439061" y="212322"/>
            <a:ext cx="6843982" cy="64633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 anchor="t"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accent1"/>
                </a:solidFill>
              </a:rPr>
              <a:t>St </a:t>
            </a:r>
            <a:r>
              <a:rPr lang="en-US" sz="3600" dirty="0" err="1">
                <a:solidFill>
                  <a:schemeClr val="accent1"/>
                </a:solidFill>
              </a:rPr>
              <a:t>Wilfrids’s</a:t>
            </a:r>
            <a:r>
              <a:rPr lang="en-US" sz="3600" dirty="0">
                <a:solidFill>
                  <a:schemeClr val="accent1"/>
                </a:solidFill>
              </a:rPr>
              <a:t> Sixth Form</a:t>
            </a:r>
            <a:endParaRPr lang="en-GB" sz="3600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6BDB9-E02B-450E-9CDF-BE1D97C4878D}"/>
              </a:ext>
            </a:extLst>
          </p:cNvPr>
          <p:cNvSpPr txBox="1"/>
          <p:nvPr/>
        </p:nvSpPr>
        <p:spPr>
          <a:xfrm>
            <a:off x="8947688" y="1585993"/>
            <a:ext cx="2743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"High Expectations of what students can and should achieve"</a:t>
            </a:r>
          </a:p>
        </p:txBody>
      </p:sp>
    </p:spTree>
    <p:extLst>
      <p:ext uri="{BB962C8B-B14F-4D97-AF65-F5344CB8AC3E}">
        <p14:creationId xmlns:p14="http://schemas.microsoft.com/office/powerpoint/2010/main" val="1208250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422681" y="998512"/>
            <a:ext cx="6843982" cy="64633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accent1"/>
                </a:solidFill>
              </a:rPr>
              <a:t>St Joseph’s Sixth Form</a:t>
            </a:r>
            <a:endParaRPr lang="en-GB" sz="360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6DB2A3-6831-4C71-B69E-6D1B4FD220D3}"/>
              </a:ext>
            </a:extLst>
          </p:cNvPr>
          <p:cNvSpPr txBox="1"/>
          <p:nvPr/>
        </p:nvSpPr>
        <p:spPr>
          <a:xfrm>
            <a:off x="1059543" y="120468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95B8E2-6CD0-45A6-9F14-96614F435FE3}"/>
              </a:ext>
            </a:extLst>
          </p:cNvPr>
          <p:cNvSpPr txBox="1"/>
          <p:nvPr/>
        </p:nvSpPr>
        <p:spPr>
          <a:xfrm>
            <a:off x="290111" y="106497"/>
            <a:ext cx="4536141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alibri"/>
              </a:rPr>
              <a:t>Next Steps and Key Dates</a:t>
            </a:r>
            <a:endParaRPr lang="en-GB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190051-43C0-4CDC-9D08-FC21A0B57D74}"/>
              </a:ext>
            </a:extLst>
          </p:cNvPr>
          <p:cNvSpPr txBox="1"/>
          <p:nvPr/>
        </p:nvSpPr>
        <p:spPr>
          <a:xfrm>
            <a:off x="291892" y="1272721"/>
            <a:ext cx="5901082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GB" sz="2800" dirty="0"/>
              <a:t>Independent Study Log</a:t>
            </a:r>
            <a:endParaRPr lang="en-US"/>
          </a:p>
          <a:p>
            <a:pPr marL="457200" indent="-457200">
              <a:buFont typeface="Arial"/>
              <a:buChar char="•"/>
            </a:pPr>
            <a:r>
              <a:rPr lang="en-GB" sz="2800" dirty="0"/>
              <a:t>Weekly Monitoring</a:t>
            </a:r>
          </a:p>
          <a:p>
            <a:pPr marL="457200" indent="-457200">
              <a:buFont typeface="Arial"/>
              <a:buChar char="•"/>
            </a:pPr>
            <a:r>
              <a:rPr lang="en-GB" sz="2800" dirty="0"/>
              <a:t>Make a Revision timetable for the Prelims</a:t>
            </a:r>
          </a:p>
          <a:p>
            <a:pPr marL="457200" indent="-457200">
              <a:buFont typeface="Arial"/>
              <a:buChar char="•"/>
            </a:pPr>
            <a:r>
              <a:rPr lang="en-GB" sz="2800" dirty="0"/>
              <a:t>Prelims- 3rd Feb over 2 weeks</a:t>
            </a:r>
          </a:p>
          <a:p>
            <a:pPr marL="457200" indent="-457200">
              <a:buFont typeface="Arial"/>
              <a:buChar char="•"/>
            </a:pPr>
            <a:r>
              <a:rPr lang="en-GB" sz="2800" dirty="0"/>
              <a:t>Summer Exams start May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6BB613-FDA7-40DD-B7DB-7B7A5AFCC199}"/>
              </a:ext>
            </a:extLst>
          </p:cNvPr>
          <p:cNvSpPr txBox="1"/>
          <p:nvPr/>
        </p:nvSpPr>
        <p:spPr>
          <a:xfrm>
            <a:off x="9372175" y="3625591"/>
            <a:ext cx="267893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rgbClr val="494343"/>
              </a:solidFill>
              <a:latin typeface="Open San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6697A8-65D1-40CD-BF20-D0142E86C087}"/>
              </a:ext>
            </a:extLst>
          </p:cNvPr>
          <p:cNvSpPr txBox="1"/>
          <p:nvPr/>
        </p:nvSpPr>
        <p:spPr>
          <a:xfrm>
            <a:off x="5571356" y="3503364"/>
            <a:ext cx="325499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000" dirty="0">
              <a:solidFill>
                <a:srgbClr val="49434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722326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422681" y="998512"/>
            <a:ext cx="6843982" cy="64633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accent1"/>
                </a:solidFill>
              </a:rPr>
              <a:t>St Joseph’s Sixth Form</a:t>
            </a:r>
            <a:endParaRPr lang="en-GB" sz="360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ECBC48-47E4-4186-87DF-B54E612EA940}"/>
              </a:ext>
            </a:extLst>
          </p:cNvPr>
          <p:cNvSpPr txBox="1"/>
          <p:nvPr/>
        </p:nvSpPr>
        <p:spPr>
          <a:xfrm>
            <a:off x="965146" y="1264469"/>
            <a:ext cx="7024014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"/>
              <a:buChar char="•"/>
            </a:pPr>
            <a:endParaRPr lang="en-US" sz="3200" dirty="0"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latin typeface="Calibri"/>
                <a:cs typeface="Calibri"/>
              </a:rPr>
              <a:t>Support in Sixth Form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latin typeface="Calibri"/>
                <a:cs typeface="Calibri"/>
              </a:rPr>
              <a:t>Student expectations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latin typeface="Calibri"/>
                <a:cs typeface="Calibri"/>
              </a:rPr>
              <a:t>What parents can do to help</a:t>
            </a:r>
          </a:p>
          <a:p>
            <a:pPr marL="457200" indent="-457200">
              <a:buFont typeface="Arial"/>
              <a:buChar char="•"/>
            </a:pPr>
            <a:r>
              <a:rPr lang="en-US" sz="3200" err="1">
                <a:latin typeface="Calibri"/>
                <a:cs typeface="Calibri"/>
              </a:rPr>
              <a:t>Organisation</a:t>
            </a:r>
            <a:endParaRPr lang="en-US" sz="3200"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latin typeface="Calibri"/>
                <a:cs typeface="Calibri"/>
              </a:rPr>
              <a:t>Revision techniques</a:t>
            </a: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latin typeface="Calibri"/>
                <a:cs typeface="Calibri"/>
              </a:rPr>
              <a:t>PSHE, Enrichment </a:t>
            </a:r>
            <a:r>
              <a:rPr lang="en-US" sz="3200" dirty="0" err="1">
                <a:latin typeface="Calibri"/>
                <a:cs typeface="Calibri"/>
              </a:rPr>
              <a:t>Programme</a:t>
            </a:r>
            <a:endParaRPr lang="en-US" sz="3200"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</a:pPr>
            <a:r>
              <a:rPr lang="en-US" sz="3200" dirty="0">
                <a:latin typeface="Calibri"/>
                <a:cs typeface="Calibri"/>
              </a:rPr>
              <a:t>Key dates- Prelims, exams </a:t>
            </a:r>
          </a:p>
        </p:txBody>
      </p:sp>
      <p:pic>
        <p:nvPicPr>
          <p:cNvPr id="3" name="Picture 7" descr="A picture containing food, drawing&#10;&#10;Description generated with very high confidence">
            <a:extLst>
              <a:ext uri="{FF2B5EF4-FFF2-40B4-BE49-F238E27FC236}">
                <a16:creationId xmlns:a16="http://schemas.microsoft.com/office/drawing/2014/main" id="{8FDE9547-84C9-4A18-ADC1-001A96F1A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646" y="117677"/>
            <a:ext cx="2743200" cy="107298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BA792D-8E2C-498D-9954-6881893586BC}"/>
              </a:ext>
            </a:extLst>
          </p:cNvPr>
          <p:cNvSpPr txBox="1"/>
          <p:nvPr/>
        </p:nvSpPr>
        <p:spPr>
          <a:xfrm>
            <a:off x="1185620" y="294467"/>
            <a:ext cx="460299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/>
              <a:t>What we will cover today</a:t>
            </a:r>
          </a:p>
        </p:txBody>
      </p:sp>
    </p:spTree>
    <p:extLst>
      <p:ext uri="{BB962C8B-B14F-4D97-AF65-F5344CB8AC3E}">
        <p14:creationId xmlns:p14="http://schemas.microsoft.com/office/powerpoint/2010/main" val="2817695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422681" y="998512"/>
            <a:ext cx="6843982" cy="64633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accent1"/>
                </a:solidFill>
              </a:rPr>
              <a:t>St Joseph’s Sixth Form</a:t>
            </a:r>
            <a:endParaRPr lang="en-GB" sz="360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B29E8B-928E-4416-916F-B911971AFFD1}"/>
              </a:ext>
            </a:extLst>
          </p:cNvPr>
          <p:cNvSpPr txBox="1"/>
          <p:nvPr/>
        </p:nvSpPr>
        <p:spPr>
          <a:xfrm>
            <a:off x="972836" y="231529"/>
            <a:ext cx="358782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/>
              </a:rPr>
              <a:t>Student expectations</a:t>
            </a:r>
            <a:endParaRPr lang="en-GB" sz="2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4AEB89-5BCC-4A59-995A-E271D28675B7}"/>
              </a:ext>
            </a:extLst>
          </p:cNvPr>
          <p:cNvSpPr txBox="1"/>
          <p:nvPr/>
        </p:nvSpPr>
        <p:spPr>
          <a:xfrm>
            <a:off x="1204356" y="1229808"/>
            <a:ext cx="6725162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sz="2800" dirty="0"/>
              <a:t>Be here every day on time</a:t>
            </a:r>
          </a:p>
          <a:p>
            <a:pPr marL="342900" indent="-342900">
              <a:buFont typeface="Arial"/>
              <a:buChar char="•"/>
            </a:pPr>
            <a:r>
              <a:rPr lang="en-GB" sz="2800" dirty="0"/>
              <a:t>Be organised</a:t>
            </a:r>
          </a:p>
          <a:p>
            <a:pPr marL="342900" indent="-342900">
              <a:buFont typeface="Arial"/>
              <a:buChar char="•"/>
            </a:pPr>
            <a:r>
              <a:rPr lang="en-GB" sz="2800" dirty="0"/>
              <a:t>Take pride in work, folder, books</a:t>
            </a:r>
          </a:p>
          <a:p>
            <a:pPr marL="342900" indent="-342900">
              <a:buFont typeface="Arial"/>
              <a:buChar char="•"/>
            </a:pPr>
            <a:r>
              <a:rPr lang="en-GB" sz="2800" dirty="0"/>
              <a:t>Use Study Time effectively</a:t>
            </a:r>
          </a:p>
          <a:p>
            <a:pPr marL="342900" indent="-342900">
              <a:buFont typeface="Arial"/>
              <a:buChar char="•"/>
            </a:pPr>
            <a:r>
              <a:rPr lang="en-GB" sz="2800" dirty="0"/>
              <a:t>Attend catch up and support sessions provided by departments</a:t>
            </a:r>
          </a:p>
          <a:p>
            <a:pPr marL="342900" indent="-342900">
              <a:buFont typeface="Arial"/>
              <a:buChar char="•"/>
            </a:pPr>
            <a:endParaRPr lang="en-GB" sz="2800" dirty="0"/>
          </a:p>
          <a:p>
            <a:pPr marL="342900" indent="-342900">
              <a:buFont typeface="Arial"/>
              <a:buChar char="•"/>
            </a:pPr>
            <a:r>
              <a:rPr lang="en-GB" sz="2800" dirty="0"/>
              <a:t>Let us know if you are worried...don't ignore it!</a:t>
            </a:r>
          </a:p>
        </p:txBody>
      </p:sp>
      <p:pic>
        <p:nvPicPr>
          <p:cNvPr id="5" name="Picture 7" descr="A picture containing food, drawing&#10;&#10;Description generated with very high confidence">
            <a:extLst>
              <a:ext uri="{FF2B5EF4-FFF2-40B4-BE49-F238E27FC236}">
                <a16:creationId xmlns:a16="http://schemas.microsoft.com/office/drawing/2014/main" id="{214AAEF7-672F-48B6-9605-075C27FEB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646" y="117677"/>
            <a:ext cx="2743200" cy="1072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53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422681" y="998512"/>
            <a:ext cx="6843982" cy="64633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accent1"/>
                </a:solidFill>
              </a:rPr>
              <a:t>St Joseph’s Sixth Form</a:t>
            </a:r>
            <a:endParaRPr lang="en-GB" sz="360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B29E8B-928E-4416-916F-B911971AFFD1}"/>
              </a:ext>
            </a:extLst>
          </p:cNvPr>
          <p:cNvSpPr txBox="1"/>
          <p:nvPr/>
        </p:nvSpPr>
        <p:spPr>
          <a:xfrm>
            <a:off x="881851" y="186036"/>
            <a:ext cx="358782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alibri"/>
              </a:rPr>
              <a:t>Ways we will support this</a:t>
            </a:r>
            <a:endParaRPr lang="en-GB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4AEB89-5BCC-4A59-995A-E271D28675B7}"/>
              </a:ext>
            </a:extLst>
          </p:cNvPr>
          <p:cNvSpPr txBox="1"/>
          <p:nvPr/>
        </p:nvSpPr>
        <p:spPr>
          <a:xfrm>
            <a:off x="237641" y="1002346"/>
            <a:ext cx="9318234" cy="569386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dirty="0"/>
              <a:t>Independent Study Log</a:t>
            </a:r>
            <a:endParaRPr lang="en-US" dirty="0"/>
          </a:p>
          <a:p>
            <a:pPr marL="457200" indent="-457200">
              <a:buFont typeface="Arial"/>
              <a:buChar char="•"/>
            </a:pPr>
            <a:r>
              <a:rPr lang="en-GB" sz="2800" dirty="0"/>
              <a:t>Help establish positive independent study ethic</a:t>
            </a:r>
          </a:p>
          <a:p>
            <a:pPr marL="457200" indent="-457200">
              <a:buFont typeface="Arial"/>
              <a:buChar char="•"/>
            </a:pPr>
            <a:r>
              <a:rPr lang="en-GB" sz="2800" dirty="0"/>
              <a:t>Support students on meaningful use of time</a:t>
            </a:r>
          </a:p>
          <a:p>
            <a:pPr marL="457200" indent="-457200">
              <a:buFont typeface="Arial"/>
              <a:buChar char="•"/>
            </a:pPr>
            <a:r>
              <a:rPr lang="en-GB" sz="2800" dirty="0"/>
              <a:t>Students supported in department areas, year 12 lessons</a:t>
            </a:r>
          </a:p>
          <a:p>
            <a:pPr marL="457200" indent="-457200">
              <a:buFont typeface="Arial"/>
              <a:buChar char="•"/>
            </a:pPr>
            <a:r>
              <a:rPr lang="en-GB" sz="2800" dirty="0"/>
              <a:t>Monitored by Head of Year</a:t>
            </a:r>
          </a:p>
          <a:p>
            <a:pPr marL="457200" indent="-457200">
              <a:buFont typeface="Arial"/>
              <a:buChar char="•"/>
            </a:pPr>
            <a:endParaRPr lang="en-GB" sz="2800" dirty="0"/>
          </a:p>
          <a:p>
            <a:r>
              <a:rPr lang="en-GB" sz="2800" dirty="0"/>
              <a:t>Weekly Monitoring</a:t>
            </a:r>
          </a:p>
          <a:p>
            <a:pPr marL="457200" indent="-457200">
              <a:buFont typeface="Arial"/>
              <a:buChar char="•"/>
            </a:pPr>
            <a:r>
              <a:rPr lang="en-GB" sz="2800" dirty="0"/>
              <a:t>Regular feedback from departments</a:t>
            </a:r>
          </a:p>
          <a:p>
            <a:pPr marL="457200" indent="-457200">
              <a:buFont typeface="Arial"/>
              <a:buChar char="•"/>
            </a:pPr>
            <a:r>
              <a:rPr lang="en-GB" sz="2800" dirty="0"/>
              <a:t>Department afterschool study sessions</a:t>
            </a:r>
          </a:p>
          <a:p>
            <a:pPr marL="457200" indent="-457200">
              <a:buFont typeface="Arial"/>
              <a:buChar char="•"/>
            </a:pPr>
            <a:r>
              <a:rPr lang="en-GB" sz="2800" dirty="0"/>
              <a:t>Pastoral afterschool study sessions</a:t>
            </a:r>
          </a:p>
          <a:p>
            <a:endParaRPr lang="en-GB" sz="2800" dirty="0"/>
          </a:p>
          <a:p>
            <a:pPr marL="457200" indent="-457200">
              <a:buFont typeface="Arial"/>
              <a:buChar char="•"/>
            </a:pPr>
            <a:endParaRPr lang="en-GB" sz="2800" dirty="0"/>
          </a:p>
          <a:p>
            <a:pPr marL="342900" indent="-342900">
              <a:buFont typeface="Arial"/>
              <a:buChar char="•"/>
            </a:pPr>
            <a:endParaRPr lang="en-GB" sz="2800" dirty="0"/>
          </a:p>
        </p:txBody>
      </p:sp>
      <p:pic>
        <p:nvPicPr>
          <p:cNvPr id="5" name="Picture 7" descr="A picture containing food, drawing&#10;&#10;Description generated with very high confidence">
            <a:extLst>
              <a:ext uri="{FF2B5EF4-FFF2-40B4-BE49-F238E27FC236}">
                <a16:creationId xmlns:a16="http://schemas.microsoft.com/office/drawing/2014/main" id="{214AAEF7-672F-48B6-9605-075C27FEB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646" y="117677"/>
            <a:ext cx="2743200" cy="1072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274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422681" y="998512"/>
            <a:ext cx="6843982" cy="64633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accent1"/>
                </a:solidFill>
              </a:rPr>
              <a:t>St Joseph’s Sixth Form</a:t>
            </a:r>
            <a:endParaRPr lang="en-GB" sz="360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91CA83-80AC-4828-BF88-A5F33771EC79}"/>
              </a:ext>
            </a:extLst>
          </p:cNvPr>
          <p:cNvSpPr txBox="1"/>
          <p:nvPr/>
        </p:nvSpPr>
        <p:spPr>
          <a:xfrm>
            <a:off x="309638" y="116115"/>
            <a:ext cx="633050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Calibri"/>
              </a:rPr>
              <a:t>Ways department areas will support this</a:t>
            </a:r>
            <a:endParaRPr lang="en-GB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AD6495-9A23-4698-81AD-C47B0F489635}"/>
              </a:ext>
            </a:extLst>
          </p:cNvPr>
          <p:cNvSpPr txBox="1"/>
          <p:nvPr/>
        </p:nvSpPr>
        <p:spPr>
          <a:xfrm>
            <a:off x="4485118" y="851448"/>
            <a:ext cx="487196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rgbClr val="FFFFFF"/>
              </a:solidFill>
              <a:latin typeface="Century Gothic"/>
              <a:cs typeface="Segoe U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3F458F-3124-4415-B6E0-ACCA8E85DF77}"/>
              </a:ext>
            </a:extLst>
          </p:cNvPr>
          <p:cNvSpPr txBox="1"/>
          <p:nvPr/>
        </p:nvSpPr>
        <p:spPr>
          <a:xfrm>
            <a:off x="308996" y="1011715"/>
            <a:ext cx="6511016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800" dirty="0"/>
              <a:t>Revision materials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GB" sz="2800" dirty="0"/>
              <a:t>Before School Workshops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GB" sz="2800" dirty="0"/>
              <a:t>After school sessions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GB" sz="2800" dirty="0"/>
              <a:t> 1:1 support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GB" sz="2800" dirty="0"/>
              <a:t>Small group support</a:t>
            </a:r>
            <a:endParaRPr lang="en-GB" dirty="0"/>
          </a:p>
          <a:p>
            <a:pPr marL="285750" indent="-285750">
              <a:buFont typeface="Arial"/>
              <a:buChar char="•"/>
            </a:pPr>
            <a:r>
              <a:rPr lang="en-GB" sz="2800" dirty="0"/>
              <a:t>Working in the subject department  </a:t>
            </a:r>
          </a:p>
          <a:p>
            <a:pPr marL="285750" indent="-285750">
              <a:buFont typeface="Arial"/>
              <a:buChar char="•"/>
            </a:pPr>
            <a:r>
              <a:rPr lang="en-GB" sz="2800" dirty="0"/>
              <a:t>Feedback following Key Tasks and assessments</a:t>
            </a:r>
          </a:p>
          <a:p>
            <a:pPr marL="285750" indent="-285750">
              <a:buFont typeface="Arial"/>
              <a:buChar char="•"/>
            </a:pPr>
            <a:r>
              <a:rPr lang="en-GB" sz="2800" dirty="0"/>
              <a:t>Providing homework and independent study tasks</a:t>
            </a:r>
          </a:p>
        </p:txBody>
      </p:sp>
      <p:pic>
        <p:nvPicPr>
          <p:cNvPr id="7" name="Picture 7" descr="A picture containing food, drawing&#10;&#10;Description generated with very high confidence">
            <a:extLst>
              <a:ext uri="{FF2B5EF4-FFF2-40B4-BE49-F238E27FC236}">
                <a16:creationId xmlns:a16="http://schemas.microsoft.com/office/drawing/2014/main" id="{5FEA1F36-AEF0-4D76-A004-471B794F0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646" y="117677"/>
            <a:ext cx="2743200" cy="1072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35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422681" y="998512"/>
            <a:ext cx="6843982" cy="64633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accent1"/>
                </a:solidFill>
              </a:rPr>
              <a:t>St Joseph’s Sixth Form</a:t>
            </a:r>
            <a:endParaRPr lang="en-GB" sz="360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91CA83-80AC-4828-BF88-A5F33771EC79}"/>
              </a:ext>
            </a:extLst>
          </p:cNvPr>
          <p:cNvSpPr txBox="1"/>
          <p:nvPr/>
        </p:nvSpPr>
        <p:spPr>
          <a:xfrm>
            <a:off x="309638" y="116115"/>
            <a:ext cx="413415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alibri"/>
              </a:rPr>
              <a:t>What you can do to help?</a:t>
            </a:r>
            <a:endParaRPr lang="en-GB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AD6495-9A23-4698-81AD-C47B0F489635}"/>
              </a:ext>
            </a:extLst>
          </p:cNvPr>
          <p:cNvSpPr txBox="1"/>
          <p:nvPr/>
        </p:nvSpPr>
        <p:spPr>
          <a:xfrm>
            <a:off x="4485118" y="851448"/>
            <a:ext cx="487196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400" dirty="0">
              <a:solidFill>
                <a:srgbClr val="FFFFFF"/>
              </a:solidFill>
              <a:latin typeface="Century Gothic"/>
              <a:cs typeface="Segoe U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3F458F-3124-4415-B6E0-ACCA8E85DF77}"/>
              </a:ext>
            </a:extLst>
          </p:cNvPr>
          <p:cNvSpPr txBox="1"/>
          <p:nvPr/>
        </p:nvSpPr>
        <p:spPr>
          <a:xfrm>
            <a:off x="308996" y="1011715"/>
            <a:ext cx="6511016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800" dirty="0"/>
              <a:t>Quiet place to study</a:t>
            </a:r>
          </a:p>
          <a:p>
            <a:pPr marL="285750" indent="-285750">
              <a:buFont typeface="Arial"/>
              <a:buChar char="•"/>
            </a:pPr>
            <a:r>
              <a:rPr lang="en-GB" sz="2800" dirty="0"/>
              <a:t>Ask questions about their work</a:t>
            </a:r>
          </a:p>
          <a:p>
            <a:pPr marL="285750" indent="-285750">
              <a:buFont typeface="Arial"/>
              <a:buChar char="•"/>
            </a:pPr>
            <a:r>
              <a:rPr lang="en-GB" sz="2800" dirty="0"/>
              <a:t>Get them to chat through a folder with you and explain what the different sections are, Key tasks, Homework, Class work.</a:t>
            </a:r>
          </a:p>
          <a:p>
            <a:pPr marL="285750" indent="-285750">
              <a:buFont typeface="Arial"/>
              <a:buChar char="•"/>
            </a:pPr>
            <a:r>
              <a:rPr lang="en-GB" sz="2800" dirty="0"/>
              <a:t>Ask them to talk through their revision timetable, or help them to plan one</a:t>
            </a:r>
          </a:p>
          <a:p>
            <a:pPr marL="285750" indent="-285750">
              <a:buFont typeface="Arial"/>
              <a:buChar char="•"/>
            </a:pPr>
            <a:endParaRPr lang="en-GB" sz="2800" dirty="0"/>
          </a:p>
          <a:p>
            <a:pPr marL="285750" indent="-285750">
              <a:buFont typeface="Arial"/>
              <a:buChar char="•"/>
            </a:pPr>
            <a:endParaRPr lang="en-GB" sz="2800" dirty="0"/>
          </a:p>
          <a:p>
            <a:pPr marL="285750" indent="-285750">
              <a:buFont typeface="Arial"/>
              <a:buChar char="•"/>
            </a:pPr>
            <a:r>
              <a:rPr lang="en-GB" sz="2800" dirty="0"/>
              <a:t>Ask us questions  </a:t>
            </a:r>
          </a:p>
        </p:txBody>
      </p:sp>
      <p:pic>
        <p:nvPicPr>
          <p:cNvPr id="7" name="Picture 7" descr="A picture containing food, drawing&#10;&#10;Description generated with very high confidence">
            <a:extLst>
              <a:ext uri="{FF2B5EF4-FFF2-40B4-BE49-F238E27FC236}">
                <a16:creationId xmlns:a16="http://schemas.microsoft.com/office/drawing/2014/main" id="{5FEA1F36-AEF0-4D76-A004-471B794F0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646" y="117677"/>
            <a:ext cx="2743200" cy="1072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79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422681" y="998512"/>
            <a:ext cx="6843982" cy="64633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accent1"/>
                </a:solidFill>
              </a:rPr>
              <a:t>St Joseph’s Sixth Form</a:t>
            </a:r>
            <a:endParaRPr lang="en-GB" sz="360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67326B-763C-419A-BA7D-7B503B35B842}"/>
              </a:ext>
            </a:extLst>
          </p:cNvPr>
          <p:cNvSpPr txBox="1"/>
          <p:nvPr/>
        </p:nvSpPr>
        <p:spPr>
          <a:xfrm>
            <a:off x="194717" y="995926"/>
            <a:ext cx="4888473" cy="60324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dirty="0">
              <a:latin typeface="Calibri"/>
              <a:cs typeface="Segoe UI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latin typeface="Calibri"/>
                <a:cs typeface="Segoe UI"/>
              </a:rPr>
              <a:t>Weekly Review</a:t>
            </a:r>
            <a:endParaRPr lang="en-US" sz="2800" dirty="0">
              <a:latin typeface="Corbel" panose="020B0503020204020204"/>
              <a:cs typeface="Segoe UI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latin typeface="Calibri"/>
                <a:cs typeface="Segoe UI"/>
              </a:rPr>
              <a:t>Folder checks</a:t>
            </a:r>
            <a:endParaRPr lang="en-US" sz="2800" dirty="0">
              <a:latin typeface="Corbel" panose="020B0503020204020204"/>
              <a:cs typeface="Segoe UI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latin typeface="Calibri"/>
                <a:cs typeface="Segoe UI"/>
              </a:rPr>
              <a:t>Use a diary-</a:t>
            </a:r>
            <a:r>
              <a:rPr lang="en-US" sz="2800" dirty="0">
                <a:latin typeface="Calibri"/>
                <a:cs typeface="Calibri"/>
              </a:rPr>
              <a:t>Write everything down</a:t>
            </a:r>
            <a:endParaRPr lang="en-US" sz="2800" dirty="0">
              <a:latin typeface="Calibri"/>
              <a:cs typeface="Segoe UI"/>
            </a:endParaRP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latin typeface="Calibri"/>
                <a:cs typeface="Calibri"/>
              </a:rPr>
              <a:t>Set reminders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>
                <a:latin typeface="Calibri"/>
                <a:cs typeface="Segoe UI"/>
              </a:rPr>
              <a:t>Work your way backways from deadlines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err="1">
                <a:latin typeface="Calibri"/>
                <a:cs typeface="Segoe UI"/>
              </a:rPr>
              <a:t>Prioritise</a:t>
            </a:r>
          </a:p>
          <a:p>
            <a:pPr marL="285750" indent="-285750">
              <a:buFont typeface="Arial"/>
              <a:buChar char="•"/>
            </a:pPr>
            <a:endParaRPr lang="en-US" dirty="0">
              <a:latin typeface="Calibri"/>
              <a:cs typeface="Segoe UI"/>
            </a:endParaRPr>
          </a:p>
          <a:p>
            <a:endParaRPr lang="en-US" dirty="0">
              <a:latin typeface="Calibri"/>
              <a:cs typeface="Segoe UI"/>
            </a:endParaRPr>
          </a:p>
          <a:p>
            <a:endParaRPr lang="en-US" dirty="0">
              <a:latin typeface="Calibri"/>
              <a:cs typeface="Segoe UI"/>
            </a:endParaRPr>
          </a:p>
          <a:p>
            <a:endParaRPr lang="en-US" dirty="0">
              <a:latin typeface="Calibri"/>
              <a:cs typeface="Segoe UI"/>
            </a:endParaRPr>
          </a:p>
          <a:p>
            <a:r>
              <a:rPr lang="en-US" dirty="0">
                <a:latin typeface="Calibri"/>
                <a:cs typeface="Segoe UI"/>
              </a:rPr>
              <a:t>​</a:t>
            </a:r>
            <a:endParaRPr lang="en-US" dirty="0"/>
          </a:p>
          <a:p>
            <a:endParaRPr lang="en-US" dirty="0">
              <a:latin typeface="Calibri"/>
              <a:cs typeface="Segoe UI"/>
            </a:endParaRPr>
          </a:p>
          <a:p>
            <a:endParaRPr lang="en-US" dirty="0">
              <a:latin typeface="Calibri"/>
              <a:cs typeface="Segoe UI"/>
            </a:endParaRPr>
          </a:p>
          <a:p>
            <a:endParaRPr lang="en-US" dirty="0">
              <a:latin typeface="Calibri"/>
              <a:cs typeface="Segoe U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A0098F2-C6F6-4F90-A1CE-34B739B2C105}"/>
              </a:ext>
            </a:extLst>
          </p:cNvPr>
          <p:cNvSpPr txBox="1"/>
          <p:nvPr/>
        </p:nvSpPr>
        <p:spPr>
          <a:xfrm>
            <a:off x="376163" y="161991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/>
              </a:rPr>
              <a:t>Organisation</a:t>
            </a:r>
            <a:endParaRPr lang="en-GB" sz="2000"/>
          </a:p>
        </p:txBody>
      </p:sp>
      <p:pic>
        <p:nvPicPr>
          <p:cNvPr id="4" name="Picture 4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EFC20622-614D-4564-B225-E5AB138731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6313" y="301360"/>
            <a:ext cx="5216938" cy="2931192"/>
          </a:xfrm>
          <a:prstGeom prst="rect">
            <a:avLst/>
          </a:prstGeom>
        </p:spPr>
      </p:pic>
      <p:pic>
        <p:nvPicPr>
          <p:cNvPr id="6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CF4BE7BF-E429-49C7-9E72-78552F1835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9270" y="3475462"/>
            <a:ext cx="5382591" cy="302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713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422681" y="998512"/>
            <a:ext cx="6843982" cy="64633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accent1"/>
                </a:solidFill>
              </a:rPr>
              <a:t>St Joseph’s Sixth Form</a:t>
            </a:r>
            <a:endParaRPr lang="en-GB" sz="360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B29E8B-928E-4416-916F-B911971AFFD1}"/>
              </a:ext>
            </a:extLst>
          </p:cNvPr>
          <p:cNvSpPr txBox="1"/>
          <p:nvPr/>
        </p:nvSpPr>
        <p:spPr>
          <a:xfrm>
            <a:off x="592786" y="70468"/>
            <a:ext cx="614276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alibri"/>
              </a:rPr>
              <a:t>Planning your study time or Prelim Revision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4AEB89-5BCC-4A59-995A-E271D28675B7}"/>
              </a:ext>
            </a:extLst>
          </p:cNvPr>
          <p:cNvSpPr txBox="1"/>
          <p:nvPr/>
        </p:nvSpPr>
        <p:spPr>
          <a:xfrm>
            <a:off x="1204356" y="1229808"/>
            <a:ext cx="672516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endParaRPr lang="en-GB" sz="2800" dirty="0"/>
          </a:p>
        </p:txBody>
      </p:sp>
      <p:pic>
        <p:nvPicPr>
          <p:cNvPr id="5" name="Picture 7" descr="A picture containing food, drawing&#10;&#10;Description generated with very high confidence">
            <a:extLst>
              <a:ext uri="{FF2B5EF4-FFF2-40B4-BE49-F238E27FC236}">
                <a16:creationId xmlns:a16="http://schemas.microsoft.com/office/drawing/2014/main" id="{214AAEF7-672F-48B6-9605-075C27FEB8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7646" y="117677"/>
            <a:ext cx="2743200" cy="1072986"/>
          </a:xfrm>
          <a:prstGeom prst="rect">
            <a:avLst/>
          </a:prstGeom>
        </p:spPr>
      </p:pic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A287BFF4-EF95-48DE-8F67-DBCAA2BEF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605217"/>
              </p:ext>
            </p:extLst>
          </p:nvPr>
        </p:nvGraphicFramePr>
        <p:xfrm>
          <a:off x="426202" y="594101"/>
          <a:ext cx="10832976" cy="6774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122">
                  <a:extLst>
                    <a:ext uri="{9D8B030D-6E8A-4147-A177-3AD203B41FA5}">
                      <a16:colId xmlns:a16="http://schemas.microsoft.com/office/drawing/2014/main" val="2664105920"/>
                    </a:ext>
                  </a:extLst>
                </a:gridCol>
                <a:gridCol w="1354122">
                  <a:extLst>
                    <a:ext uri="{9D8B030D-6E8A-4147-A177-3AD203B41FA5}">
                      <a16:colId xmlns:a16="http://schemas.microsoft.com/office/drawing/2014/main" val="3063975039"/>
                    </a:ext>
                  </a:extLst>
                </a:gridCol>
                <a:gridCol w="1354122">
                  <a:extLst>
                    <a:ext uri="{9D8B030D-6E8A-4147-A177-3AD203B41FA5}">
                      <a16:colId xmlns:a16="http://schemas.microsoft.com/office/drawing/2014/main" val="3900270494"/>
                    </a:ext>
                  </a:extLst>
                </a:gridCol>
                <a:gridCol w="1354122">
                  <a:extLst>
                    <a:ext uri="{9D8B030D-6E8A-4147-A177-3AD203B41FA5}">
                      <a16:colId xmlns:a16="http://schemas.microsoft.com/office/drawing/2014/main" val="4202032633"/>
                    </a:ext>
                  </a:extLst>
                </a:gridCol>
                <a:gridCol w="1354122">
                  <a:extLst>
                    <a:ext uri="{9D8B030D-6E8A-4147-A177-3AD203B41FA5}">
                      <a16:colId xmlns:a16="http://schemas.microsoft.com/office/drawing/2014/main" val="2275632850"/>
                    </a:ext>
                  </a:extLst>
                </a:gridCol>
                <a:gridCol w="1354122">
                  <a:extLst>
                    <a:ext uri="{9D8B030D-6E8A-4147-A177-3AD203B41FA5}">
                      <a16:colId xmlns:a16="http://schemas.microsoft.com/office/drawing/2014/main" val="4270496342"/>
                    </a:ext>
                  </a:extLst>
                </a:gridCol>
                <a:gridCol w="1354122">
                  <a:extLst>
                    <a:ext uri="{9D8B030D-6E8A-4147-A177-3AD203B41FA5}">
                      <a16:colId xmlns:a16="http://schemas.microsoft.com/office/drawing/2014/main" val="3651311739"/>
                    </a:ext>
                  </a:extLst>
                </a:gridCol>
                <a:gridCol w="1354122">
                  <a:extLst>
                    <a:ext uri="{9D8B030D-6E8A-4147-A177-3AD203B41FA5}">
                      <a16:colId xmlns:a16="http://schemas.microsoft.com/office/drawing/2014/main" val="3725077568"/>
                    </a:ext>
                  </a:extLst>
                </a:gridCol>
              </a:tblGrid>
              <a:tr h="35299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Thur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931804"/>
                  </a:ext>
                </a:extLst>
              </a:tr>
              <a:tr h="632451">
                <a:tc>
                  <a:txBody>
                    <a:bodyPr/>
                    <a:lstStyle/>
                    <a:p>
                      <a:r>
                        <a:rPr lang="en-GB" dirty="0"/>
                        <a:t>8:00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Maths Catch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Maths Catch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1197682"/>
                  </a:ext>
                </a:extLst>
              </a:tr>
              <a:tr h="352996">
                <a:tc>
                  <a:txBody>
                    <a:bodyPr/>
                    <a:lstStyle/>
                    <a:p>
                      <a:r>
                        <a:rPr lang="en-GB" dirty="0"/>
                        <a:t>9-9:55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b="0" i="0" u="none" strike="noStrike" noProof="0" dirty="0">
                          <a:latin typeface="Corbel"/>
                        </a:rPr>
                        <a:t>Engineering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b="0" i="0" u="none" strike="noStrike" noProof="0" dirty="0">
                          <a:latin typeface="Corbel"/>
                        </a:rPr>
                        <a:t>Engineering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515122"/>
                  </a:ext>
                </a:extLst>
              </a:tr>
              <a:tr h="632451">
                <a:tc>
                  <a:txBody>
                    <a:bodyPr/>
                    <a:lstStyle/>
                    <a:p>
                      <a:r>
                        <a:rPr lang="en-GB" dirty="0"/>
                        <a:t>9:55-10:55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b="0" i="0" u="none" strike="noStrike" noProof="0" dirty="0">
                          <a:latin typeface="Corbel"/>
                        </a:rPr>
                        <a:t>Engineering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Practice exam Papers. 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Revision over topics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753103"/>
                  </a:ext>
                </a:extLst>
              </a:tr>
              <a:tr h="632451">
                <a:tc>
                  <a:txBody>
                    <a:bodyPr/>
                    <a:lstStyle/>
                    <a:p>
                      <a:r>
                        <a:rPr lang="en-GB" dirty="0"/>
                        <a:t>11:10-12:10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Homework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Homework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831745"/>
                  </a:ext>
                </a:extLst>
              </a:tr>
              <a:tr h="632451">
                <a:tc>
                  <a:txBody>
                    <a:bodyPr/>
                    <a:lstStyle/>
                    <a:p>
                      <a:r>
                        <a:rPr lang="en-GB" dirty="0"/>
                        <a:t>12:10-1:10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b="0" i="0" u="none" strike="noStrike" noProof="0" dirty="0">
                          <a:latin typeface="Corbel"/>
                        </a:rPr>
                        <a:t>Engineering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Engineering- check coursework</a:t>
                      </a:r>
                      <a:endParaRPr lang="en-GB" sz="1600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b="0" i="0" u="none" strike="noStrike" noProof="0" dirty="0">
                          <a:latin typeface="Corbel"/>
                        </a:rPr>
                        <a:t>Practice exam Papers. Physics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291159"/>
                  </a:ext>
                </a:extLst>
              </a:tr>
              <a:tr h="352996">
                <a:tc>
                  <a:txBody>
                    <a:bodyPr/>
                    <a:lstStyle/>
                    <a:p>
                      <a:r>
                        <a:rPr lang="en-GB" dirty="0"/>
                        <a:t>Lunch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884696"/>
                  </a:ext>
                </a:extLst>
              </a:tr>
              <a:tr h="352996">
                <a:tc>
                  <a:txBody>
                    <a:bodyPr/>
                    <a:lstStyle/>
                    <a:p>
                      <a:r>
                        <a:rPr lang="en-GB" dirty="0"/>
                        <a:t>2:10-3:10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Physics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Enrichment- Revision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Revision over topics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477876"/>
                  </a:ext>
                </a:extLst>
              </a:tr>
              <a:tr h="145610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dirty="0"/>
                        <a:t>3:10-4:00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dirty="0"/>
                        <a:t>Organisation. Planning for the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b="0" i="0" u="none" strike="noStrike" noProof="0" dirty="0">
                          <a:latin typeface="Corbel"/>
                        </a:rPr>
                        <a:t>Subject Catch up session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b="0" i="0" u="none" strike="noStrike" noProof="0" dirty="0">
                          <a:latin typeface="Corbel"/>
                        </a:rPr>
                        <a:t>Subject Catch up session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600" b="0" i="0" u="none" strike="noStrike" noProof="0" dirty="0">
                          <a:latin typeface="Corbel"/>
                        </a:rPr>
                        <a:t>Weekly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53768"/>
                  </a:ext>
                </a:extLst>
              </a:tr>
              <a:tr h="352996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339752"/>
                  </a:ext>
                </a:extLst>
              </a:tr>
              <a:tr h="352996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549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910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422681" y="998512"/>
            <a:ext cx="6843982" cy="64633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accent1"/>
                </a:solidFill>
              </a:rPr>
              <a:t>St Joseph’s Sixth Form</a:t>
            </a:r>
            <a:endParaRPr lang="en-GB" sz="3600">
              <a:solidFill>
                <a:schemeClr val="accent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A6DB2A3-6831-4C71-B69E-6D1B4FD220D3}"/>
              </a:ext>
            </a:extLst>
          </p:cNvPr>
          <p:cNvSpPr txBox="1"/>
          <p:nvPr/>
        </p:nvSpPr>
        <p:spPr>
          <a:xfrm>
            <a:off x="1059543" y="120468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95B8E2-6CD0-45A6-9F14-96614F435FE3}"/>
              </a:ext>
            </a:extLst>
          </p:cNvPr>
          <p:cNvSpPr txBox="1"/>
          <p:nvPr/>
        </p:nvSpPr>
        <p:spPr>
          <a:xfrm>
            <a:off x="290111" y="106497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alibri"/>
              </a:rPr>
              <a:t>Revision techniques</a:t>
            </a:r>
            <a:endParaRPr lang="en-GB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5CAD7D-A40A-499C-A2F8-301C31128735}"/>
              </a:ext>
            </a:extLst>
          </p:cNvPr>
          <p:cNvSpPr txBox="1"/>
          <p:nvPr/>
        </p:nvSpPr>
        <p:spPr>
          <a:xfrm>
            <a:off x="764084" y="4076406"/>
            <a:ext cx="4570163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494343"/>
                </a:solidFill>
                <a:latin typeface="Open Sans"/>
                <a:cs typeface="Arial"/>
              </a:rPr>
              <a:t>Stick Post-it notes everywhere. </a:t>
            </a:r>
            <a:r>
              <a:rPr lang="en-US" sz="2400" dirty="0">
                <a:latin typeface="Open Sans"/>
                <a:cs typeface="Arial"/>
              </a:rPr>
              <a:t>​</a:t>
            </a:r>
            <a:endParaRPr lang="en-US" sz="2400"/>
          </a:p>
          <a:p>
            <a:r>
              <a:rPr lang="en-US" sz="2400" dirty="0">
                <a:solidFill>
                  <a:srgbClr val="494343"/>
                </a:solidFill>
                <a:latin typeface="Open Sans"/>
                <a:cs typeface="Arial"/>
              </a:rPr>
              <a:t>Literally everywhere. Just being surrounded by your revision notes will mean that something will have to sink in</a:t>
            </a:r>
            <a:r>
              <a:rPr lang="en-US" dirty="0">
                <a:solidFill>
                  <a:srgbClr val="494343"/>
                </a:solidFill>
                <a:latin typeface="Open Sans"/>
                <a:cs typeface="Arial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190051-43C0-4CDC-9D08-FC21A0B57D74}"/>
              </a:ext>
            </a:extLst>
          </p:cNvPr>
          <p:cNvSpPr txBox="1"/>
          <p:nvPr/>
        </p:nvSpPr>
        <p:spPr>
          <a:xfrm>
            <a:off x="371504" y="726811"/>
            <a:ext cx="4119347" cy="18466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dirty="0"/>
              <a:t>Mind Maps- Use questions, don’t just copy notes</a:t>
            </a:r>
            <a:endParaRPr lang="en-US" sz="2400" dirty="0"/>
          </a:p>
          <a:p>
            <a:endParaRPr lang="en-GB" sz="2400" dirty="0"/>
          </a:p>
          <a:p>
            <a:r>
              <a:rPr lang="en-GB" sz="2400" dirty="0"/>
              <a:t>Flash Cards- Mix them up!</a:t>
            </a:r>
          </a:p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6BB613-FDA7-40DD-B7DB-7B7A5AFCC199}"/>
              </a:ext>
            </a:extLst>
          </p:cNvPr>
          <p:cNvSpPr txBox="1"/>
          <p:nvPr/>
        </p:nvSpPr>
        <p:spPr>
          <a:xfrm>
            <a:off x="9372175" y="3625591"/>
            <a:ext cx="2678934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494343"/>
                </a:solidFill>
                <a:latin typeface="Open Sans"/>
              </a:rPr>
              <a:t>Find a friend who is on a different course to you and teach each other about your courses.</a:t>
            </a:r>
            <a:endParaRPr lang="en-GB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6697A8-65D1-40CD-BF20-D0142E86C087}"/>
              </a:ext>
            </a:extLst>
          </p:cNvPr>
          <p:cNvSpPr txBox="1"/>
          <p:nvPr/>
        </p:nvSpPr>
        <p:spPr>
          <a:xfrm>
            <a:off x="5571356" y="3503364"/>
            <a:ext cx="3254991" cy="25545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494343"/>
                </a:solidFill>
                <a:latin typeface="Open Sans"/>
              </a:rPr>
              <a:t>Record yourself reciting key dates, quotes or equations and listen to them as you walk to and from the library/supermarket, while at the gym or when you’re cooking dinner.</a:t>
            </a:r>
            <a:endParaRPr lang="en-GB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CBA1D4B-A5A8-483F-B53C-A2E2814FA497}"/>
              </a:ext>
            </a:extLst>
          </p:cNvPr>
          <p:cNvSpPr txBox="1"/>
          <p:nvPr/>
        </p:nvSpPr>
        <p:spPr>
          <a:xfrm>
            <a:off x="363557" y="2282329"/>
            <a:ext cx="4533442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494343"/>
                </a:solidFill>
                <a:latin typeface="Open Sans"/>
              </a:rPr>
              <a:t>Read things out loud in different accents or voices. Then when you are trying to recall the facts, you’ll remember the accent and then hopefully the fact too.</a:t>
            </a:r>
            <a:endParaRPr lang="en-GB" sz="2000" dirty="0"/>
          </a:p>
        </p:txBody>
      </p:sp>
      <p:pic>
        <p:nvPicPr>
          <p:cNvPr id="4" name="Picture 5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89ED4927-C362-4F71-96E9-4815AD09F3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5357" y="365023"/>
            <a:ext cx="5393634" cy="3057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23706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0</TotalTime>
  <Words>0</Words>
  <Application>Microsoft Office PowerPoint</Application>
  <PresentationFormat>Widescreen</PresentationFormat>
  <Paragraphs>0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Frame</vt:lpstr>
      <vt:lpstr>Support in St Wilfrid's Sixthform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855</cp:revision>
  <dcterms:created xsi:type="dcterms:W3CDTF">2013-07-15T20:26:40Z</dcterms:created>
  <dcterms:modified xsi:type="dcterms:W3CDTF">2020-01-16T19:11:38Z</dcterms:modified>
</cp:coreProperties>
</file>