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C803-D3C1-4F15-BA94-2DFD3E1D5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808E2-6573-43B0-AAAB-31434249A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CBDB1-4F79-4B9C-9E72-669B9AA6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394B-56D4-4457-8E32-4E97E8D4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66565-A7E6-47F4-81E1-01D92C80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CB5F-4200-4A46-9A85-67DD9AD2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08752-8108-40F1-8C4E-153F033C9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860A9-A07D-4749-A75A-66E3C931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3B756-5BB1-4F84-B878-3E699BCE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906A9-63A5-4BD7-B7F5-19EA20C0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1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FD5FA-A7E2-4CA1-BFB9-5816630FC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BBD61-DFC0-450E-995D-860FAEDF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EA8D7-F478-451A-9CD7-27E91D33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41F66-BAC1-4D46-ABB5-DE1D8DE9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DAC8-83CE-4D07-96C3-42813C3B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D7E8-D966-4721-829D-6469A3E5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B542-F14F-4C32-91EC-FA9E92F0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81D57-F5AC-44C4-8B9E-A632B543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B9C2F-7340-4F76-AADC-4E4B7E1F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34D3-ED9E-4905-928B-F5BEEB66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B70F-161A-424D-ACD5-35A535B7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E834-CF5A-46E0-8B5D-53113651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C5B32-2B9E-4183-9F2D-4042CE54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3DE5A-6735-42CA-B94A-56443020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52E4E-D0F6-461B-95C6-96448E40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1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2EC9-63D8-420F-A912-04F90762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BB750-121F-4A90-B58F-CE6141FE7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1616B-6E97-4DD3-9750-EE2EAA137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F7973-F386-4E05-A260-0FA687C3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F692-61BE-4158-AF05-5BE1AB32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B43E-642D-4772-8AA7-FDD8B571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2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8153-BB94-4B72-AB42-2158724B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1D419-9F36-4670-88D4-5E17A5DD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E756D-8E8E-4CA1-8B79-51FA8EE18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E2CC6-F9FB-43C0-8E57-C5C5CC03E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487AD-8945-4144-AEE2-3CC88E86D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EC8FA-F395-4398-B407-766F5E8F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0466C-9EEC-4245-BE16-9AFC9FC1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CB5E1-DE4A-42E9-87F2-527AB2C6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9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FF0D4-86E7-4F14-BF8B-AB5E321C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C190D-6B99-41DA-B0BF-6402E055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550DD-A387-4363-AB90-782E6FAD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F33D2-D0D9-4324-AB88-B2DAE4D6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5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55B94-62AE-4323-A27E-8BF1100E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7060F-C487-4EDC-AFC0-C007FB50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5190A-9F5E-4DFE-BB0F-788C05C5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0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6D06-D07D-4B02-89AF-A0750A35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FFA92-333D-4921-9E00-3B190438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BD803-1318-4FFB-B8D2-C2264DD65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1306D-97C6-4698-A4FE-240B7E54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1CA88-AC51-4EB6-841F-AE36E991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04F3E-9E0B-4AB1-83C2-23003145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9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E6A6-C35F-4299-A3D4-A03328CB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3A768-7581-4E72-A44A-26829CA6B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1E958-2C62-49FF-B89F-92F28477C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CB3C1-81DA-42C3-A868-B476F81F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B98E7-4425-4D72-BF9A-FE562386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52F03-6E51-4C4C-BDCF-62E417FF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6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117CB-46DC-4262-A3CB-C98D1799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340E4-E9DC-46F2-AF34-A3DA0A0B9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C6F04-1280-4F64-B594-830D63CE9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44189-F729-40E5-B31F-D9FDA68AD43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1B6E3-AA9D-478F-9D46-35738814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25A8-CFFE-4FB6-8CC0-FBA1896B6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929C1-6644-4D40-8947-277083B94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5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B6EEF0-46E4-434B-9F73-FEB23FB8E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72380"/>
              </p:ext>
            </p:extLst>
          </p:nvPr>
        </p:nvGraphicFramePr>
        <p:xfrm>
          <a:off x="1470991" y="768627"/>
          <a:ext cx="9872870" cy="5327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435">
                  <a:extLst>
                    <a:ext uri="{9D8B030D-6E8A-4147-A177-3AD203B41FA5}">
                      <a16:colId xmlns:a16="http://schemas.microsoft.com/office/drawing/2014/main" val="1263351762"/>
                    </a:ext>
                  </a:extLst>
                </a:gridCol>
                <a:gridCol w="4936435">
                  <a:extLst>
                    <a:ext uri="{9D8B030D-6E8A-4147-A177-3AD203B41FA5}">
                      <a16:colId xmlns:a16="http://schemas.microsoft.com/office/drawing/2014/main" val="3503065478"/>
                    </a:ext>
                  </a:extLst>
                </a:gridCol>
              </a:tblGrid>
              <a:tr h="3946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Photo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 the landmark &amp; its location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4524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1822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2346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38275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0146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764DFB0-8F44-466F-B270-612231570876}"/>
              </a:ext>
            </a:extLst>
          </p:cNvPr>
          <p:cNvSpPr/>
          <p:nvPr/>
        </p:nvSpPr>
        <p:spPr>
          <a:xfrm>
            <a:off x="172277" y="153266"/>
            <a:ext cx="868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#20Spanish - Name the 20 Hispanic Landmarks / Sites / Attraction</a:t>
            </a:r>
          </a:p>
        </p:txBody>
      </p:sp>
      <p:pic>
        <p:nvPicPr>
          <p:cNvPr id="7" name="Picture 6" descr="barcelona landmarks">
            <a:extLst>
              <a:ext uri="{FF2B5EF4-FFF2-40B4-BE49-F238E27FC236}">
                <a16:creationId xmlns:a16="http://schemas.microsoft.com/office/drawing/2014/main" id="{F4ED00A6-4A5F-49DC-A907-F8747691B4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48" y="1258957"/>
            <a:ext cx="1673073" cy="10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pain Landmarks Alhambra Granada">
            <a:extLst>
              <a:ext uri="{FF2B5EF4-FFF2-40B4-BE49-F238E27FC236}">
                <a16:creationId xmlns:a16="http://schemas.microsoft.com/office/drawing/2014/main" id="{0AFDA0C1-281C-4E85-8935-59C1CB7B6E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16" y="2413391"/>
            <a:ext cx="2172335" cy="114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guazu/Igua&amp;#231;u National Park (Shutterstock)">
            <a:extLst>
              <a:ext uri="{FF2B5EF4-FFF2-40B4-BE49-F238E27FC236}">
                <a16:creationId xmlns:a16="http://schemas.microsoft.com/office/drawing/2014/main" id="{03E15014-9F4F-48F1-9AC8-DB18C08412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17" y="3680827"/>
            <a:ext cx="1866900" cy="112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pains landmarks">
            <a:extLst>
              <a:ext uri="{FF2B5EF4-FFF2-40B4-BE49-F238E27FC236}">
                <a16:creationId xmlns:a16="http://schemas.microsoft.com/office/drawing/2014/main" id="{172BFFAF-F4E1-4CBF-9979-B6E1AF7A42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68" y="4927308"/>
            <a:ext cx="1944449" cy="1120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3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B6EEF0-46E4-434B-9F73-FEB23FB8E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58009"/>
              </p:ext>
            </p:extLst>
          </p:nvPr>
        </p:nvGraphicFramePr>
        <p:xfrm>
          <a:off x="1470991" y="768627"/>
          <a:ext cx="9872870" cy="5557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435">
                  <a:extLst>
                    <a:ext uri="{9D8B030D-6E8A-4147-A177-3AD203B41FA5}">
                      <a16:colId xmlns:a16="http://schemas.microsoft.com/office/drawing/2014/main" val="1263351762"/>
                    </a:ext>
                  </a:extLst>
                </a:gridCol>
                <a:gridCol w="4936435">
                  <a:extLst>
                    <a:ext uri="{9D8B030D-6E8A-4147-A177-3AD203B41FA5}">
                      <a16:colId xmlns:a16="http://schemas.microsoft.com/office/drawing/2014/main" val="3503065478"/>
                    </a:ext>
                  </a:extLst>
                </a:gridCol>
              </a:tblGrid>
              <a:tr h="3946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Photo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 the landmark &amp; its location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4524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1822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2346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7)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38275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8)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01462"/>
                  </a:ext>
                </a:extLst>
              </a:tr>
            </a:tbl>
          </a:graphicData>
        </a:graphic>
      </p:graphicFrame>
      <p:pic>
        <p:nvPicPr>
          <p:cNvPr id="11" name="Picture 10" descr="Machu Picchu (Shutterstock)">
            <a:extLst>
              <a:ext uri="{FF2B5EF4-FFF2-40B4-BE49-F238E27FC236}">
                <a16:creationId xmlns:a16="http://schemas.microsoft.com/office/drawing/2014/main" id="{942279F3-A0B3-4B4A-BEF1-ECF11A0D3F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80" y="1241946"/>
            <a:ext cx="2286000" cy="110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panish Reading Bundle: 7 Famous Attractions of Hispanic World ...">
            <a:extLst>
              <a:ext uri="{FF2B5EF4-FFF2-40B4-BE49-F238E27FC236}">
                <a16:creationId xmlns:a16="http://schemas.microsoft.com/office/drawing/2014/main" id="{CC03A5B0-2A6E-4B61-BB0A-43DE0059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r="4178" b="10756"/>
          <a:stretch/>
        </p:blipFill>
        <p:spPr bwMode="auto">
          <a:xfrm>
            <a:off x="2961563" y="2460555"/>
            <a:ext cx="1569494" cy="11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 Must-Visit Attractions in Spain">
            <a:extLst>
              <a:ext uri="{FF2B5EF4-FFF2-40B4-BE49-F238E27FC236}">
                <a16:creationId xmlns:a16="http://schemas.microsoft.com/office/drawing/2014/main" id="{73DA9A6F-4CF0-4B41-BBF0-3B562FB0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6" y="3715562"/>
            <a:ext cx="1658203" cy="11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138A8D4-2352-44A2-B94E-6717DB19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06293" y="5002059"/>
            <a:ext cx="1943127" cy="11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683C2D-7E46-4CF7-BC35-8F0B2211749E}"/>
              </a:ext>
            </a:extLst>
          </p:cNvPr>
          <p:cNvSpPr/>
          <p:nvPr/>
        </p:nvSpPr>
        <p:spPr>
          <a:xfrm>
            <a:off x="172277" y="153266"/>
            <a:ext cx="868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#20Spanish - Name the 20 Hispanic Landmarks / Sites / Attraction</a:t>
            </a:r>
          </a:p>
        </p:txBody>
      </p:sp>
    </p:spTree>
    <p:extLst>
      <p:ext uri="{BB962C8B-B14F-4D97-AF65-F5344CB8AC3E}">
        <p14:creationId xmlns:p14="http://schemas.microsoft.com/office/powerpoint/2010/main" val="110012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AE686C-07B1-44DE-9B20-168D55FD4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12694"/>
              </p:ext>
            </p:extLst>
          </p:nvPr>
        </p:nvGraphicFramePr>
        <p:xfrm>
          <a:off x="1470991" y="768627"/>
          <a:ext cx="9872870" cy="5557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435">
                  <a:extLst>
                    <a:ext uri="{9D8B030D-6E8A-4147-A177-3AD203B41FA5}">
                      <a16:colId xmlns:a16="http://schemas.microsoft.com/office/drawing/2014/main" val="1263351762"/>
                    </a:ext>
                  </a:extLst>
                </a:gridCol>
                <a:gridCol w="4936435">
                  <a:extLst>
                    <a:ext uri="{9D8B030D-6E8A-4147-A177-3AD203B41FA5}">
                      <a16:colId xmlns:a16="http://schemas.microsoft.com/office/drawing/2014/main" val="3503065478"/>
                    </a:ext>
                  </a:extLst>
                </a:gridCol>
              </a:tblGrid>
              <a:tr h="3946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Photo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 the landmark &amp; its location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4524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1822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2346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11)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38275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12)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01462"/>
                  </a:ext>
                </a:extLst>
              </a:tr>
            </a:tbl>
          </a:graphicData>
        </a:graphic>
      </p:graphicFrame>
      <p:pic>
        <p:nvPicPr>
          <p:cNvPr id="2050" name="Picture 2" descr="La Giralda: Seville's stunning bell tower">
            <a:extLst>
              <a:ext uri="{FF2B5EF4-FFF2-40B4-BE49-F238E27FC236}">
                <a16:creationId xmlns:a16="http://schemas.microsoft.com/office/drawing/2014/main" id="{CEE50228-1BA6-40C3-A1DB-A7562F076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74" y="1228298"/>
            <a:ext cx="1640574" cy="10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mple of Debod | Official tourism website">
            <a:extLst>
              <a:ext uri="{FF2B5EF4-FFF2-40B4-BE49-F238E27FC236}">
                <a16:creationId xmlns:a16="http://schemas.microsoft.com/office/drawing/2014/main" id="{9340EE0A-C6D1-4BBB-BB61-42209E767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8" y="2469025"/>
            <a:ext cx="2183642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Meaning of the Great Mosque of Cordoba in the Tenth Century ...">
            <a:extLst>
              <a:ext uri="{FF2B5EF4-FFF2-40B4-BE49-F238E27FC236}">
                <a16:creationId xmlns:a16="http://schemas.microsoft.com/office/drawing/2014/main" id="{0BFDB881-DBA7-41B5-B867-795172A6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74" y="3710753"/>
            <a:ext cx="2126776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BD41A9F-A82F-4B75-9A05-DBF7705A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04" y="4920661"/>
            <a:ext cx="1809913" cy="13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73EA04-5271-4E3E-B0A5-6859E085F2FA}"/>
              </a:ext>
            </a:extLst>
          </p:cNvPr>
          <p:cNvSpPr/>
          <p:nvPr/>
        </p:nvSpPr>
        <p:spPr>
          <a:xfrm>
            <a:off x="172277" y="153266"/>
            <a:ext cx="868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#20Spanish - Name the 20 Hispanic Landmarks / Sites / Attraction</a:t>
            </a:r>
          </a:p>
        </p:txBody>
      </p:sp>
    </p:spTree>
    <p:extLst>
      <p:ext uri="{BB962C8B-B14F-4D97-AF65-F5344CB8AC3E}">
        <p14:creationId xmlns:p14="http://schemas.microsoft.com/office/powerpoint/2010/main" val="122660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AE686C-07B1-44DE-9B20-168D55FD4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33129"/>
              </p:ext>
            </p:extLst>
          </p:nvPr>
        </p:nvGraphicFramePr>
        <p:xfrm>
          <a:off x="1470991" y="768627"/>
          <a:ext cx="9872870" cy="589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435">
                  <a:extLst>
                    <a:ext uri="{9D8B030D-6E8A-4147-A177-3AD203B41FA5}">
                      <a16:colId xmlns:a16="http://schemas.microsoft.com/office/drawing/2014/main" val="1263351762"/>
                    </a:ext>
                  </a:extLst>
                </a:gridCol>
                <a:gridCol w="4936435">
                  <a:extLst>
                    <a:ext uri="{9D8B030D-6E8A-4147-A177-3AD203B41FA5}">
                      <a16:colId xmlns:a16="http://schemas.microsoft.com/office/drawing/2014/main" val="3503065478"/>
                    </a:ext>
                  </a:extLst>
                </a:gridCol>
              </a:tblGrid>
              <a:tr h="3946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Photo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 the landmark &amp; its location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4524"/>
                  </a:ext>
                </a:extLst>
              </a:tr>
              <a:tr h="1566260">
                <a:tc>
                  <a:txBody>
                    <a:bodyPr/>
                    <a:lstStyle/>
                    <a:p>
                      <a:r>
                        <a:rPr lang="en-GB" dirty="0"/>
                        <a:t>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1822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2346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15)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38275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16)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01462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A1B1F45F-10EA-4D66-8159-01563F4AE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38" y="1225678"/>
            <a:ext cx="1160059" cy="14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Parc Guell Guided Tour Tickets">
            <a:extLst>
              <a:ext uri="{FF2B5EF4-FFF2-40B4-BE49-F238E27FC236}">
                <a16:creationId xmlns:a16="http://schemas.microsoft.com/office/drawing/2014/main" id="{92DD1676-A891-40EE-BD7B-DDA80860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57" y="2828500"/>
            <a:ext cx="2183643" cy="10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85EFF12-1B80-4D14-96D0-034C5F4C0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87" y="4023821"/>
            <a:ext cx="1869174" cy="113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E5531FA3-9E76-4B3B-9465-0925D9B2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4526"/>
            <a:ext cx="1978357" cy="1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DBC66D-CB27-422D-85A8-177DF752665C}"/>
              </a:ext>
            </a:extLst>
          </p:cNvPr>
          <p:cNvSpPr/>
          <p:nvPr/>
        </p:nvSpPr>
        <p:spPr>
          <a:xfrm>
            <a:off x="172277" y="153266"/>
            <a:ext cx="868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#20Spanish - Name the 20 Hispanic Landmarks / Sites / Attraction</a:t>
            </a:r>
          </a:p>
        </p:txBody>
      </p:sp>
    </p:spTree>
    <p:extLst>
      <p:ext uri="{BB962C8B-B14F-4D97-AF65-F5344CB8AC3E}">
        <p14:creationId xmlns:p14="http://schemas.microsoft.com/office/powerpoint/2010/main" val="226123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AE686C-07B1-44DE-9B20-168D55FD4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45582"/>
              </p:ext>
            </p:extLst>
          </p:nvPr>
        </p:nvGraphicFramePr>
        <p:xfrm>
          <a:off x="1470991" y="768627"/>
          <a:ext cx="9872870" cy="6167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435">
                  <a:extLst>
                    <a:ext uri="{9D8B030D-6E8A-4147-A177-3AD203B41FA5}">
                      <a16:colId xmlns:a16="http://schemas.microsoft.com/office/drawing/2014/main" val="1263351762"/>
                    </a:ext>
                  </a:extLst>
                </a:gridCol>
                <a:gridCol w="4936435">
                  <a:extLst>
                    <a:ext uri="{9D8B030D-6E8A-4147-A177-3AD203B41FA5}">
                      <a16:colId xmlns:a16="http://schemas.microsoft.com/office/drawing/2014/main" val="3503065478"/>
                    </a:ext>
                  </a:extLst>
                </a:gridCol>
              </a:tblGrid>
              <a:tr h="37785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Photo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 the landmark &amp; its location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4524"/>
                  </a:ext>
                </a:extLst>
              </a:tr>
              <a:tr h="1436935">
                <a:tc>
                  <a:txBody>
                    <a:bodyPr/>
                    <a:lstStyle/>
                    <a:p>
                      <a:r>
                        <a:rPr lang="en-GB" dirty="0"/>
                        <a:t>17)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18221"/>
                  </a:ext>
                </a:extLst>
              </a:tr>
              <a:tr h="1436935">
                <a:tc>
                  <a:txBody>
                    <a:bodyPr/>
                    <a:lstStyle/>
                    <a:p>
                      <a:r>
                        <a:rPr lang="en-GB" dirty="0"/>
                        <a:t>18)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23461"/>
                  </a:ext>
                </a:extLst>
              </a:tr>
              <a:tr h="1436935">
                <a:tc>
                  <a:txBody>
                    <a:bodyPr/>
                    <a:lstStyle/>
                    <a:p>
                      <a:r>
                        <a:rPr lang="en-GB" dirty="0"/>
                        <a:t>19) 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38275"/>
                  </a:ext>
                </a:extLst>
              </a:tr>
              <a:tr h="1400717">
                <a:tc>
                  <a:txBody>
                    <a:bodyPr/>
                    <a:lstStyle/>
                    <a:p>
                      <a:r>
                        <a:rPr lang="en-GB" dirty="0"/>
                        <a:t>20)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01462"/>
                  </a:ext>
                </a:extLst>
              </a:tr>
            </a:tbl>
          </a:graphicData>
        </a:graphic>
      </p:graphicFrame>
      <p:pic>
        <p:nvPicPr>
          <p:cNvPr id="3074" name="Picture 2" descr="About Santa Clara, Cuba | Photos and Information">
            <a:extLst>
              <a:ext uri="{FF2B5EF4-FFF2-40B4-BE49-F238E27FC236}">
                <a16:creationId xmlns:a16="http://schemas.microsoft.com/office/drawing/2014/main" id="{A3B561BB-2C58-48A2-A51F-CA71363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4" y="1217652"/>
            <a:ext cx="2227688" cy="13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E9D7D8-DCD1-4AF6-9EAC-0EBCC2D1A931}"/>
              </a:ext>
            </a:extLst>
          </p:cNvPr>
          <p:cNvSpPr/>
          <p:nvPr/>
        </p:nvSpPr>
        <p:spPr>
          <a:xfrm>
            <a:off x="172277" y="153266"/>
            <a:ext cx="868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#20Spanish - Name the 20 Hispanic Landmarks / Sites / Attraction</a:t>
            </a:r>
          </a:p>
        </p:txBody>
      </p:sp>
      <p:sp>
        <p:nvSpPr>
          <p:cNvPr id="2" name="AutoShape 4" descr="Exploring the Teotihuacan Pyramids in Mexico">
            <a:extLst>
              <a:ext uri="{FF2B5EF4-FFF2-40B4-BE49-F238E27FC236}">
                <a16:creationId xmlns:a16="http://schemas.microsoft.com/office/drawing/2014/main" id="{F2EB58DC-9A55-4E10-951E-4242CEC24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Teotihuacan: Ancient City of Pyramids | Live Science">
            <a:extLst>
              <a:ext uri="{FF2B5EF4-FFF2-40B4-BE49-F238E27FC236}">
                <a16:creationId xmlns:a16="http://schemas.microsoft.com/office/drawing/2014/main" id="{ABA3C5BF-E3C0-47CF-A143-8E7B783B1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59" y="2678167"/>
            <a:ext cx="2046755" cy="13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6 Things You Must Do in Peru | Wanderlust">
            <a:extLst>
              <a:ext uri="{FF2B5EF4-FFF2-40B4-BE49-F238E27FC236}">
                <a16:creationId xmlns:a16="http://schemas.microsoft.com/office/drawing/2014/main" id="{63E1F505-AD3F-4B11-9D95-07DF84E0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4" y="4138682"/>
            <a:ext cx="2227688" cy="13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CE95B750-119D-4C16-BC41-95F0F6E9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45" y="5599197"/>
            <a:ext cx="21631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16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joana moreira</dc:creator>
  <cp:lastModifiedBy>Anna Harrison</cp:lastModifiedBy>
  <cp:revision>1</cp:revision>
  <dcterms:created xsi:type="dcterms:W3CDTF">2020-06-12T08:56:19Z</dcterms:created>
  <dcterms:modified xsi:type="dcterms:W3CDTF">2020-06-15T14:54:07Z</dcterms:modified>
</cp:coreProperties>
</file>