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1" r:id="rId2"/>
    <p:sldId id="296" r:id="rId3"/>
    <p:sldId id="265" r:id="rId4"/>
    <p:sldId id="285" r:id="rId5"/>
    <p:sldId id="298" r:id="rId6"/>
    <p:sldId id="279" r:id="rId7"/>
    <p:sldId id="295" r:id="rId8"/>
    <p:sldId id="281" r:id="rId9"/>
    <p:sldId id="277" r:id="rId10"/>
    <p:sldId id="280" r:id="rId11"/>
    <p:sldId id="269" r:id="rId12"/>
    <p:sldId id="268" r:id="rId13"/>
    <p:sldId id="292" r:id="rId14"/>
    <p:sldId id="260" r:id="rId15"/>
    <p:sldId id="261" r:id="rId16"/>
    <p:sldId id="263" r:id="rId17"/>
    <p:sldId id="286"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E1E06"/>
    <a:srgbClr val="00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6" autoAdjust="0"/>
    <p:restoredTop sz="75824" autoAdjust="0"/>
  </p:normalViewPr>
  <p:slideViewPr>
    <p:cSldViewPr>
      <p:cViewPr varScale="1">
        <p:scale>
          <a:sx n="72" d="100"/>
          <a:sy n="72" d="100"/>
        </p:scale>
        <p:origin x="133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A25665C-D8FB-4809-B45E-305F8BF90F48}" type="datetimeFigureOut">
              <a:rPr lang="en-GB" smtClean="0"/>
              <a:pPr/>
              <a:t>07/07/2020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45A7173-01D7-4F1A-AD86-A79AE38115F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FE4EA73E-2298-4E01-9ED1-42871A40E28C}" type="datetimeFigureOut">
              <a:rPr lang="en-US"/>
              <a:pPr>
                <a:defRPr/>
              </a:pPr>
              <a:t>7/7/2020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A76B9B79-2B05-414F-BCC2-D921E675FEE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a:t>
            </a:fld>
            <a:endParaRPr lang="en-GB"/>
          </a:p>
        </p:txBody>
      </p:sp>
    </p:spTree>
    <p:extLst>
      <p:ext uri="{BB962C8B-B14F-4D97-AF65-F5344CB8AC3E}">
        <p14:creationId xmlns:p14="http://schemas.microsoft.com/office/powerpoint/2010/main" val="12312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11</a:t>
            </a:fld>
            <a:endParaRPr lang="en-GB"/>
          </a:p>
        </p:txBody>
      </p:sp>
    </p:spTree>
    <p:extLst>
      <p:ext uri="{BB962C8B-B14F-4D97-AF65-F5344CB8AC3E}">
        <p14:creationId xmlns:p14="http://schemas.microsoft.com/office/powerpoint/2010/main" val="341182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12</a:t>
            </a:fld>
            <a:endParaRPr lang="en-GB"/>
          </a:p>
        </p:txBody>
      </p:sp>
    </p:spTree>
    <p:extLst>
      <p:ext uri="{BB962C8B-B14F-4D97-AF65-F5344CB8AC3E}">
        <p14:creationId xmlns:p14="http://schemas.microsoft.com/office/powerpoint/2010/main" val="341072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13</a:t>
            </a:fld>
            <a:endParaRPr lang="en-GB"/>
          </a:p>
        </p:txBody>
      </p:sp>
    </p:spTree>
    <p:extLst>
      <p:ext uri="{BB962C8B-B14F-4D97-AF65-F5344CB8AC3E}">
        <p14:creationId xmlns:p14="http://schemas.microsoft.com/office/powerpoint/2010/main" val="381826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14</a:t>
            </a:fld>
            <a:endParaRPr lang="en-GB"/>
          </a:p>
        </p:txBody>
      </p:sp>
    </p:spTree>
    <p:extLst>
      <p:ext uri="{BB962C8B-B14F-4D97-AF65-F5344CB8AC3E}">
        <p14:creationId xmlns:p14="http://schemas.microsoft.com/office/powerpoint/2010/main" val="257445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HoH</a:t>
            </a:r>
            <a:r>
              <a:rPr lang="en-GB" dirty="0"/>
              <a:t> will contact parents if we feel there is an issue with the amount of debits a pupil</a:t>
            </a:r>
            <a:r>
              <a:rPr lang="en-GB" baseline="0" dirty="0"/>
              <a:t> is receiving.  We want to ensure that any issues are dealt with quickly.  Sometimes a pupils may be struggling and that is the underlying reason for not completing work – so we need to support pupils.  In order to do this we must have your up to date contact information.  </a:t>
            </a:r>
            <a:r>
              <a:rPr lang="en-GB" baseline="0" dirty="0" err="1"/>
              <a:t>HoH</a:t>
            </a:r>
            <a:r>
              <a:rPr lang="en-GB" baseline="0" dirty="0"/>
              <a:t> can update the school system if you email any change of phone numbers email addresses and home addresses to her.</a:t>
            </a:r>
          </a:p>
          <a:p>
            <a:endParaRPr lang="en-GB" baseline="0" dirty="0"/>
          </a:p>
          <a:p>
            <a:r>
              <a:rPr lang="en-GB" baseline="0" dirty="0"/>
              <a:t>Again, look at your child’s planner to monitor their progress.</a:t>
            </a:r>
          </a:p>
          <a:p>
            <a:endParaRPr lang="en-GB" baseline="0" dirty="0"/>
          </a:p>
          <a:p>
            <a:r>
              <a:rPr lang="en-GB" baseline="0" dirty="0"/>
              <a:t>Ask parents if they could you also supply Mrs McIntosh with details of any duplicate reports that you would like sending home</a:t>
            </a:r>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15</a:t>
            </a:fld>
            <a:endParaRPr lang="en-GB"/>
          </a:p>
        </p:txBody>
      </p:sp>
    </p:spTree>
    <p:extLst>
      <p:ext uri="{BB962C8B-B14F-4D97-AF65-F5344CB8AC3E}">
        <p14:creationId xmlns:p14="http://schemas.microsoft.com/office/powerpoint/2010/main" val="4006578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16</a:t>
            </a:fld>
            <a:endParaRPr lang="en-GB"/>
          </a:p>
        </p:txBody>
      </p:sp>
    </p:spTree>
    <p:extLst>
      <p:ext uri="{BB962C8B-B14F-4D97-AF65-F5344CB8AC3E}">
        <p14:creationId xmlns:p14="http://schemas.microsoft.com/office/powerpoint/2010/main" val="143429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It’s “L” for Louise at the beginning of the email – people read it as an “I”</a:t>
            </a:r>
          </a:p>
          <a:p>
            <a:endParaRPr lang="en-GB" dirty="0"/>
          </a:p>
          <a:p>
            <a:r>
              <a:rPr lang="en-GB" dirty="0"/>
              <a:t>Email is better as I can pick it up when I’m not in my office but</a:t>
            </a:r>
            <a:r>
              <a:rPr lang="en-GB" baseline="0" dirty="0"/>
              <a:t> it’s no problem phoning and leaving a message</a:t>
            </a:r>
            <a:endParaRPr lang="en-GB" dirty="0"/>
          </a:p>
          <a:p>
            <a:endParaRPr lang="en-GB" dirty="0"/>
          </a:p>
          <a:p>
            <a:r>
              <a:rPr lang="en-GB" dirty="0"/>
              <a:t>I haven’t put yourself down as a contact John, as</a:t>
            </a:r>
            <a:r>
              <a:rPr lang="en-GB" baseline="0" dirty="0"/>
              <a:t> it gets very confusing as to who has dealt with an issue.  Best if everything comes to me and I’ll delegate where necessary. </a:t>
            </a:r>
          </a:p>
          <a:p>
            <a:endParaRPr lang="en-GB" baseline="0" dirty="0"/>
          </a:p>
          <a:p>
            <a:r>
              <a:rPr lang="en-GB" baseline="0" dirty="0"/>
              <a:t>I’ve put my picture on so people can put a face to the name – apologise for me –Also apologise for the blue dress too – it should be red for Bede House. </a:t>
            </a:r>
            <a:r>
              <a:rPr lang="en-GB" baseline="0" dirty="0">
                <a:sym typeface="Wingdings" panose="05000000000000000000" pitchFamily="2" charset="2"/>
              </a:rPr>
              <a:t></a:t>
            </a:r>
          </a:p>
          <a:p>
            <a:endParaRPr lang="en-GB" baseline="0" dirty="0">
              <a:sym typeface="Wingdings" panose="05000000000000000000" pitchFamily="2" charset="2"/>
            </a:endParaRPr>
          </a:p>
          <a:p>
            <a:r>
              <a:rPr lang="en-GB" baseline="0" dirty="0">
                <a:sym typeface="Wingdings" panose="05000000000000000000" pitchFamily="2" charset="2"/>
              </a:rPr>
              <a:t>Reiterate the need for contact information to be up to date.  Many messages are sent out via school text service “group call”.  We also can’t contact you in emergency if we don’t have up to date numbers. </a:t>
            </a:r>
          </a:p>
          <a:p>
            <a:endParaRPr lang="en-GB" baseline="0" dirty="0">
              <a:sym typeface="Wingdings" panose="05000000000000000000" pitchFamily="2" charset="2"/>
            </a:endParaRPr>
          </a:p>
          <a:p>
            <a:r>
              <a:rPr lang="en-GB" baseline="0" dirty="0">
                <a:sym typeface="Wingdings" panose="05000000000000000000" pitchFamily="2" charset="2"/>
              </a:rPr>
              <a:t>Can you also ask parents to contact me if they require duplicate reports / module data sent to two households.  We often get irate dads on the phone but we can’t send out the information if we don’t have the details!</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17</a:t>
            </a:fld>
            <a:endParaRPr lang="en-GB"/>
          </a:p>
        </p:txBody>
      </p:sp>
    </p:spTree>
    <p:extLst>
      <p:ext uri="{BB962C8B-B14F-4D97-AF65-F5344CB8AC3E}">
        <p14:creationId xmlns:p14="http://schemas.microsoft.com/office/powerpoint/2010/main" val="40772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2</a:t>
            </a:fld>
            <a:endParaRPr lang="en-GB"/>
          </a:p>
        </p:txBody>
      </p:sp>
    </p:spTree>
    <p:extLst>
      <p:ext uri="{BB962C8B-B14F-4D97-AF65-F5344CB8AC3E}">
        <p14:creationId xmlns:p14="http://schemas.microsoft.com/office/powerpoint/2010/main" val="131785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safeguarding – “We take it very seriously at St. Wilfrid’s”.  Point out the picture on the wall of the safeguarding team– note where it is.</a:t>
            </a:r>
            <a:r>
              <a:rPr lang="en-GB" baseline="0" dirty="0"/>
              <a:t>  Any safeguarding issue is dealt with as priority by a member of the team.</a:t>
            </a:r>
            <a:endParaRPr lang="en-GB" dirty="0"/>
          </a:p>
          <a:p>
            <a:endParaRPr lang="en-GB" dirty="0"/>
          </a:p>
          <a:p>
            <a:r>
              <a:rPr lang="en-GB" dirty="0"/>
              <a:t>Mention the two Y7 form tutors (Miss</a:t>
            </a:r>
            <a:r>
              <a:rPr lang="en-GB" baseline="0" dirty="0"/>
              <a:t> Dyer 7B1 and Miss Jones 7B2) </a:t>
            </a:r>
            <a:r>
              <a:rPr lang="en-GB" dirty="0"/>
              <a:t>attached</a:t>
            </a:r>
            <a:r>
              <a:rPr lang="en-GB" baseline="0" dirty="0"/>
              <a:t> to Bede House.  State that the pupils met the form tutors on Thursday and Friday during their transition days.  </a:t>
            </a:r>
          </a:p>
          <a:p>
            <a:endParaRPr lang="en-GB" baseline="0" dirty="0"/>
          </a:p>
          <a:p>
            <a:r>
              <a:rPr lang="en-GB" dirty="0"/>
              <a:t>As a parent/carer your first point of contact would be through a message in the planner for the tutor or </a:t>
            </a:r>
            <a:r>
              <a:rPr lang="en-GB" dirty="0" err="1"/>
              <a:t>HoH</a:t>
            </a:r>
            <a:r>
              <a:rPr lang="en-GB" dirty="0"/>
              <a:t>.  If</a:t>
            </a:r>
            <a:r>
              <a:rPr lang="en-GB" baseline="0" dirty="0"/>
              <a:t> you feel you need to contact the HOH directly then this can be done through phoning the school number 0191 4569121 or emailing HOH – all details will be on the last slide so that they have time to copy them down.</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4</a:t>
            </a:fld>
            <a:endParaRPr lang="en-GB"/>
          </a:p>
        </p:txBody>
      </p:sp>
    </p:spTree>
    <p:extLst>
      <p:ext uri="{BB962C8B-B14F-4D97-AF65-F5344CB8AC3E}">
        <p14:creationId xmlns:p14="http://schemas.microsoft.com/office/powerpoint/2010/main" val="380368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safeguarding – “We take it very seriously at St. Wilfrid’s”.  Point out the picture on the wall of the safeguarding team– note where it is.</a:t>
            </a:r>
            <a:r>
              <a:rPr lang="en-GB" baseline="0" dirty="0"/>
              <a:t>  Any safeguarding issue is dealt with as priority by a member of the team.</a:t>
            </a:r>
            <a:endParaRPr lang="en-GB" dirty="0"/>
          </a:p>
          <a:p>
            <a:endParaRPr lang="en-GB" dirty="0"/>
          </a:p>
          <a:p>
            <a:r>
              <a:rPr lang="en-GB" dirty="0"/>
              <a:t>Mention the two Y7 form tutors (Miss</a:t>
            </a:r>
            <a:r>
              <a:rPr lang="en-GB" baseline="0" dirty="0"/>
              <a:t> Dyer 7B1 and Miss Jones 7B2) </a:t>
            </a:r>
            <a:r>
              <a:rPr lang="en-GB" dirty="0"/>
              <a:t>attached</a:t>
            </a:r>
            <a:r>
              <a:rPr lang="en-GB" baseline="0" dirty="0"/>
              <a:t> to Bede House.  State that the pupils met the form tutors on Thursday and Friday during their transition days.  </a:t>
            </a:r>
          </a:p>
          <a:p>
            <a:endParaRPr lang="en-GB" baseline="0" dirty="0"/>
          </a:p>
          <a:p>
            <a:r>
              <a:rPr lang="en-GB" dirty="0"/>
              <a:t>As a parent/carer your first point of contact would be through a message in the planner for the tutor or </a:t>
            </a:r>
            <a:r>
              <a:rPr lang="en-GB" dirty="0" err="1"/>
              <a:t>HoH</a:t>
            </a:r>
            <a:r>
              <a:rPr lang="en-GB" dirty="0"/>
              <a:t>.  If</a:t>
            </a:r>
            <a:r>
              <a:rPr lang="en-GB" baseline="0" dirty="0"/>
              <a:t> you feel you need to contact the HOH directly then this can be done through phoning the school number 0191 4569121 or emailing HOH – all details will be on the last slide so that they have time to copy them down.</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5</a:t>
            </a:fld>
            <a:endParaRPr lang="en-GB"/>
          </a:p>
        </p:txBody>
      </p:sp>
    </p:spTree>
    <p:extLst>
      <p:ext uri="{BB962C8B-B14F-4D97-AF65-F5344CB8AC3E}">
        <p14:creationId xmlns:p14="http://schemas.microsoft.com/office/powerpoint/2010/main" val="336270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6</a:t>
            </a:fld>
            <a:endParaRPr lang="en-GB"/>
          </a:p>
        </p:txBody>
      </p:sp>
    </p:spTree>
    <p:extLst>
      <p:ext uri="{BB962C8B-B14F-4D97-AF65-F5344CB8AC3E}">
        <p14:creationId xmlns:p14="http://schemas.microsoft.com/office/powerpoint/2010/main" val="190454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76B9B79-2B05-414F-BCC2-D921E675FEEA}" type="slidenum">
              <a:rPr lang="en-GB" smtClean="0"/>
              <a:pPr>
                <a:defRPr/>
              </a:pPr>
              <a:t>7</a:t>
            </a:fld>
            <a:endParaRPr lang="en-GB"/>
          </a:p>
        </p:txBody>
      </p:sp>
    </p:spTree>
    <p:extLst>
      <p:ext uri="{BB962C8B-B14F-4D97-AF65-F5344CB8AC3E}">
        <p14:creationId xmlns:p14="http://schemas.microsoft.com/office/powerpoint/2010/main" val="106123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8</a:t>
            </a:fld>
            <a:endParaRPr lang="en-GB"/>
          </a:p>
        </p:txBody>
      </p:sp>
    </p:spTree>
    <p:extLst>
      <p:ext uri="{BB962C8B-B14F-4D97-AF65-F5344CB8AC3E}">
        <p14:creationId xmlns:p14="http://schemas.microsoft.com/office/powerpoint/2010/main" val="327696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should have braids and badges sewn on.</a:t>
            </a:r>
            <a:r>
              <a:rPr lang="en-GB" baseline="0" dirty="0"/>
              <a:t>  </a:t>
            </a:r>
            <a:r>
              <a:rPr lang="en-GB" baseline="0" dirty="0" err="1"/>
              <a:t>Pupiils</a:t>
            </a:r>
            <a:r>
              <a:rPr lang="en-GB" baseline="0" dirty="0"/>
              <a:t> have 6 weeks to do this.  Sanctions will be issued if they are not sewn on after a warning has been given – just in case a parent asks we normally place pupils on groundings but don’t dwell on the –</a:t>
            </a:r>
            <a:r>
              <a:rPr lang="en-GB" baseline="0" dirty="0" err="1"/>
              <a:t>ve</a:t>
            </a:r>
            <a:r>
              <a:rPr lang="en-GB" baseline="0" dirty="0"/>
              <a:t> in the delivery of the presentation.</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9</a:t>
            </a:fld>
            <a:endParaRPr lang="en-GB"/>
          </a:p>
        </p:txBody>
      </p:sp>
    </p:spTree>
    <p:extLst>
      <p:ext uri="{BB962C8B-B14F-4D97-AF65-F5344CB8AC3E}">
        <p14:creationId xmlns:p14="http://schemas.microsoft.com/office/powerpoint/2010/main" val="232491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Planners will be given</a:t>
            </a:r>
            <a:r>
              <a:rPr lang="en-GB" baseline="0" dirty="0"/>
              <a:t> to pupils</a:t>
            </a:r>
            <a:r>
              <a:rPr lang="en-GB" dirty="0"/>
              <a:t> the 1</a:t>
            </a:r>
            <a:r>
              <a:rPr lang="en-GB" baseline="30000" dirty="0"/>
              <a:t>st</a:t>
            </a:r>
            <a:r>
              <a:rPr lang="en-GB" dirty="0"/>
              <a:t> day of school</a:t>
            </a:r>
            <a:r>
              <a:rPr lang="en-GB" baseline="0" dirty="0"/>
              <a:t> – show the parents the planner</a:t>
            </a:r>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Good practice is to encourage your child to do their homework each evening and not let it pile up.</a:t>
            </a:r>
            <a:endParaRPr lang="en-GB" dirty="0"/>
          </a:p>
          <a:p>
            <a:endParaRPr lang="en-GB" dirty="0"/>
          </a:p>
          <a:p>
            <a:r>
              <a:rPr lang="en-GB" dirty="0"/>
              <a:t>Support your child</a:t>
            </a:r>
            <a:r>
              <a:rPr lang="en-GB" baseline="0" dirty="0"/>
              <a:t> by taking a quick look at their planner each evening. Don’t leave it until the end of the week to check their homework.  </a:t>
            </a:r>
          </a:p>
          <a:p>
            <a:endParaRPr lang="en-GB" baseline="0" dirty="0"/>
          </a:p>
          <a:p>
            <a:r>
              <a:rPr lang="en-GB" baseline="0" dirty="0"/>
              <a:t>Planners need signing each week. </a:t>
            </a:r>
            <a:endParaRPr lang="en-GB" dirty="0"/>
          </a:p>
        </p:txBody>
      </p:sp>
      <p:sp>
        <p:nvSpPr>
          <p:cNvPr id="4" name="Slide Number Placeholder 3"/>
          <p:cNvSpPr>
            <a:spLocks noGrp="1"/>
          </p:cNvSpPr>
          <p:nvPr>
            <p:ph type="sldNum" sz="quarter" idx="10"/>
          </p:nvPr>
        </p:nvSpPr>
        <p:spPr/>
        <p:txBody>
          <a:bodyPr/>
          <a:lstStyle/>
          <a:p>
            <a:pPr>
              <a:defRPr/>
            </a:pPr>
            <a:fld id="{A76B9B79-2B05-414F-BCC2-D921E675FEEA}" type="slidenum">
              <a:rPr lang="en-GB" smtClean="0"/>
              <a:pPr>
                <a:defRPr/>
              </a:pPr>
              <a:t>10</a:t>
            </a:fld>
            <a:endParaRPr lang="en-GB"/>
          </a:p>
        </p:txBody>
      </p:sp>
    </p:spTree>
    <p:extLst>
      <p:ext uri="{BB962C8B-B14F-4D97-AF65-F5344CB8AC3E}">
        <p14:creationId xmlns:p14="http://schemas.microsoft.com/office/powerpoint/2010/main" val="300870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4DFF633-4F74-4320-B2B4-C255746D169A}" type="slidenum">
              <a:rPr lang="en-GB" smtClean="0"/>
              <a:pPr>
                <a:defRPr/>
              </a:pPr>
              <a:t>‹#›</a:t>
            </a:fld>
            <a:endParaRPr lang="en-GB"/>
          </a:p>
        </p:txBody>
      </p:sp>
    </p:spTree>
    <p:extLst>
      <p:ext uri="{BB962C8B-B14F-4D97-AF65-F5344CB8AC3E}">
        <p14:creationId xmlns:p14="http://schemas.microsoft.com/office/powerpoint/2010/main" val="282923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3E9B0DD-B08E-4197-8375-A820AFFCAB50}" type="slidenum">
              <a:rPr lang="en-GB" smtClean="0"/>
              <a:pPr>
                <a:defRPr/>
              </a:pPr>
              <a:t>‹#›</a:t>
            </a:fld>
            <a:endParaRPr lang="en-GB"/>
          </a:p>
        </p:txBody>
      </p:sp>
    </p:spTree>
    <p:extLst>
      <p:ext uri="{BB962C8B-B14F-4D97-AF65-F5344CB8AC3E}">
        <p14:creationId xmlns:p14="http://schemas.microsoft.com/office/powerpoint/2010/main" val="215630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0400581-BF7F-4CF2-8E7E-97760F894E8C}" type="slidenum">
              <a:rPr lang="en-GB" smtClean="0"/>
              <a:pPr>
                <a:defRPr/>
              </a:pPr>
              <a:t>‹#›</a:t>
            </a:fld>
            <a:endParaRPr lang="en-GB"/>
          </a:p>
        </p:txBody>
      </p:sp>
    </p:spTree>
    <p:extLst>
      <p:ext uri="{BB962C8B-B14F-4D97-AF65-F5344CB8AC3E}">
        <p14:creationId xmlns:p14="http://schemas.microsoft.com/office/powerpoint/2010/main" val="356975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1693B87-55A2-4148-84FE-B7271DB64850}" type="slidenum">
              <a:rPr lang="en-GB" smtClean="0"/>
              <a:pPr>
                <a:defRPr/>
              </a:pPr>
              <a:t>‹#›</a:t>
            </a:fld>
            <a:endParaRPr lang="en-GB"/>
          </a:p>
        </p:txBody>
      </p:sp>
    </p:spTree>
    <p:extLst>
      <p:ext uri="{BB962C8B-B14F-4D97-AF65-F5344CB8AC3E}">
        <p14:creationId xmlns:p14="http://schemas.microsoft.com/office/powerpoint/2010/main" val="260068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05140EB-B785-4998-947C-3D24ED4515D6}" type="slidenum">
              <a:rPr lang="en-GB" smtClean="0"/>
              <a:pPr>
                <a:defRPr/>
              </a:pPr>
              <a:t>‹#›</a:t>
            </a:fld>
            <a:endParaRPr lang="en-GB"/>
          </a:p>
        </p:txBody>
      </p:sp>
    </p:spTree>
    <p:extLst>
      <p:ext uri="{BB962C8B-B14F-4D97-AF65-F5344CB8AC3E}">
        <p14:creationId xmlns:p14="http://schemas.microsoft.com/office/powerpoint/2010/main" val="39736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479C3D9-FC85-4848-8420-43892AB1E91D}" type="slidenum">
              <a:rPr lang="en-GB" smtClean="0"/>
              <a:pPr>
                <a:defRPr/>
              </a:pPr>
              <a:t>‹#›</a:t>
            </a:fld>
            <a:endParaRPr lang="en-GB"/>
          </a:p>
        </p:txBody>
      </p:sp>
    </p:spTree>
    <p:extLst>
      <p:ext uri="{BB962C8B-B14F-4D97-AF65-F5344CB8AC3E}">
        <p14:creationId xmlns:p14="http://schemas.microsoft.com/office/powerpoint/2010/main" val="42798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F4FB7063-8F93-4B21-9EEE-CDA89B75C50D}" type="slidenum">
              <a:rPr lang="en-GB" smtClean="0"/>
              <a:pPr>
                <a:defRPr/>
              </a:pPr>
              <a:t>‹#›</a:t>
            </a:fld>
            <a:endParaRPr lang="en-GB"/>
          </a:p>
        </p:txBody>
      </p:sp>
    </p:spTree>
    <p:extLst>
      <p:ext uri="{BB962C8B-B14F-4D97-AF65-F5344CB8AC3E}">
        <p14:creationId xmlns:p14="http://schemas.microsoft.com/office/powerpoint/2010/main" val="29111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D2CD507-CC5D-490A-919D-DEEC9E1C0C10}" type="slidenum">
              <a:rPr lang="en-GB" smtClean="0"/>
              <a:pPr>
                <a:defRPr/>
              </a:pPr>
              <a:t>‹#›</a:t>
            </a:fld>
            <a:endParaRPr lang="en-GB"/>
          </a:p>
        </p:txBody>
      </p:sp>
    </p:spTree>
    <p:extLst>
      <p:ext uri="{BB962C8B-B14F-4D97-AF65-F5344CB8AC3E}">
        <p14:creationId xmlns:p14="http://schemas.microsoft.com/office/powerpoint/2010/main" val="47367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8B66447-534B-4745-A8F9-A05369C46963}" type="slidenum">
              <a:rPr lang="en-GB" smtClean="0"/>
              <a:pPr>
                <a:defRPr/>
              </a:pPr>
              <a:t>‹#›</a:t>
            </a:fld>
            <a:endParaRPr lang="en-GB"/>
          </a:p>
        </p:txBody>
      </p:sp>
    </p:spTree>
    <p:extLst>
      <p:ext uri="{BB962C8B-B14F-4D97-AF65-F5344CB8AC3E}">
        <p14:creationId xmlns:p14="http://schemas.microsoft.com/office/powerpoint/2010/main" val="288199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C7BA61E-9D93-4E64-92D0-8FF7D5B8C389}" type="slidenum">
              <a:rPr lang="en-GB" smtClean="0"/>
              <a:pPr>
                <a:defRPr/>
              </a:pPr>
              <a:t>‹#›</a:t>
            </a:fld>
            <a:endParaRPr lang="en-GB"/>
          </a:p>
        </p:txBody>
      </p:sp>
    </p:spTree>
    <p:extLst>
      <p:ext uri="{BB962C8B-B14F-4D97-AF65-F5344CB8AC3E}">
        <p14:creationId xmlns:p14="http://schemas.microsoft.com/office/powerpoint/2010/main" val="238503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E226375-52FD-4CF5-9DA5-9EA61E932ABC}" type="slidenum">
              <a:rPr lang="en-GB" smtClean="0"/>
              <a:pPr>
                <a:defRPr/>
              </a:pPr>
              <a:t>‹#›</a:t>
            </a:fld>
            <a:endParaRPr lang="en-GB"/>
          </a:p>
        </p:txBody>
      </p:sp>
    </p:spTree>
    <p:extLst>
      <p:ext uri="{BB962C8B-B14F-4D97-AF65-F5344CB8AC3E}">
        <p14:creationId xmlns:p14="http://schemas.microsoft.com/office/powerpoint/2010/main" val="95949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2361F0C-05B4-4CA2-909C-5D4A2D7B01D3}" type="slidenum">
              <a:rPr lang="en-GB" smtClean="0"/>
              <a:pPr>
                <a:defRPr/>
              </a:pPr>
              <a:t>‹#›</a:t>
            </a:fld>
            <a:endParaRPr lang="en-GB"/>
          </a:p>
        </p:txBody>
      </p:sp>
    </p:spTree>
    <p:extLst>
      <p:ext uri="{BB962C8B-B14F-4D97-AF65-F5344CB8AC3E}">
        <p14:creationId xmlns:p14="http://schemas.microsoft.com/office/powerpoint/2010/main" val="3225355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mailto:etiffin@st-wilfrid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mrobson1@st-Wilfrid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p:cNvSpPr txBox="1">
            <a:spLocks noChangeArrowheads="1"/>
          </p:cNvSpPr>
          <p:nvPr/>
        </p:nvSpPr>
        <p:spPr bwMode="auto">
          <a:xfrm>
            <a:off x="395536" y="260648"/>
            <a:ext cx="8280920" cy="1815882"/>
          </a:xfrm>
          <a:prstGeom prst="rect">
            <a:avLst/>
          </a:prstGeom>
          <a:solidFill>
            <a:srgbClr val="FFFF00"/>
          </a:solidFill>
          <a:ln w="9525">
            <a:solidFill>
              <a:schemeClr val="tx1"/>
            </a:solidFill>
            <a:miter lim="800000"/>
            <a:headEnd/>
            <a:tailEnd/>
          </a:ln>
        </p:spPr>
        <p:txBody>
          <a:bodyPr wrap="square">
            <a:spAutoFit/>
          </a:bodyPr>
          <a:lstStyle/>
          <a:p>
            <a:pPr algn="ctr"/>
            <a:r>
              <a:rPr lang="en-GB" sz="3600" b="1" dirty="0">
                <a:latin typeface="Calibri" pitchFamily="34" charset="0"/>
                <a:cs typeface="Calibri" pitchFamily="34" charset="0"/>
              </a:rPr>
              <a:t>Welcome to </a:t>
            </a:r>
            <a:br>
              <a:rPr lang="en-GB" sz="3600" b="1" dirty="0">
                <a:latin typeface="Calibri" pitchFamily="34" charset="0"/>
                <a:cs typeface="Calibri" pitchFamily="34" charset="0"/>
              </a:rPr>
            </a:br>
            <a:r>
              <a:rPr lang="en-GB" sz="3600" b="1" dirty="0">
                <a:latin typeface="Calibri" pitchFamily="34" charset="0"/>
                <a:cs typeface="Calibri" pitchFamily="34" charset="0"/>
              </a:rPr>
              <a:t>St. Wilfrid’s RC College</a:t>
            </a:r>
            <a:br>
              <a:rPr lang="en-GB" sz="3600" b="1" dirty="0">
                <a:latin typeface="Calibri" pitchFamily="34" charset="0"/>
                <a:cs typeface="Calibri" pitchFamily="34" charset="0"/>
              </a:rPr>
            </a:br>
            <a:r>
              <a:rPr lang="en-GB" sz="4000" b="1" dirty="0">
                <a:latin typeface="Calibri" pitchFamily="34" charset="0"/>
                <a:cs typeface="Calibri" pitchFamily="34" charset="0"/>
              </a:rPr>
              <a:t>Cuthbert House</a:t>
            </a:r>
            <a:endParaRPr lang="en-GB" sz="3600" dirty="0">
              <a:latin typeface="Calibri" pitchFamily="34" charset="0"/>
              <a:cs typeface="Calibri" pitchFamily="34" charset="0"/>
            </a:endParaRPr>
          </a:p>
        </p:txBody>
      </p:sp>
      <p:sp>
        <p:nvSpPr>
          <p:cNvPr id="2052" name="Text Box 15"/>
          <p:cNvSpPr txBox="1">
            <a:spLocks noChangeArrowheads="1"/>
          </p:cNvSpPr>
          <p:nvPr/>
        </p:nvSpPr>
        <p:spPr bwMode="auto">
          <a:xfrm>
            <a:off x="395536" y="5589240"/>
            <a:ext cx="8424936" cy="1077218"/>
          </a:xfrm>
          <a:prstGeom prst="rect">
            <a:avLst/>
          </a:prstGeom>
          <a:solidFill>
            <a:srgbClr val="FFFF00"/>
          </a:solidFill>
          <a:ln w="9525">
            <a:solidFill>
              <a:schemeClr val="tx1"/>
            </a:solidFill>
            <a:miter lim="800000"/>
            <a:headEnd/>
            <a:tailEnd/>
          </a:ln>
        </p:spPr>
        <p:txBody>
          <a:bodyPr wrap="square">
            <a:spAutoFit/>
          </a:bodyPr>
          <a:lstStyle/>
          <a:p>
            <a:pPr algn="ctr"/>
            <a:r>
              <a:rPr lang="en-GB" sz="3200" b="1" dirty="0">
                <a:latin typeface="Calibri" pitchFamily="34" charset="0"/>
                <a:cs typeface="Calibri" pitchFamily="34" charset="0"/>
              </a:rPr>
              <a:t>Information for Year 6</a:t>
            </a:r>
          </a:p>
          <a:p>
            <a:pPr algn="ctr"/>
            <a:r>
              <a:rPr lang="en-GB" sz="3200" dirty="0">
                <a:latin typeface="Calibri" pitchFamily="34" charset="0"/>
                <a:cs typeface="Calibri" pitchFamily="34" charset="0"/>
              </a:rPr>
              <a:t> Parents, carers and students.</a:t>
            </a:r>
          </a:p>
        </p:txBody>
      </p:sp>
      <p:pic>
        <p:nvPicPr>
          <p:cNvPr id="2054" name="Picture 1"/>
          <p:cNvPicPr>
            <a:picLocks noChangeAspect="1" noChangeArrowheads="1"/>
          </p:cNvPicPr>
          <p:nvPr/>
        </p:nvPicPr>
        <p:blipFill>
          <a:blip r:embed="rId3" cstate="print"/>
          <a:srcRect/>
          <a:stretch>
            <a:fillRect/>
          </a:stretch>
        </p:blipFill>
        <p:spPr bwMode="auto">
          <a:xfrm>
            <a:off x="3203848" y="2163880"/>
            <a:ext cx="2808312" cy="3019779"/>
          </a:xfrm>
          <a:prstGeom prst="rect">
            <a:avLst/>
          </a:prstGeom>
          <a:noFill/>
          <a:ln w="9525">
            <a:noFill/>
            <a:miter lim="800000"/>
            <a:headEnd/>
            <a:tailEnd/>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5"/>
          <p:cNvSpPr>
            <a:spLocks noChangeArrowheads="1"/>
          </p:cNvSpPr>
          <p:nvPr/>
        </p:nvSpPr>
        <p:spPr bwMode="auto">
          <a:xfrm>
            <a:off x="467544" y="1340768"/>
            <a:ext cx="8424863" cy="4985980"/>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dirty="0"/>
              <a:t> All pupils must have a school bag to carry books and equipment.</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dirty="0"/>
              <a:t>Pupils must come to school equipped with a pen, pencil, ruler, eraser, sharpener and planner. </a:t>
            </a:r>
          </a:p>
          <a:p>
            <a:pPr marL="171450" indent="-171450">
              <a:buFont typeface="Wingdings" panose="05000000000000000000" pitchFamily="2" charset="2"/>
              <a:buChar char="Ø"/>
            </a:pPr>
            <a:endParaRPr lang="en-GB" sz="1200" dirty="0"/>
          </a:p>
          <a:p>
            <a:pPr marL="171450" indent="-171450">
              <a:buFont typeface="Wingdings" panose="05000000000000000000" pitchFamily="2" charset="2"/>
              <a:buChar char="Ø"/>
            </a:pPr>
            <a:endParaRPr lang="en-GB" sz="1200" dirty="0"/>
          </a:p>
          <a:p>
            <a:pPr marL="342900" indent="-342900">
              <a:buFont typeface="Wingdings" panose="05000000000000000000" pitchFamily="2" charset="2"/>
              <a:buChar char="Ø"/>
            </a:pPr>
            <a:r>
              <a:rPr lang="en-GB" sz="2400" dirty="0"/>
              <a:t> Pupils will also require an apron for Design and Technology and a set of cheap headphones / earphones for music lessons.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r>
              <a:rPr lang="en-GB" sz="2400" dirty="0"/>
              <a:t> </a:t>
            </a:r>
          </a:p>
          <a:p>
            <a:pPr marL="171450" indent="-171450">
              <a:buFont typeface="Arial" panose="020B0604020202020204" pitchFamily="34" charset="0"/>
              <a:buChar char="•"/>
            </a:pPr>
            <a:endParaRPr lang="en-GB" sz="1200" dirty="0"/>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dirty="0"/>
          </a:p>
        </p:txBody>
      </p:sp>
      <p:sp>
        <p:nvSpPr>
          <p:cNvPr id="15" name="Title 14"/>
          <p:cNvSpPr>
            <a:spLocks noGrp="1"/>
          </p:cNvSpPr>
          <p:nvPr>
            <p:ph type="title"/>
          </p:nvPr>
        </p:nvSpPr>
        <p:spPr>
          <a:xfrm>
            <a:off x="467544" y="260648"/>
            <a:ext cx="8229600" cy="936104"/>
          </a:xfrm>
          <a:solidFill>
            <a:srgbClr val="FFFF00"/>
          </a:solidFill>
          <a:ln w="19050">
            <a:solidFill>
              <a:schemeClr val="tx1"/>
            </a:solidFill>
          </a:ln>
        </p:spPr>
        <p:txBody>
          <a:bodyPr>
            <a:normAutofit fontScale="90000"/>
          </a:bodyPr>
          <a:lstStyle/>
          <a:p>
            <a:pPr algn="ctr"/>
            <a:br>
              <a:rPr lang="en-GB" sz="3600" dirty="0"/>
            </a:br>
            <a:r>
              <a:rPr lang="en-GB" sz="5300" b="1" dirty="0"/>
              <a:t>School Equipment</a:t>
            </a:r>
            <a:br>
              <a:rPr lang="en-GB" sz="4900" dirty="0"/>
            </a:br>
            <a:endParaRPr lang="en-GB" sz="4900" dirty="0"/>
          </a:p>
        </p:txBody>
      </p:sp>
      <p:pic>
        <p:nvPicPr>
          <p:cNvPr id="2" name="Picture 1">
            <a:extLst>
              <a:ext uri="{FF2B5EF4-FFF2-40B4-BE49-F238E27FC236}">
                <a16:creationId xmlns:a16="http://schemas.microsoft.com/office/drawing/2014/main" id="{B41486C1-E7E9-43FE-862B-5EE7D4119C46}"/>
              </a:ext>
            </a:extLst>
          </p:cNvPr>
          <p:cNvPicPr>
            <a:picLocks noChangeAspect="1"/>
          </p:cNvPicPr>
          <p:nvPr/>
        </p:nvPicPr>
        <p:blipFill>
          <a:blip r:embed="rId3"/>
          <a:stretch>
            <a:fillRect/>
          </a:stretch>
        </p:blipFill>
        <p:spPr>
          <a:xfrm>
            <a:off x="7632061" y="5346061"/>
            <a:ext cx="1511939" cy="1511939"/>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txBox="1">
            <a:spLocks noChangeArrowheads="1"/>
          </p:cNvSpPr>
          <p:nvPr/>
        </p:nvSpPr>
        <p:spPr bwMode="auto">
          <a:xfrm>
            <a:off x="0" y="0"/>
            <a:ext cx="9144000" cy="571500"/>
          </a:xfrm>
          <a:prstGeom prst="rect">
            <a:avLst/>
          </a:prstGeom>
          <a:noFill/>
          <a:ln w="9525">
            <a:noFill/>
            <a:miter lim="800000"/>
            <a:headEnd/>
            <a:tailEnd/>
          </a:ln>
        </p:spPr>
        <p:txBody>
          <a:bodyPr anchor="ctr"/>
          <a:lstStyle/>
          <a:p>
            <a:pPr algn="ctr"/>
            <a:endParaRPr lang="en-US" sz="3200">
              <a:solidFill>
                <a:schemeClr val="tx2"/>
              </a:solidFill>
              <a:cs typeface="Arial" charset="0"/>
            </a:endParaRPr>
          </a:p>
        </p:txBody>
      </p:sp>
      <p:sp>
        <p:nvSpPr>
          <p:cNvPr id="12" name="Text Box 18"/>
          <p:cNvSpPr txBox="1">
            <a:spLocks noChangeArrowheads="1"/>
          </p:cNvSpPr>
          <p:nvPr/>
        </p:nvSpPr>
        <p:spPr bwMode="auto">
          <a:xfrm>
            <a:off x="0" y="765175"/>
            <a:ext cx="9144000" cy="1016000"/>
          </a:xfrm>
          <a:prstGeom prst="rect">
            <a:avLst/>
          </a:prstGeom>
          <a:noFill/>
          <a:ln w="9525">
            <a:noFill/>
            <a:miter lim="800000"/>
            <a:headEnd/>
            <a:tailEnd/>
          </a:ln>
        </p:spPr>
        <p:txBody>
          <a:bodyPr>
            <a:spAutoFit/>
          </a:bodyPr>
          <a:lstStyle/>
          <a:p>
            <a:pPr>
              <a:spcBef>
                <a:spcPct val="50000"/>
              </a:spcBef>
            </a:pPr>
            <a:endParaRPr lang="en-GB" sz="2400"/>
          </a:p>
          <a:p>
            <a:pPr>
              <a:spcBef>
                <a:spcPct val="50000"/>
              </a:spcBef>
            </a:pPr>
            <a:endParaRPr lang="en-GB" sz="2400"/>
          </a:p>
        </p:txBody>
      </p:sp>
      <p:sp>
        <p:nvSpPr>
          <p:cNvPr id="12295" name="TextBox 15"/>
          <p:cNvSpPr txBox="1">
            <a:spLocks noChangeArrowheads="1"/>
          </p:cNvSpPr>
          <p:nvPr/>
        </p:nvSpPr>
        <p:spPr bwMode="auto">
          <a:xfrm>
            <a:off x="619514" y="1273175"/>
            <a:ext cx="7696902" cy="5524589"/>
          </a:xfrm>
          <a:prstGeom prst="rect">
            <a:avLst/>
          </a:prstGeom>
          <a:noFill/>
          <a:ln w="9525">
            <a:noFill/>
            <a:miter lim="800000"/>
            <a:headEnd/>
            <a:tailEnd/>
          </a:ln>
        </p:spPr>
        <p:txBody>
          <a:bodyPr wrap="square">
            <a:spAutoFit/>
          </a:bodyPr>
          <a:lstStyle/>
          <a:p>
            <a:r>
              <a:rPr lang="en-GB" sz="2200" dirty="0"/>
              <a:t>School starts at </a:t>
            </a:r>
            <a:r>
              <a:rPr lang="en-GB" sz="2200" b="1" dirty="0"/>
              <a:t>08.45am</a:t>
            </a:r>
            <a:r>
              <a:rPr lang="en-GB" sz="2200" dirty="0"/>
              <a:t> each morning. Pupils should be on site by </a:t>
            </a:r>
            <a:r>
              <a:rPr lang="en-GB" sz="2200" b="1" dirty="0"/>
              <a:t>08.40am.</a:t>
            </a:r>
          </a:p>
          <a:p>
            <a:endParaRPr lang="en-GB" sz="2200" b="1" dirty="0"/>
          </a:p>
          <a:p>
            <a:r>
              <a:rPr lang="en-GB" sz="2200" dirty="0"/>
              <a:t>Pupils can enter school via the Temple Park Road entrance or the Grey Hen entrance; </a:t>
            </a:r>
            <a:r>
              <a:rPr lang="en-GB" sz="2200" b="1" dirty="0"/>
              <a:t>not</a:t>
            </a:r>
            <a:r>
              <a:rPr lang="en-GB" sz="2200" dirty="0"/>
              <a:t> via </a:t>
            </a:r>
            <a:r>
              <a:rPr lang="en-GB" sz="2200" dirty="0" err="1"/>
              <a:t>Harton</a:t>
            </a:r>
            <a:r>
              <a:rPr lang="en-GB" sz="2200" dirty="0"/>
              <a:t> Lane.</a:t>
            </a:r>
          </a:p>
          <a:p>
            <a:endParaRPr lang="en-GB" sz="2200" dirty="0"/>
          </a:p>
          <a:p>
            <a:r>
              <a:rPr lang="en-GB" sz="2200" dirty="0"/>
              <a:t>Pupils should </a:t>
            </a:r>
            <a:r>
              <a:rPr lang="en-GB" sz="2200" b="1" dirty="0"/>
              <a:t>not</a:t>
            </a:r>
            <a:r>
              <a:rPr lang="en-GB" sz="2200" dirty="0"/>
              <a:t> be brought in the main entrance by car, there is no drop off facility in the school car park.</a:t>
            </a:r>
          </a:p>
          <a:p>
            <a:endParaRPr lang="en-GB" sz="2200" dirty="0"/>
          </a:p>
          <a:p>
            <a:r>
              <a:rPr lang="en-GB" sz="2200" b="1" dirty="0"/>
              <a:t>12.10pm</a:t>
            </a:r>
            <a:r>
              <a:rPr lang="en-GB" sz="2200" dirty="0"/>
              <a:t> lunchtime for Y7 pupils; no pupils are allowed off site at lunchtime.</a:t>
            </a:r>
          </a:p>
          <a:p>
            <a:pPr>
              <a:buFont typeface="Arial" charset="0"/>
              <a:buChar char="•"/>
            </a:pPr>
            <a:endParaRPr lang="en-GB" sz="2200" dirty="0"/>
          </a:p>
          <a:p>
            <a:r>
              <a:rPr lang="en-GB" sz="2200" b="1" dirty="0"/>
              <a:t>15.10pm </a:t>
            </a:r>
            <a:r>
              <a:rPr lang="en-GB" sz="2200" dirty="0"/>
              <a:t>School finishes for the day. Pupils should</a:t>
            </a:r>
            <a:r>
              <a:rPr lang="en-GB" sz="2200" b="1" dirty="0"/>
              <a:t> not </a:t>
            </a:r>
            <a:r>
              <a:rPr lang="en-GB" sz="2200" dirty="0"/>
              <a:t>be collected in the school car park as there is no vehicle access for parents/carers.</a:t>
            </a:r>
          </a:p>
          <a:p>
            <a:pPr>
              <a:buFont typeface="Arial" charset="0"/>
              <a:buChar char="•"/>
            </a:pPr>
            <a:endParaRPr lang="en-GB" sz="2300" dirty="0"/>
          </a:p>
        </p:txBody>
      </p:sp>
      <p:sp>
        <p:nvSpPr>
          <p:cNvPr id="8" name="Title 14"/>
          <p:cNvSpPr txBox="1">
            <a:spLocks/>
          </p:cNvSpPr>
          <p:nvPr/>
        </p:nvSpPr>
        <p:spPr bwMode="auto">
          <a:xfrm>
            <a:off x="467544" y="260648"/>
            <a:ext cx="8229600" cy="936104"/>
          </a:xfrm>
          <a:prstGeom prst="rect">
            <a:avLst/>
          </a:prstGeom>
          <a:solidFill>
            <a:srgbClr val="FFFF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4400" b="1" i="0" u="none" strike="noStrike" kern="0" cap="none" spc="0" normalizeH="0" baseline="0" noProof="0" dirty="0">
                <a:ln>
                  <a:noFill/>
                </a:ln>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The School Day</a:t>
            </a:r>
            <a:br>
              <a:rPr kumimoji="0" lang="en-GB" sz="5400" b="1" i="0" u="none" strike="noStrike" kern="0" cap="none" spc="0" normalizeH="0" baseline="0" noProof="0" dirty="0">
                <a:ln>
                  <a:noFill/>
                </a:ln>
                <a:effectLst/>
                <a:uLnTx/>
                <a:uFillTx/>
                <a:latin typeface="+mj-lt"/>
                <a:ea typeface="+mj-ea"/>
                <a:cs typeface="+mj-cs"/>
              </a:rPr>
            </a:br>
            <a:endParaRPr kumimoji="0" lang="en-GB" sz="5400" b="1" i="0" u="none" strike="noStrike" kern="0" cap="none" spc="0" normalizeH="0" baseline="0" noProof="0" dirty="0">
              <a:ln>
                <a:noFill/>
              </a:ln>
              <a:effectLst/>
              <a:uLnTx/>
              <a:uFillTx/>
              <a:latin typeface="+mj-lt"/>
              <a:ea typeface="+mj-ea"/>
              <a:cs typeface="+mj-cs"/>
            </a:endParaRPr>
          </a:p>
        </p:txBody>
      </p:sp>
      <p:pic>
        <p:nvPicPr>
          <p:cNvPr id="2" name="Picture 1">
            <a:extLst>
              <a:ext uri="{FF2B5EF4-FFF2-40B4-BE49-F238E27FC236}">
                <a16:creationId xmlns:a16="http://schemas.microsoft.com/office/drawing/2014/main" id="{1CD89C71-7B0E-4A59-B4A5-E6DAD41F839D}"/>
              </a:ext>
            </a:extLst>
          </p:cNvPr>
          <p:cNvPicPr>
            <a:picLocks noChangeAspect="1"/>
          </p:cNvPicPr>
          <p:nvPr/>
        </p:nvPicPr>
        <p:blipFill>
          <a:blip r:embed="rId3"/>
          <a:stretch>
            <a:fillRect/>
          </a:stretch>
        </p:blipFill>
        <p:spPr>
          <a:xfrm>
            <a:off x="7640409" y="5336855"/>
            <a:ext cx="1511939" cy="151193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4"/>
          <p:cNvSpPr txBox="1">
            <a:spLocks noChangeArrowheads="1"/>
          </p:cNvSpPr>
          <p:nvPr/>
        </p:nvSpPr>
        <p:spPr bwMode="auto">
          <a:xfrm>
            <a:off x="776264" y="1340768"/>
            <a:ext cx="7920880" cy="1692771"/>
          </a:xfrm>
          <a:prstGeom prst="rect">
            <a:avLst/>
          </a:prstGeom>
          <a:noFill/>
          <a:ln w="9525">
            <a:noFill/>
            <a:miter lim="800000"/>
            <a:headEnd/>
            <a:tailEnd/>
          </a:ln>
        </p:spPr>
        <p:txBody>
          <a:bodyPr wrap="square">
            <a:spAutoFit/>
          </a:bodyPr>
          <a:lstStyle/>
          <a:p>
            <a:pPr algn="ctr"/>
            <a:r>
              <a:rPr lang="en-GB" sz="2800" b="1" dirty="0"/>
              <a:t>We expect all pupils to achieve a minimum of 95% attendance each year.</a:t>
            </a:r>
          </a:p>
          <a:p>
            <a:pPr algn="ctr"/>
            <a:endParaRPr lang="en-GB" sz="2400" dirty="0"/>
          </a:p>
          <a:p>
            <a:pPr algn="ctr"/>
            <a:endParaRPr lang="en-GB" sz="2400" dirty="0"/>
          </a:p>
        </p:txBody>
      </p:sp>
      <p:sp>
        <p:nvSpPr>
          <p:cNvPr id="6" name="Title 14"/>
          <p:cNvSpPr txBox="1">
            <a:spLocks/>
          </p:cNvSpPr>
          <p:nvPr/>
        </p:nvSpPr>
        <p:spPr bwMode="auto">
          <a:xfrm>
            <a:off x="467544" y="260648"/>
            <a:ext cx="8229600" cy="936104"/>
          </a:xfrm>
          <a:prstGeom prst="rect">
            <a:avLst/>
          </a:prstGeom>
          <a:solidFill>
            <a:srgbClr val="FFFF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4800" b="1" i="0" u="none" strike="noStrike" kern="0" cap="none" spc="0" normalizeH="0" baseline="0" noProof="0" dirty="0">
                <a:ln>
                  <a:noFill/>
                </a:ln>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Attendance</a:t>
            </a:r>
            <a:br>
              <a:rPr kumimoji="0" lang="en-GB" sz="6000" b="1" i="0" u="none" strike="noStrike" kern="0" cap="none" spc="0" normalizeH="0" baseline="0" noProof="0" dirty="0">
                <a:ln>
                  <a:noFill/>
                </a:ln>
                <a:effectLst/>
                <a:uLnTx/>
                <a:uFillTx/>
                <a:latin typeface="+mj-lt"/>
                <a:ea typeface="+mj-ea"/>
                <a:cs typeface="+mj-cs"/>
              </a:rPr>
            </a:br>
            <a:endParaRPr kumimoji="0" lang="en-GB" sz="6000" b="1" i="0" u="none" strike="noStrike" kern="0" cap="none" spc="0" normalizeH="0" baseline="0" noProof="0" dirty="0">
              <a:ln>
                <a:noFill/>
              </a:ln>
              <a:effectLst/>
              <a:uLnTx/>
              <a:uFillTx/>
              <a:latin typeface="+mj-lt"/>
              <a:ea typeface="+mj-ea"/>
              <a:cs typeface="+mj-cs"/>
            </a:endParaRPr>
          </a:p>
        </p:txBody>
      </p:sp>
      <p:pic>
        <p:nvPicPr>
          <p:cNvPr id="5" name="Picture 4"/>
          <p:cNvPicPr>
            <a:picLocks noChangeAspect="1"/>
          </p:cNvPicPr>
          <p:nvPr/>
        </p:nvPicPr>
        <p:blipFill>
          <a:blip r:embed="rId3"/>
          <a:stretch>
            <a:fillRect/>
          </a:stretch>
        </p:blipFill>
        <p:spPr>
          <a:xfrm>
            <a:off x="1187624" y="2269614"/>
            <a:ext cx="7268489" cy="4258307"/>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4"/>
          <p:cNvSpPr txBox="1">
            <a:spLocks noChangeArrowheads="1"/>
          </p:cNvSpPr>
          <p:nvPr/>
        </p:nvSpPr>
        <p:spPr bwMode="auto">
          <a:xfrm>
            <a:off x="611560" y="1484784"/>
            <a:ext cx="7920880" cy="2677656"/>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en-GB" sz="2400" dirty="0"/>
              <a:t>If your child is going to be absent please contact school before 8.45 am on the first day of absence.</a:t>
            </a:r>
          </a:p>
          <a:p>
            <a:endParaRPr lang="en-GB" sz="2400" dirty="0"/>
          </a:p>
          <a:p>
            <a:pPr marL="342900" indent="-342900">
              <a:buFont typeface="Wingdings" panose="05000000000000000000" pitchFamily="2" charset="2"/>
              <a:buChar char="Ø"/>
            </a:pPr>
            <a:r>
              <a:rPr lang="en-GB" sz="2400" dirty="0"/>
              <a:t>If your child needs to attend a medical appointment in school time, please send notification via the planner into school in advance to receive a pass out from the Head of House.</a:t>
            </a:r>
          </a:p>
        </p:txBody>
      </p:sp>
      <p:sp>
        <p:nvSpPr>
          <p:cNvPr id="6" name="Title 14"/>
          <p:cNvSpPr txBox="1">
            <a:spLocks/>
          </p:cNvSpPr>
          <p:nvPr/>
        </p:nvSpPr>
        <p:spPr bwMode="auto">
          <a:xfrm>
            <a:off x="467544" y="260648"/>
            <a:ext cx="8229600" cy="936104"/>
          </a:xfrm>
          <a:prstGeom prst="rect">
            <a:avLst/>
          </a:prstGeom>
          <a:solidFill>
            <a:srgbClr val="FFFF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4800" b="1" i="0" u="none" strike="noStrike" kern="0" cap="none" spc="0" normalizeH="0" baseline="0" noProof="0" dirty="0">
                <a:ln>
                  <a:noFill/>
                </a:ln>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Attendance</a:t>
            </a:r>
            <a:br>
              <a:rPr kumimoji="0" lang="en-GB" sz="6000" b="1" i="0" u="none" strike="noStrike" kern="0" cap="none" spc="0" normalizeH="0" baseline="0" noProof="0" dirty="0">
                <a:ln>
                  <a:noFill/>
                </a:ln>
                <a:effectLst/>
                <a:uLnTx/>
                <a:uFillTx/>
                <a:latin typeface="+mj-lt"/>
                <a:ea typeface="+mj-ea"/>
                <a:cs typeface="+mj-cs"/>
              </a:rPr>
            </a:br>
            <a:endParaRPr kumimoji="0" lang="en-GB" sz="6000" b="1" i="0" u="none" strike="noStrike" kern="0" cap="none" spc="0" normalizeH="0" baseline="0" noProof="0" dirty="0">
              <a:ln>
                <a:noFill/>
              </a:ln>
              <a:effectLst/>
              <a:uLnTx/>
              <a:uFillTx/>
              <a:latin typeface="+mj-lt"/>
              <a:ea typeface="+mj-ea"/>
              <a:cs typeface="+mj-cs"/>
            </a:endParaRPr>
          </a:p>
        </p:txBody>
      </p:sp>
      <p:pic>
        <p:nvPicPr>
          <p:cNvPr id="2" name="Picture 1">
            <a:extLst>
              <a:ext uri="{FF2B5EF4-FFF2-40B4-BE49-F238E27FC236}">
                <a16:creationId xmlns:a16="http://schemas.microsoft.com/office/drawing/2014/main" id="{8E3CFAB3-75B5-4993-97F0-FF16EBCB3739}"/>
              </a:ext>
            </a:extLst>
          </p:cNvPr>
          <p:cNvPicPr>
            <a:picLocks noChangeAspect="1"/>
          </p:cNvPicPr>
          <p:nvPr/>
        </p:nvPicPr>
        <p:blipFill>
          <a:blip r:embed="rId3"/>
          <a:stretch>
            <a:fillRect/>
          </a:stretch>
        </p:blipFill>
        <p:spPr>
          <a:xfrm>
            <a:off x="7632061" y="5346061"/>
            <a:ext cx="1511939" cy="1511939"/>
          </a:xfrm>
          <a:prstGeom prst="rect">
            <a:avLst/>
          </a:prstGeom>
        </p:spPr>
      </p:pic>
    </p:spTree>
    <p:extLst>
      <p:ext uri="{BB962C8B-B14F-4D97-AF65-F5344CB8AC3E}">
        <p14:creationId xmlns:p14="http://schemas.microsoft.com/office/powerpoint/2010/main" val="5832655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13"/>
          <p:cNvSpPr txBox="1">
            <a:spLocks noChangeArrowheads="1"/>
          </p:cNvSpPr>
          <p:nvPr/>
        </p:nvSpPr>
        <p:spPr bwMode="auto">
          <a:xfrm>
            <a:off x="416224" y="1321271"/>
            <a:ext cx="8280920" cy="2308324"/>
          </a:xfrm>
          <a:prstGeom prst="rect">
            <a:avLst/>
          </a:prstGeom>
          <a:noFill/>
          <a:ln w="9525">
            <a:noFill/>
            <a:miter lim="800000"/>
            <a:headEnd/>
            <a:tailEnd/>
          </a:ln>
        </p:spPr>
        <p:txBody>
          <a:bodyPr wrap="square">
            <a:spAutoFit/>
          </a:bodyPr>
          <a:lstStyle/>
          <a:p>
            <a:r>
              <a:rPr lang="en-GB" sz="2400" dirty="0"/>
              <a:t>The school promotes high standards of behaviour, </a:t>
            </a:r>
          </a:p>
          <a:p>
            <a:r>
              <a:rPr lang="en-GB" sz="2400" dirty="0"/>
              <a:t>self discipline and learning through positive encouragement and rewards.</a:t>
            </a:r>
          </a:p>
          <a:p>
            <a:endParaRPr lang="en-GB" sz="2400" dirty="0"/>
          </a:p>
          <a:p>
            <a:r>
              <a:rPr lang="en-GB" sz="2400" dirty="0"/>
              <a:t>When pupils do something well, teachers will recognise this by awarding:</a:t>
            </a:r>
          </a:p>
        </p:txBody>
      </p:sp>
      <p:sp>
        <p:nvSpPr>
          <p:cNvPr id="8200" name="Text Box 22"/>
          <p:cNvSpPr txBox="1">
            <a:spLocks noChangeArrowheads="1"/>
          </p:cNvSpPr>
          <p:nvPr/>
        </p:nvSpPr>
        <p:spPr bwMode="auto">
          <a:xfrm>
            <a:off x="683568" y="3861048"/>
            <a:ext cx="3399457" cy="2800767"/>
          </a:xfrm>
          <a:prstGeom prst="rect">
            <a:avLst/>
          </a:prstGeom>
          <a:noFill/>
          <a:ln w="9525">
            <a:noFill/>
            <a:miter lim="800000"/>
            <a:headEnd/>
            <a:tailEnd/>
          </a:ln>
        </p:spPr>
        <p:txBody>
          <a:bodyPr wrap="none">
            <a:spAutoFit/>
          </a:bodyPr>
          <a:lstStyle/>
          <a:p>
            <a:pPr>
              <a:buFontTx/>
              <a:buBlip>
                <a:blip r:embed="rId3"/>
              </a:buBlip>
            </a:pPr>
            <a:r>
              <a:rPr lang="en-GB" sz="2400" dirty="0"/>
              <a:t> Credits</a:t>
            </a:r>
          </a:p>
          <a:p>
            <a:endParaRPr lang="en-GB" sz="1200" dirty="0"/>
          </a:p>
          <a:p>
            <a:pPr>
              <a:buFontTx/>
              <a:buBlip>
                <a:blip r:embed="rId3"/>
              </a:buBlip>
            </a:pPr>
            <a:r>
              <a:rPr lang="en-GB" sz="2400" dirty="0"/>
              <a:t> Excellence awards</a:t>
            </a:r>
          </a:p>
          <a:p>
            <a:endParaRPr lang="en-GB" sz="1200" dirty="0"/>
          </a:p>
          <a:p>
            <a:pPr>
              <a:buFontTx/>
              <a:buBlip>
                <a:blip r:embed="rId3"/>
              </a:buBlip>
            </a:pPr>
            <a:r>
              <a:rPr lang="en-GB" sz="2400" dirty="0"/>
              <a:t> Special certificates</a:t>
            </a:r>
          </a:p>
          <a:p>
            <a:endParaRPr lang="en-GB" sz="1600" dirty="0"/>
          </a:p>
          <a:p>
            <a:pPr>
              <a:buFontTx/>
              <a:buBlip>
                <a:blip r:embed="rId3"/>
              </a:buBlip>
            </a:pPr>
            <a:r>
              <a:rPr lang="en-GB" sz="2400" dirty="0"/>
              <a:t>Celebration experiences</a:t>
            </a:r>
          </a:p>
          <a:p>
            <a:pPr>
              <a:buFontTx/>
              <a:buBlip>
                <a:blip r:embed="rId3"/>
              </a:buBlip>
            </a:pPr>
            <a:endParaRPr lang="en-GB" sz="1600" dirty="0"/>
          </a:p>
          <a:p>
            <a:pPr>
              <a:buFontTx/>
              <a:buBlip>
                <a:blip r:embed="rId3"/>
              </a:buBlip>
            </a:pPr>
            <a:r>
              <a:rPr lang="en-GB" sz="2400" dirty="0"/>
              <a:t>Prize Lottery</a:t>
            </a:r>
          </a:p>
        </p:txBody>
      </p:sp>
      <p:sp>
        <p:nvSpPr>
          <p:cNvPr id="7" name="Title 14"/>
          <p:cNvSpPr txBox="1">
            <a:spLocks/>
          </p:cNvSpPr>
          <p:nvPr/>
        </p:nvSpPr>
        <p:spPr bwMode="auto">
          <a:xfrm>
            <a:off x="467544" y="260648"/>
            <a:ext cx="8229600" cy="936104"/>
          </a:xfrm>
          <a:prstGeom prst="rect">
            <a:avLst/>
          </a:prstGeom>
          <a:solidFill>
            <a:srgbClr val="FFFF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7200" b="1" i="0" u="none" strike="noStrike" kern="0" cap="none" spc="0" normalizeH="0" baseline="0" noProof="0" dirty="0">
                <a:ln>
                  <a:noFill/>
                </a:ln>
                <a:solidFill>
                  <a:schemeClr val="tx2"/>
                </a:solidFill>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Rewards</a:t>
            </a:r>
            <a:br>
              <a:rPr kumimoji="0" lang="en-GB" sz="8800" b="1" i="0" u="none" strike="noStrike" kern="0" cap="none" spc="0" normalizeH="0" baseline="0" noProof="0" dirty="0">
                <a:ln>
                  <a:noFill/>
                </a:ln>
                <a:solidFill>
                  <a:schemeClr val="tx2"/>
                </a:solidFill>
                <a:effectLst/>
                <a:uLnTx/>
                <a:uFillTx/>
                <a:latin typeface="+mj-lt"/>
                <a:ea typeface="+mj-ea"/>
                <a:cs typeface="+mj-cs"/>
              </a:rPr>
            </a:br>
            <a:endParaRPr kumimoji="0" lang="en-GB" sz="8800" b="1" i="0" u="none" strike="noStrike" kern="0" cap="none" spc="0" normalizeH="0" baseline="0" noProof="0" dirty="0">
              <a:ln>
                <a:noFill/>
              </a:ln>
              <a:solidFill>
                <a:schemeClr val="tx2"/>
              </a:solidFill>
              <a:effectLst/>
              <a:uLnTx/>
              <a:uFillTx/>
              <a:latin typeface="+mj-lt"/>
              <a:ea typeface="+mj-ea"/>
              <a:cs typeface="+mj-cs"/>
            </a:endParaRPr>
          </a:p>
        </p:txBody>
      </p:sp>
      <p:pic>
        <p:nvPicPr>
          <p:cNvPr id="2" name="Picture 1">
            <a:extLst>
              <a:ext uri="{FF2B5EF4-FFF2-40B4-BE49-F238E27FC236}">
                <a16:creationId xmlns:a16="http://schemas.microsoft.com/office/drawing/2014/main" id="{9A2ADAB3-3FAE-4E89-85B9-8660C5C2315E}"/>
              </a:ext>
            </a:extLst>
          </p:cNvPr>
          <p:cNvPicPr>
            <a:picLocks noChangeAspect="1"/>
          </p:cNvPicPr>
          <p:nvPr/>
        </p:nvPicPr>
        <p:blipFill>
          <a:blip r:embed="rId4"/>
          <a:stretch>
            <a:fillRect/>
          </a:stretch>
        </p:blipFill>
        <p:spPr>
          <a:xfrm>
            <a:off x="7702399" y="5405979"/>
            <a:ext cx="1511939" cy="151193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dissolve">
                                      <p:cBhvr>
                                        <p:cTn id="7" dur="500"/>
                                        <p:tgtEl>
                                          <p:spTgt spid="8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200">
                                            <p:txEl>
                                              <p:pRg st="2" end="2"/>
                                            </p:txEl>
                                          </p:spTgt>
                                        </p:tgtEl>
                                        <p:attrNameLst>
                                          <p:attrName>style.visibility</p:attrName>
                                        </p:attrNameLst>
                                      </p:cBhvr>
                                      <p:to>
                                        <p:strVal val="visible"/>
                                      </p:to>
                                    </p:set>
                                    <p:animEffect transition="in" filter="dissolve">
                                      <p:cBhvr>
                                        <p:cTn id="12" dur="500"/>
                                        <p:tgtEl>
                                          <p:spTgt spid="82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00">
                                            <p:txEl>
                                              <p:pRg st="4" end="4"/>
                                            </p:txEl>
                                          </p:spTgt>
                                        </p:tgtEl>
                                        <p:attrNameLst>
                                          <p:attrName>style.visibility</p:attrName>
                                        </p:attrNameLst>
                                      </p:cBhvr>
                                      <p:to>
                                        <p:strVal val="visible"/>
                                      </p:to>
                                    </p:set>
                                    <p:animEffect transition="in" filter="dissolve">
                                      <p:cBhvr>
                                        <p:cTn id="17" dur="500"/>
                                        <p:tgtEl>
                                          <p:spTgt spid="820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200">
                                            <p:txEl>
                                              <p:pRg st="6" end="6"/>
                                            </p:txEl>
                                          </p:spTgt>
                                        </p:tgtEl>
                                        <p:attrNameLst>
                                          <p:attrName>style.visibility</p:attrName>
                                        </p:attrNameLst>
                                      </p:cBhvr>
                                      <p:to>
                                        <p:strVal val="visible"/>
                                      </p:to>
                                    </p:set>
                                    <p:animEffect transition="in" filter="dissolve">
                                      <p:cBhvr>
                                        <p:cTn id="22" dur="500"/>
                                        <p:tgtEl>
                                          <p:spTgt spid="820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200">
                                            <p:txEl>
                                              <p:pRg st="8" end="8"/>
                                            </p:txEl>
                                          </p:spTgt>
                                        </p:tgtEl>
                                        <p:attrNameLst>
                                          <p:attrName>style.visibility</p:attrName>
                                        </p:attrNameLst>
                                      </p:cBhvr>
                                      <p:to>
                                        <p:strVal val="visible"/>
                                      </p:to>
                                    </p:set>
                                    <p:animEffect transition="in" filter="dissolve">
                                      <p:cBhvr>
                                        <p:cTn id="27" dur="500"/>
                                        <p:tgtEl>
                                          <p:spTgt spid="82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21"/>
          <p:cNvSpPr txBox="1">
            <a:spLocks noChangeArrowheads="1"/>
          </p:cNvSpPr>
          <p:nvPr/>
        </p:nvSpPr>
        <p:spPr bwMode="auto">
          <a:xfrm>
            <a:off x="1043608" y="1772816"/>
            <a:ext cx="3562385" cy="2123658"/>
          </a:xfrm>
          <a:prstGeom prst="rect">
            <a:avLst/>
          </a:prstGeom>
          <a:noFill/>
          <a:ln w="9525">
            <a:noFill/>
            <a:miter lim="800000"/>
            <a:headEnd/>
            <a:tailEnd/>
          </a:ln>
        </p:spPr>
        <p:txBody>
          <a:bodyPr wrap="none">
            <a:spAutoFit/>
          </a:bodyPr>
          <a:lstStyle/>
          <a:p>
            <a:pPr>
              <a:buFontTx/>
              <a:buBlip>
                <a:blip r:embed="rId3"/>
              </a:buBlip>
            </a:pPr>
            <a:r>
              <a:rPr lang="en-GB" sz="2400" dirty="0"/>
              <a:t> Debit &amp; Code of Conduct</a:t>
            </a:r>
          </a:p>
          <a:p>
            <a:endParaRPr lang="en-GB" sz="1200" dirty="0"/>
          </a:p>
          <a:p>
            <a:pPr>
              <a:buFontTx/>
              <a:buBlip>
                <a:blip r:embed="rId3"/>
              </a:buBlip>
            </a:pPr>
            <a:r>
              <a:rPr lang="en-GB" sz="2400" dirty="0"/>
              <a:t> Behaviour Referral</a:t>
            </a:r>
          </a:p>
          <a:p>
            <a:endParaRPr lang="en-GB" sz="1200" dirty="0"/>
          </a:p>
          <a:p>
            <a:pPr>
              <a:buFontTx/>
              <a:buBlip>
                <a:blip r:embed="rId3"/>
              </a:buBlip>
            </a:pPr>
            <a:r>
              <a:rPr lang="en-GB" sz="2400" dirty="0"/>
              <a:t> Detention</a:t>
            </a:r>
          </a:p>
          <a:p>
            <a:endParaRPr lang="en-GB" sz="1200" dirty="0"/>
          </a:p>
          <a:p>
            <a:pPr>
              <a:buFontTx/>
              <a:buBlip>
                <a:blip r:embed="rId3"/>
              </a:buBlip>
            </a:pPr>
            <a:r>
              <a:rPr lang="en-GB" sz="2400" dirty="0"/>
              <a:t> Internal Exclusion</a:t>
            </a:r>
          </a:p>
        </p:txBody>
      </p:sp>
      <p:sp>
        <p:nvSpPr>
          <p:cNvPr id="7" name="Title 14"/>
          <p:cNvSpPr txBox="1">
            <a:spLocks/>
          </p:cNvSpPr>
          <p:nvPr/>
        </p:nvSpPr>
        <p:spPr bwMode="auto">
          <a:xfrm>
            <a:off x="467544" y="260648"/>
            <a:ext cx="8229600" cy="936104"/>
          </a:xfrm>
          <a:prstGeom prst="rect">
            <a:avLst/>
          </a:prstGeom>
          <a:solidFill>
            <a:srgbClr val="FFFF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600" b="0" i="0" u="none" strike="noStrike" kern="0" cap="none" spc="0" normalizeH="0" baseline="0" noProof="0" dirty="0">
                <a:ln>
                  <a:noFill/>
                </a:ln>
                <a:solidFill>
                  <a:schemeClr val="tx2"/>
                </a:solidFill>
                <a:effectLst/>
                <a:uLnTx/>
                <a:uFillTx/>
                <a:latin typeface="+mj-lt"/>
                <a:ea typeface="+mj-ea"/>
                <a:cs typeface="+mj-cs"/>
              </a:rPr>
            </a:br>
            <a:r>
              <a:rPr kumimoji="0" lang="en-GB" sz="4400" b="1" i="0" u="none" strike="noStrike" kern="0" cap="none" spc="0" normalizeH="0" baseline="0" noProof="0" dirty="0">
                <a:ln>
                  <a:noFill/>
                </a:ln>
                <a:effectLst/>
                <a:uLnTx/>
                <a:uFillTx/>
                <a:latin typeface="+mj-lt"/>
                <a:ea typeface="+mj-ea"/>
                <a:cs typeface="+mj-cs"/>
              </a:rPr>
              <a:t>Sanctions</a:t>
            </a:r>
            <a:br>
              <a:rPr kumimoji="0" lang="en-GB" sz="4400" b="1" i="0" u="none" strike="noStrike" kern="0" cap="none" spc="0" normalizeH="0" baseline="0" noProof="0" dirty="0">
                <a:ln>
                  <a:noFill/>
                </a:ln>
                <a:effectLst/>
                <a:uLnTx/>
                <a:uFillTx/>
                <a:latin typeface="+mj-lt"/>
                <a:ea typeface="+mj-ea"/>
                <a:cs typeface="+mj-cs"/>
              </a:rPr>
            </a:br>
            <a:endParaRPr kumimoji="0" lang="en-GB" sz="4400" b="1" i="0" u="none" strike="noStrike" kern="0" cap="none" spc="0" normalizeH="0" baseline="0" noProof="0" dirty="0">
              <a:ln>
                <a:noFill/>
              </a:ln>
              <a:effectLst/>
              <a:uLnTx/>
              <a:uFillTx/>
              <a:latin typeface="+mj-lt"/>
              <a:ea typeface="+mj-ea"/>
              <a:cs typeface="+mj-cs"/>
            </a:endParaRPr>
          </a:p>
        </p:txBody>
      </p:sp>
      <p:pic>
        <p:nvPicPr>
          <p:cNvPr id="2" name="Picture 1">
            <a:extLst>
              <a:ext uri="{FF2B5EF4-FFF2-40B4-BE49-F238E27FC236}">
                <a16:creationId xmlns:a16="http://schemas.microsoft.com/office/drawing/2014/main" id="{DBC541EA-76ED-4B41-81DC-FEFEC968BCD9}"/>
              </a:ext>
            </a:extLst>
          </p:cNvPr>
          <p:cNvPicPr>
            <a:picLocks noChangeAspect="1"/>
          </p:cNvPicPr>
          <p:nvPr/>
        </p:nvPicPr>
        <p:blipFill>
          <a:blip r:embed="rId4"/>
          <a:stretch>
            <a:fillRect/>
          </a:stretch>
        </p:blipFill>
        <p:spPr>
          <a:xfrm>
            <a:off x="7632061" y="5346061"/>
            <a:ext cx="1511939" cy="151193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animEffect transition="in" filter="dissolve">
                                      <p:cBhvr>
                                        <p:cTn id="7" dur="500"/>
                                        <p:tgtEl>
                                          <p:spTgt spid="9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25">
                                            <p:txEl>
                                              <p:pRg st="2" end="2"/>
                                            </p:txEl>
                                          </p:spTgt>
                                        </p:tgtEl>
                                        <p:attrNameLst>
                                          <p:attrName>style.visibility</p:attrName>
                                        </p:attrNameLst>
                                      </p:cBhvr>
                                      <p:to>
                                        <p:strVal val="visible"/>
                                      </p:to>
                                    </p:set>
                                    <p:animEffect transition="in" filter="dissolve">
                                      <p:cBhvr>
                                        <p:cTn id="12" dur="500"/>
                                        <p:tgtEl>
                                          <p:spTgt spid="92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5">
                                            <p:txEl>
                                              <p:pRg st="4" end="4"/>
                                            </p:txEl>
                                          </p:spTgt>
                                        </p:tgtEl>
                                        <p:attrNameLst>
                                          <p:attrName>style.visibility</p:attrName>
                                        </p:attrNameLst>
                                      </p:cBhvr>
                                      <p:to>
                                        <p:strVal val="visible"/>
                                      </p:to>
                                    </p:set>
                                    <p:animEffect transition="in" filter="dissolve">
                                      <p:cBhvr>
                                        <p:cTn id="17" dur="500"/>
                                        <p:tgtEl>
                                          <p:spTgt spid="92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225">
                                            <p:txEl>
                                              <p:pRg st="6" end="6"/>
                                            </p:txEl>
                                          </p:spTgt>
                                        </p:tgtEl>
                                        <p:attrNameLst>
                                          <p:attrName>style.visibility</p:attrName>
                                        </p:attrNameLst>
                                      </p:cBhvr>
                                      <p:to>
                                        <p:strVal val="visible"/>
                                      </p:to>
                                    </p:set>
                                    <p:animEffect transition="in" filter="dissolve">
                                      <p:cBhvr>
                                        <p:cTn id="22" dur="500"/>
                                        <p:tgtEl>
                                          <p:spTgt spid="92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cstate="print">
            <a:lum contrast="-100000"/>
          </a:blip>
          <a:srcRect/>
          <a:stretch>
            <a:fillRect/>
          </a:stretch>
        </p:blipFill>
        <p:spPr bwMode="auto">
          <a:xfrm>
            <a:off x="7499151" y="5200576"/>
            <a:ext cx="1657425" cy="1657424"/>
          </a:xfrm>
          <a:prstGeom prst="rect">
            <a:avLst/>
          </a:prstGeom>
          <a:noFill/>
          <a:ln w="9525">
            <a:noFill/>
            <a:miter lim="800000"/>
            <a:headEnd/>
            <a:tailEnd/>
          </a:ln>
        </p:spPr>
      </p:pic>
      <p:sp>
        <p:nvSpPr>
          <p:cNvPr id="14" name="Rectangle 3"/>
          <p:cNvSpPr txBox="1">
            <a:spLocks noChangeArrowheads="1"/>
          </p:cNvSpPr>
          <p:nvPr/>
        </p:nvSpPr>
        <p:spPr bwMode="auto">
          <a:xfrm>
            <a:off x="333872" y="1196752"/>
            <a:ext cx="8496944" cy="4427984"/>
          </a:xfrm>
          <a:prstGeom prst="rect">
            <a:avLst/>
          </a:prstGeom>
          <a:noFill/>
          <a:ln w="9525">
            <a:noFill/>
            <a:miter lim="800000"/>
            <a:headEnd/>
            <a:tailEnd/>
          </a:ln>
          <a:effectLst/>
        </p:spPr>
        <p:txBody>
          <a:bodyPr/>
          <a:lstStyle/>
          <a:p>
            <a:pPr>
              <a:lnSpc>
                <a:spcPct val="90000"/>
              </a:lnSpc>
              <a:spcBef>
                <a:spcPct val="20000"/>
              </a:spcBef>
              <a:buFontTx/>
              <a:buBlip>
                <a:blip r:embed="rId4"/>
              </a:buBlip>
              <a:defRPr/>
            </a:pPr>
            <a:endParaRPr lang="en-GB" sz="2400" kern="0" dirty="0"/>
          </a:p>
          <a:p>
            <a:pPr>
              <a:lnSpc>
                <a:spcPct val="90000"/>
              </a:lnSpc>
              <a:spcBef>
                <a:spcPct val="20000"/>
              </a:spcBef>
              <a:buClr>
                <a:srgbClr val="FF0000"/>
              </a:buClr>
              <a:defRPr/>
            </a:pPr>
            <a:r>
              <a:rPr lang="en-GB" sz="2800" kern="0" dirty="0"/>
              <a:t>At KS3 all pupils study:</a:t>
            </a:r>
          </a:p>
          <a:p>
            <a:pPr marL="457200" indent="-457200">
              <a:lnSpc>
                <a:spcPct val="90000"/>
              </a:lnSpc>
              <a:spcBef>
                <a:spcPct val="20000"/>
              </a:spcBef>
              <a:buClr>
                <a:srgbClr val="FF0000"/>
              </a:buClr>
              <a:buFont typeface="Wingdings" panose="05000000000000000000" pitchFamily="2" charset="2"/>
              <a:buChar char="Ø"/>
              <a:defRPr/>
            </a:pPr>
            <a:r>
              <a:rPr lang="en-GB" sz="2800" kern="0" dirty="0"/>
              <a:t>English, Mathematics, Science, RE, PE, Music, History, Geography, French, Technology and Art. Some will study Mandarin.</a:t>
            </a:r>
          </a:p>
          <a:p>
            <a:pPr marL="457200" indent="-457200">
              <a:lnSpc>
                <a:spcPct val="90000"/>
              </a:lnSpc>
              <a:spcBef>
                <a:spcPct val="20000"/>
              </a:spcBef>
              <a:buClr>
                <a:srgbClr val="FF0000"/>
              </a:buClr>
              <a:buFont typeface="Wingdings" panose="05000000000000000000" pitchFamily="2" charset="2"/>
              <a:buChar char="Ø"/>
              <a:defRPr/>
            </a:pPr>
            <a:endParaRPr lang="en-GB" sz="2800" kern="0" dirty="0"/>
          </a:p>
          <a:p>
            <a:pPr marL="457200" indent="-457200">
              <a:lnSpc>
                <a:spcPct val="90000"/>
              </a:lnSpc>
              <a:spcBef>
                <a:spcPct val="20000"/>
              </a:spcBef>
              <a:buClr>
                <a:srgbClr val="FF0000"/>
              </a:buClr>
              <a:buFont typeface="Wingdings" panose="05000000000000000000" pitchFamily="2" charset="2"/>
              <a:buChar char="Ø"/>
              <a:defRPr/>
            </a:pPr>
            <a:r>
              <a:rPr lang="en-GB" sz="2800" kern="0" dirty="0"/>
              <a:t>PSHE and Citizenship are delivered one lesson per week and via a series of events and assemblies throughout the year.</a:t>
            </a:r>
          </a:p>
          <a:p>
            <a:pPr>
              <a:lnSpc>
                <a:spcPct val="90000"/>
              </a:lnSpc>
              <a:spcBef>
                <a:spcPct val="20000"/>
              </a:spcBef>
              <a:defRPr/>
            </a:pPr>
            <a:endParaRPr lang="en-GB" sz="2400" kern="0" dirty="0">
              <a:latin typeface="+mn-lt"/>
            </a:endParaRPr>
          </a:p>
        </p:txBody>
      </p:sp>
      <p:sp>
        <p:nvSpPr>
          <p:cNvPr id="6" name="Title 14"/>
          <p:cNvSpPr txBox="1">
            <a:spLocks/>
          </p:cNvSpPr>
          <p:nvPr/>
        </p:nvSpPr>
        <p:spPr bwMode="auto">
          <a:xfrm>
            <a:off x="467544" y="260648"/>
            <a:ext cx="8229600" cy="936104"/>
          </a:xfrm>
          <a:prstGeom prst="rect">
            <a:avLst/>
          </a:prstGeom>
          <a:solidFill>
            <a:srgbClr val="FFFF00"/>
          </a:solidFill>
          <a:ln w="1905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600" b="0" i="0" u="none" strike="noStrike" kern="0" cap="none" spc="0" normalizeH="0" baseline="0" noProof="0" dirty="0">
                <a:ln>
                  <a:noFill/>
                </a:ln>
                <a:effectLst/>
                <a:uLnTx/>
                <a:uFillTx/>
                <a:latin typeface="+mj-lt"/>
                <a:ea typeface="+mj-ea"/>
                <a:cs typeface="+mj-cs"/>
              </a:rPr>
            </a:br>
            <a:r>
              <a:rPr lang="en-GB" sz="4400" b="1" kern="0" dirty="0">
                <a:latin typeface="+mj-lt"/>
                <a:ea typeface="+mj-ea"/>
                <a:cs typeface="+mj-cs"/>
              </a:rPr>
              <a:t>Subjects</a:t>
            </a:r>
            <a:br>
              <a:rPr kumimoji="0" lang="en-GB" sz="6600" b="1" i="0" u="none" strike="noStrike" kern="0" cap="none" spc="0" normalizeH="0" baseline="0" noProof="0" dirty="0">
                <a:ln>
                  <a:noFill/>
                </a:ln>
                <a:effectLst/>
                <a:uLnTx/>
                <a:uFillTx/>
                <a:latin typeface="+mj-lt"/>
                <a:ea typeface="+mj-ea"/>
                <a:cs typeface="+mj-cs"/>
              </a:rPr>
            </a:br>
            <a:endParaRPr kumimoji="0" lang="en-GB" sz="4400" b="1" i="0" u="none" strike="noStrike" kern="0" cap="none" spc="0" normalizeH="0" baseline="0" noProof="0" dirty="0">
              <a:ln>
                <a:noFill/>
              </a:ln>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ssolv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ssolv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dissolv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19050">
            <a:solidFill>
              <a:schemeClr val="accent2"/>
            </a:solidFill>
          </a:ln>
        </p:spPr>
        <p:txBody>
          <a:bodyPr>
            <a:normAutofit/>
          </a:bodyPr>
          <a:lstStyle/>
          <a:p>
            <a:pPr algn="ctr"/>
            <a:r>
              <a:rPr lang="en-GB" sz="4400" b="1" dirty="0"/>
              <a:t>Who to contact?</a:t>
            </a:r>
          </a:p>
        </p:txBody>
      </p:sp>
      <p:sp>
        <p:nvSpPr>
          <p:cNvPr id="3" name="Content Placeholder 2"/>
          <p:cNvSpPr>
            <a:spLocks noGrp="1"/>
          </p:cNvSpPr>
          <p:nvPr>
            <p:ph idx="1"/>
          </p:nvPr>
        </p:nvSpPr>
        <p:spPr/>
        <p:txBody>
          <a:bodyPr>
            <a:normAutofit fontScale="70000" lnSpcReduction="20000"/>
          </a:bodyPr>
          <a:lstStyle/>
          <a:p>
            <a:pPr>
              <a:buNone/>
            </a:pPr>
            <a:r>
              <a:rPr lang="en-GB" dirty="0"/>
              <a:t>	</a:t>
            </a:r>
          </a:p>
          <a:p>
            <a:pPr algn="ctr">
              <a:buNone/>
            </a:pPr>
            <a:r>
              <a:rPr lang="en-GB" sz="3200" b="1" dirty="0"/>
              <a:t>Mrs Tiffin  </a:t>
            </a:r>
            <a:br>
              <a:rPr lang="en-GB" sz="3200" dirty="0"/>
            </a:br>
            <a:r>
              <a:rPr lang="en-GB" sz="3200" dirty="0"/>
              <a:t>Head of Cuthbert House</a:t>
            </a:r>
          </a:p>
          <a:p>
            <a:pPr algn="ctr">
              <a:buNone/>
            </a:pPr>
            <a:r>
              <a:rPr lang="en-GB" sz="3200" dirty="0"/>
              <a:t>Or</a:t>
            </a:r>
          </a:p>
          <a:p>
            <a:pPr algn="ctr">
              <a:buNone/>
            </a:pPr>
            <a:r>
              <a:rPr lang="en-GB" sz="3200" b="1" dirty="0"/>
              <a:t>Miss Robson</a:t>
            </a:r>
          </a:p>
          <a:p>
            <a:pPr algn="ctr">
              <a:buNone/>
            </a:pPr>
            <a:r>
              <a:rPr lang="en-GB" sz="3200" dirty="0"/>
              <a:t>Assistant Head of House</a:t>
            </a:r>
          </a:p>
          <a:p>
            <a:pPr algn="ctr">
              <a:buNone/>
            </a:pPr>
            <a:endParaRPr lang="en-GB" sz="3200" dirty="0"/>
          </a:p>
          <a:p>
            <a:pPr algn="ctr">
              <a:buNone/>
            </a:pPr>
            <a:r>
              <a:rPr lang="en-GB" sz="3600" dirty="0"/>
              <a:t>0191 456 9121</a:t>
            </a:r>
          </a:p>
          <a:p>
            <a:pPr algn="ctr">
              <a:buNone/>
            </a:pPr>
            <a:r>
              <a:rPr lang="en-GB" sz="3600" dirty="0">
                <a:hlinkClick r:id="rId3"/>
              </a:rPr>
              <a:t>etiffin@st-wilfrids.org</a:t>
            </a:r>
            <a:endParaRPr lang="en-GB" sz="3600" dirty="0"/>
          </a:p>
          <a:p>
            <a:pPr algn="ctr">
              <a:buNone/>
            </a:pPr>
            <a:r>
              <a:rPr lang="en-GB" sz="3600" dirty="0">
                <a:hlinkClick r:id="rId4"/>
              </a:rPr>
              <a:t>mrobson1@st-Wilfrids.org</a:t>
            </a:r>
            <a:endParaRPr lang="en-GB" sz="3600" dirty="0"/>
          </a:p>
          <a:p>
            <a:pPr algn="ctr">
              <a:buNone/>
            </a:pPr>
            <a:endParaRPr lang="en-GB" sz="3600" dirty="0"/>
          </a:p>
          <a:p>
            <a:pPr algn="ctr">
              <a:buNone/>
            </a:pPr>
            <a:r>
              <a:rPr lang="en-GB" sz="3600" dirty="0"/>
              <a:t>www.st-wilfrids.org</a:t>
            </a:r>
          </a:p>
          <a:p>
            <a:pPr algn="ctr">
              <a:buNone/>
            </a:pPr>
            <a:endParaRPr lang="en-GB" sz="3600" dirty="0"/>
          </a:p>
        </p:txBody>
      </p:sp>
      <p:pic>
        <p:nvPicPr>
          <p:cNvPr id="4" name="Picture 4"/>
          <p:cNvPicPr>
            <a:picLocks noChangeAspect="1" noChangeArrowheads="1"/>
          </p:cNvPicPr>
          <p:nvPr/>
        </p:nvPicPr>
        <p:blipFill>
          <a:blip r:embed="rId5" cstate="print">
            <a:lum contrast="-100000"/>
          </a:blip>
          <a:srcRect/>
          <a:stretch>
            <a:fillRect/>
          </a:stretch>
        </p:blipFill>
        <p:spPr bwMode="auto">
          <a:xfrm>
            <a:off x="7486575" y="5200576"/>
            <a:ext cx="1657425" cy="1657424"/>
          </a:xfrm>
          <a:prstGeom prst="rect">
            <a:avLst/>
          </a:prstGeom>
          <a:noFill/>
          <a:ln w="9525">
            <a:noFill/>
            <a:miter lim="800000"/>
            <a:headEnd/>
            <a:tailEnd/>
          </a:ln>
        </p:spPr>
      </p:pic>
    </p:spTree>
    <p:extLst>
      <p:ext uri="{BB962C8B-B14F-4D97-AF65-F5344CB8AC3E}">
        <p14:creationId xmlns:p14="http://schemas.microsoft.com/office/powerpoint/2010/main" val="421003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2964097" y="1142647"/>
            <a:ext cx="5798477" cy="435367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rPr>
              <a:t>Hello, I am Mrs Tiffin.  I am Head of </a:t>
            </a:r>
          </a:p>
          <a:p>
            <a:pPr algn="ctr"/>
            <a:r>
              <a:rPr lang="en-GB" sz="2100" dirty="0">
                <a:solidFill>
                  <a:schemeClr val="tx1"/>
                </a:solidFill>
              </a:rPr>
              <a:t>Cuthbert House and I also teach Maths.</a:t>
            </a:r>
          </a:p>
          <a:p>
            <a:pPr algn="ctr"/>
            <a:endParaRPr lang="en-GB" sz="2100" dirty="0">
              <a:solidFill>
                <a:schemeClr val="tx1"/>
              </a:solidFill>
            </a:endParaRPr>
          </a:p>
          <a:p>
            <a:pPr algn="ctr"/>
            <a:r>
              <a:rPr lang="en-GB" sz="2100" dirty="0">
                <a:solidFill>
                  <a:schemeClr val="tx1"/>
                </a:solidFill>
              </a:rPr>
              <a:t>I have been at St Wilfrid’s for over 20 years now but still feel a little nervous/excited at the start of every new academic year.</a:t>
            </a:r>
          </a:p>
          <a:p>
            <a:pPr algn="ctr"/>
            <a:endParaRPr lang="en-GB" sz="2100" dirty="0">
              <a:solidFill>
                <a:schemeClr val="tx1"/>
              </a:solidFill>
            </a:endParaRPr>
          </a:p>
          <a:p>
            <a:pPr algn="ctr"/>
            <a:r>
              <a:rPr lang="en-GB" sz="2100" dirty="0">
                <a:solidFill>
                  <a:schemeClr val="tx1"/>
                </a:solidFill>
              </a:rPr>
              <a:t>I am really looking forward to meeting you all and it won’t be long before you feel like you truly belong here.  </a:t>
            </a:r>
          </a:p>
          <a:p>
            <a:pPr algn="ctr"/>
            <a:r>
              <a:rPr lang="en-GB" sz="2100" b="1" dirty="0">
                <a:solidFill>
                  <a:schemeClr val="tx1"/>
                </a:solidFill>
              </a:rPr>
              <a:t>Exciting times ahead – see you soon.</a:t>
            </a:r>
          </a:p>
        </p:txBody>
      </p:sp>
      <p:sp>
        <p:nvSpPr>
          <p:cNvPr id="4" name="Bevel 2">
            <a:extLst>
              <a:ext uri="{FF2B5EF4-FFF2-40B4-BE49-F238E27FC236}">
                <a16:creationId xmlns:a16="http://schemas.microsoft.com/office/drawing/2014/main" id="{E8365C24-52B9-40F7-B412-1FD9D555510B}"/>
              </a:ext>
            </a:extLst>
          </p:cNvPr>
          <p:cNvSpPr/>
          <p:nvPr/>
        </p:nvSpPr>
        <p:spPr>
          <a:xfrm>
            <a:off x="381427" y="1315734"/>
            <a:ext cx="2246189" cy="2750906"/>
          </a:xfrm>
          <a:prstGeom prst="beve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 name="Rounded Rectangle 3">
            <a:extLst>
              <a:ext uri="{FF2B5EF4-FFF2-40B4-BE49-F238E27FC236}">
                <a16:creationId xmlns:a16="http://schemas.microsoft.com/office/drawing/2014/main" id="{92A32952-1A69-4A6A-86DA-6F8C068D7E2B}"/>
              </a:ext>
            </a:extLst>
          </p:cNvPr>
          <p:cNvSpPr/>
          <p:nvPr/>
        </p:nvSpPr>
        <p:spPr>
          <a:xfrm>
            <a:off x="570216" y="4282397"/>
            <a:ext cx="1814673" cy="735887"/>
          </a:xfrm>
          <a:prstGeom prst="round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solidFill>
                  <a:schemeClr val="tx1"/>
                </a:solidFill>
              </a:rPr>
              <a:t>Mrs Tiffin</a:t>
            </a:r>
          </a:p>
          <a:p>
            <a:pPr algn="ctr"/>
            <a:r>
              <a:rPr lang="en-GB" sz="1200" dirty="0">
                <a:solidFill>
                  <a:schemeClr val="tx1"/>
                </a:solidFill>
              </a:rPr>
              <a:t>Head of Cuthbert House</a:t>
            </a:r>
          </a:p>
        </p:txBody>
      </p:sp>
      <p:pic>
        <p:nvPicPr>
          <p:cNvPr id="6" name="Picture 5">
            <a:extLst>
              <a:ext uri="{FF2B5EF4-FFF2-40B4-BE49-F238E27FC236}">
                <a16:creationId xmlns:a16="http://schemas.microsoft.com/office/drawing/2014/main" id="{2010E00D-A9CE-4A02-A81F-259021D04753}"/>
              </a:ext>
            </a:extLst>
          </p:cNvPr>
          <p:cNvPicPr>
            <a:picLocks noChangeAspect="1"/>
          </p:cNvPicPr>
          <p:nvPr/>
        </p:nvPicPr>
        <p:blipFill>
          <a:blip r:embed="rId3"/>
          <a:stretch>
            <a:fillRect/>
          </a:stretch>
        </p:blipFill>
        <p:spPr>
          <a:xfrm>
            <a:off x="672226" y="1598056"/>
            <a:ext cx="1696901" cy="2208134"/>
          </a:xfrm>
          <a:prstGeom prst="rect">
            <a:avLst/>
          </a:prstGeom>
        </p:spPr>
      </p:pic>
    </p:spTree>
    <p:extLst>
      <p:ext uri="{BB962C8B-B14F-4D97-AF65-F5344CB8AC3E}">
        <p14:creationId xmlns:p14="http://schemas.microsoft.com/office/powerpoint/2010/main" val="87372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9A047B4-6460-4122-B91D-73A51FA32EAF}"/>
              </a:ext>
            </a:extLst>
          </p:cNvPr>
          <p:cNvSpPr/>
          <p:nvPr/>
        </p:nvSpPr>
        <p:spPr>
          <a:xfrm>
            <a:off x="3028309" y="1254090"/>
            <a:ext cx="5798477" cy="435367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rPr>
              <a:t>Hi, my name is Miss Robson. </a:t>
            </a:r>
          </a:p>
          <a:p>
            <a:pPr algn="ctr"/>
            <a:r>
              <a:rPr lang="en-GB" sz="2100" dirty="0">
                <a:solidFill>
                  <a:schemeClr val="tx1"/>
                </a:solidFill>
              </a:rPr>
              <a:t>I have been a member of the pastoral team at St. Wilfrid’s since 2018 and I teach History. A good History based GIF or meme will make me laugh!</a:t>
            </a:r>
          </a:p>
          <a:p>
            <a:pPr algn="ctr"/>
            <a:endParaRPr lang="en-GB" sz="2100" dirty="0">
              <a:solidFill>
                <a:schemeClr val="tx1"/>
              </a:solidFill>
            </a:endParaRPr>
          </a:p>
          <a:p>
            <a:pPr algn="ctr"/>
            <a:r>
              <a:rPr lang="en-GB" sz="2100" dirty="0">
                <a:solidFill>
                  <a:schemeClr val="tx1"/>
                </a:solidFill>
              </a:rPr>
              <a:t>You’re very welcome at St. Wilfrid’s and I look forward to seeing you after the Summer. I’m sure you will make a wonderful addition to Cuthbert House!</a:t>
            </a:r>
          </a:p>
        </p:txBody>
      </p:sp>
      <p:sp>
        <p:nvSpPr>
          <p:cNvPr id="4" name="Bevel 2">
            <a:extLst>
              <a:ext uri="{FF2B5EF4-FFF2-40B4-BE49-F238E27FC236}">
                <a16:creationId xmlns:a16="http://schemas.microsoft.com/office/drawing/2014/main" id="{E8365C24-52B9-40F7-B412-1FD9D555510B}"/>
              </a:ext>
            </a:extLst>
          </p:cNvPr>
          <p:cNvSpPr/>
          <p:nvPr/>
        </p:nvSpPr>
        <p:spPr>
          <a:xfrm>
            <a:off x="381427" y="1315734"/>
            <a:ext cx="2246189" cy="2750906"/>
          </a:xfrm>
          <a:prstGeom prst="beve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pic>
        <p:nvPicPr>
          <p:cNvPr id="2" name="Picture 1">
            <a:extLst>
              <a:ext uri="{FF2B5EF4-FFF2-40B4-BE49-F238E27FC236}">
                <a16:creationId xmlns:a16="http://schemas.microsoft.com/office/drawing/2014/main" id="{9FD06202-946B-4FE4-AB8F-207957723C00}"/>
              </a:ext>
            </a:extLst>
          </p:cNvPr>
          <p:cNvPicPr>
            <a:picLocks noChangeAspect="1"/>
          </p:cNvPicPr>
          <p:nvPr/>
        </p:nvPicPr>
        <p:blipFill>
          <a:blip r:embed="rId2"/>
          <a:stretch>
            <a:fillRect/>
          </a:stretch>
        </p:blipFill>
        <p:spPr>
          <a:xfrm>
            <a:off x="685800" y="1622563"/>
            <a:ext cx="1699089" cy="2177393"/>
          </a:xfrm>
          <a:prstGeom prst="rect">
            <a:avLst/>
          </a:prstGeom>
        </p:spPr>
      </p:pic>
      <p:sp>
        <p:nvSpPr>
          <p:cNvPr id="5" name="Rounded Rectangle 3">
            <a:extLst>
              <a:ext uri="{FF2B5EF4-FFF2-40B4-BE49-F238E27FC236}">
                <a16:creationId xmlns:a16="http://schemas.microsoft.com/office/drawing/2014/main" id="{92A32952-1A69-4A6A-86DA-6F8C068D7E2B}"/>
              </a:ext>
            </a:extLst>
          </p:cNvPr>
          <p:cNvSpPr/>
          <p:nvPr/>
        </p:nvSpPr>
        <p:spPr>
          <a:xfrm>
            <a:off x="570216" y="4282397"/>
            <a:ext cx="1814673" cy="735887"/>
          </a:xfrm>
          <a:prstGeom prst="round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solidFill>
                  <a:schemeClr val="tx1"/>
                </a:solidFill>
              </a:rPr>
              <a:t>Miss Robson</a:t>
            </a:r>
          </a:p>
          <a:p>
            <a:pPr algn="ctr"/>
            <a:r>
              <a:rPr lang="en-GB" sz="1350" dirty="0">
                <a:solidFill>
                  <a:schemeClr val="tx1"/>
                </a:solidFill>
              </a:rPr>
              <a:t>Assistant Head of Cuthbert House</a:t>
            </a:r>
          </a:p>
        </p:txBody>
      </p:sp>
    </p:spTree>
    <p:extLst>
      <p:ext uri="{BB962C8B-B14F-4D97-AF65-F5344CB8AC3E}">
        <p14:creationId xmlns:p14="http://schemas.microsoft.com/office/powerpoint/2010/main" val="134308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88696" y="200214"/>
            <a:ext cx="8566608" cy="769441"/>
          </a:xfrm>
          <a:prstGeom prst="rect">
            <a:avLst/>
          </a:prstGeom>
          <a:solidFill>
            <a:srgbClr val="FFFF00"/>
          </a:solidFill>
          <a:ln>
            <a:solidFill>
              <a:schemeClr val="tx1"/>
            </a:solidFill>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sz="4400" b="1" dirty="0">
                <a:solidFill>
                  <a:schemeClr val="tx1"/>
                </a:solidFill>
              </a:rPr>
              <a:t>Pastoral Team</a:t>
            </a:r>
          </a:p>
        </p:txBody>
      </p:sp>
      <p:sp>
        <p:nvSpPr>
          <p:cNvPr id="7" name="Text Box 13"/>
          <p:cNvSpPr txBox="1">
            <a:spLocks noChangeArrowheads="1"/>
          </p:cNvSpPr>
          <p:nvPr/>
        </p:nvSpPr>
        <p:spPr bwMode="auto">
          <a:xfrm>
            <a:off x="2843808" y="1227397"/>
            <a:ext cx="3312368" cy="646331"/>
          </a:xfrm>
          <a:prstGeom prst="rect">
            <a:avLst/>
          </a:prstGeom>
          <a:noFill/>
          <a:ln w="12700">
            <a:solidFill>
              <a:schemeClr val="tx1"/>
            </a:solidFill>
            <a:miter lim="800000"/>
            <a:headEnd/>
            <a:tailEnd/>
          </a:ln>
        </p:spPr>
        <p:txBody>
          <a:bodyPr wrap="square">
            <a:spAutoFit/>
          </a:bodyPr>
          <a:lstStyle/>
          <a:p>
            <a:pPr algn="ctr"/>
            <a:r>
              <a:rPr lang="en-GB" dirty="0"/>
              <a:t>Deputy Head (Pastoral)</a:t>
            </a:r>
          </a:p>
          <a:p>
            <a:pPr algn="ctr"/>
            <a:r>
              <a:rPr lang="en-GB" b="1" dirty="0"/>
              <a:t>Mrs McDiarmid</a:t>
            </a:r>
          </a:p>
        </p:txBody>
      </p:sp>
      <p:sp>
        <p:nvSpPr>
          <p:cNvPr id="10" name="Text Box 16"/>
          <p:cNvSpPr txBox="1">
            <a:spLocks noChangeArrowheads="1"/>
          </p:cNvSpPr>
          <p:nvPr/>
        </p:nvSpPr>
        <p:spPr bwMode="auto">
          <a:xfrm>
            <a:off x="3525667" y="4648794"/>
            <a:ext cx="2086950" cy="1323439"/>
          </a:xfrm>
          <a:prstGeom prst="rect">
            <a:avLst/>
          </a:prstGeom>
          <a:noFill/>
          <a:ln w="12700">
            <a:solidFill>
              <a:srgbClr val="00B050"/>
            </a:solidFill>
            <a:miter lim="800000"/>
            <a:headEnd/>
            <a:tailEnd/>
          </a:ln>
        </p:spPr>
        <p:txBody>
          <a:bodyPr wrap="square">
            <a:spAutoFit/>
          </a:bodyPr>
          <a:lstStyle/>
          <a:p>
            <a:pPr algn="ctr"/>
            <a:r>
              <a:rPr lang="en-GB" sz="2000" dirty="0"/>
              <a:t>Head of House Hilda </a:t>
            </a:r>
          </a:p>
          <a:p>
            <a:pPr algn="ctr"/>
            <a:r>
              <a:rPr lang="en-GB" sz="2000" b="1" dirty="0"/>
              <a:t> </a:t>
            </a:r>
            <a:r>
              <a:rPr lang="en-GB" sz="2000" b="1" u="sng" dirty="0"/>
              <a:t>Miss Marshall</a:t>
            </a:r>
          </a:p>
          <a:p>
            <a:pPr algn="ctr"/>
            <a:endParaRPr lang="en-GB" sz="2000" dirty="0"/>
          </a:p>
        </p:txBody>
      </p:sp>
      <p:sp>
        <p:nvSpPr>
          <p:cNvPr id="11" name="Text Box 22"/>
          <p:cNvSpPr txBox="1">
            <a:spLocks noChangeArrowheads="1"/>
          </p:cNvSpPr>
          <p:nvPr/>
        </p:nvSpPr>
        <p:spPr bwMode="auto">
          <a:xfrm>
            <a:off x="49208" y="2727461"/>
            <a:ext cx="2088232" cy="1200329"/>
          </a:xfrm>
          <a:prstGeom prst="rect">
            <a:avLst/>
          </a:prstGeom>
          <a:noFill/>
          <a:ln w="9525">
            <a:noFill/>
            <a:miter lim="800000"/>
            <a:headEnd/>
            <a:tailEnd/>
          </a:ln>
        </p:spPr>
        <p:txBody>
          <a:bodyPr wrap="square">
            <a:spAutoFit/>
          </a:bodyPr>
          <a:lstStyle/>
          <a:p>
            <a:pPr algn="ctr"/>
            <a:r>
              <a:rPr lang="en-GB" u="sng" dirty="0"/>
              <a:t>School Chaplain</a:t>
            </a:r>
          </a:p>
          <a:p>
            <a:pPr algn="ctr"/>
            <a:r>
              <a:rPr lang="en-GB" dirty="0"/>
              <a:t>Mrs Boylan</a:t>
            </a:r>
          </a:p>
          <a:p>
            <a:pPr algn="ctr"/>
            <a:endParaRPr lang="en-GB" dirty="0"/>
          </a:p>
          <a:p>
            <a:pPr algn="ctr"/>
            <a:endParaRPr lang="en-GB" dirty="0"/>
          </a:p>
        </p:txBody>
      </p:sp>
      <p:sp>
        <p:nvSpPr>
          <p:cNvPr id="17" name="Text Box 16"/>
          <p:cNvSpPr txBox="1">
            <a:spLocks noChangeArrowheads="1"/>
          </p:cNvSpPr>
          <p:nvPr/>
        </p:nvSpPr>
        <p:spPr bwMode="auto">
          <a:xfrm>
            <a:off x="4740839" y="2916320"/>
            <a:ext cx="2088232" cy="1631216"/>
          </a:xfrm>
          <a:prstGeom prst="rect">
            <a:avLst/>
          </a:prstGeom>
          <a:noFill/>
          <a:ln w="12700">
            <a:solidFill>
              <a:srgbClr val="FF0000"/>
            </a:solidFill>
            <a:miter lim="800000"/>
            <a:headEnd/>
            <a:tailEnd/>
          </a:ln>
        </p:spPr>
        <p:txBody>
          <a:bodyPr wrap="square">
            <a:spAutoFit/>
          </a:bodyPr>
          <a:lstStyle/>
          <a:p>
            <a:pPr algn="ctr"/>
            <a:r>
              <a:rPr lang="en-GB" sz="2000" dirty="0"/>
              <a:t>Head of House Bede </a:t>
            </a:r>
          </a:p>
          <a:p>
            <a:pPr algn="ctr"/>
            <a:r>
              <a:rPr lang="en-GB" sz="2000" b="1" u="sng" dirty="0"/>
              <a:t>Miss McCarthy</a:t>
            </a:r>
          </a:p>
          <a:p>
            <a:pPr algn="ctr"/>
            <a:r>
              <a:rPr lang="en-GB" sz="2000" dirty="0"/>
              <a:t>Assistant HOH</a:t>
            </a:r>
          </a:p>
          <a:p>
            <a:pPr algn="ctr"/>
            <a:r>
              <a:rPr lang="en-GB" sz="2000" b="1" dirty="0"/>
              <a:t>Miss Moreira</a:t>
            </a:r>
          </a:p>
        </p:txBody>
      </p:sp>
      <p:sp>
        <p:nvSpPr>
          <p:cNvPr id="18" name="Text Box 16"/>
          <p:cNvSpPr txBox="1">
            <a:spLocks noChangeArrowheads="1"/>
          </p:cNvSpPr>
          <p:nvPr/>
        </p:nvSpPr>
        <p:spPr bwMode="auto">
          <a:xfrm>
            <a:off x="1062749" y="4640350"/>
            <a:ext cx="2088231" cy="1631216"/>
          </a:xfrm>
          <a:prstGeom prst="rect">
            <a:avLst/>
          </a:prstGeom>
          <a:noFill/>
          <a:ln w="12700">
            <a:solidFill>
              <a:srgbClr val="FFFF00"/>
            </a:solidFill>
            <a:miter lim="800000"/>
            <a:headEnd/>
            <a:tailEnd/>
          </a:ln>
        </p:spPr>
        <p:txBody>
          <a:bodyPr wrap="square">
            <a:spAutoFit/>
          </a:bodyPr>
          <a:lstStyle/>
          <a:p>
            <a:pPr algn="ctr"/>
            <a:r>
              <a:rPr lang="en-GB" sz="2000" dirty="0"/>
              <a:t>Head of House Cuthbert </a:t>
            </a:r>
          </a:p>
          <a:p>
            <a:pPr algn="ctr"/>
            <a:r>
              <a:rPr lang="en-GB" sz="2000" b="1" u="sng" dirty="0"/>
              <a:t>Mrs Tiffin</a:t>
            </a:r>
          </a:p>
          <a:p>
            <a:pPr algn="ctr"/>
            <a:r>
              <a:rPr lang="en-GB" sz="2000" dirty="0"/>
              <a:t>Assistant HOH </a:t>
            </a:r>
          </a:p>
          <a:p>
            <a:pPr algn="ctr"/>
            <a:r>
              <a:rPr lang="en-GB" sz="2000" b="1" dirty="0"/>
              <a:t>Miss Robson</a:t>
            </a:r>
          </a:p>
        </p:txBody>
      </p:sp>
      <p:sp>
        <p:nvSpPr>
          <p:cNvPr id="21" name="Text Box 16"/>
          <p:cNvSpPr txBox="1">
            <a:spLocks noChangeArrowheads="1"/>
          </p:cNvSpPr>
          <p:nvPr/>
        </p:nvSpPr>
        <p:spPr bwMode="auto">
          <a:xfrm>
            <a:off x="5987304" y="4648794"/>
            <a:ext cx="1943861" cy="1631216"/>
          </a:xfrm>
          <a:prstGeom prst="rect">
            <a:avLst/>
          </a:prstGeom>
          <a:noFill/>
          <a:ln w="12700">
            <a:solidFill>
              <a:schemeClr val="accent2"/>
            </a:solidFill>
            <a:miter lim="800000"/>
            <a:headEnd/>
            <a:tailEnd/>
          </a:ln>
        </p:spPr>
        <p:txBody>
          <a:bodyPr wrap="square">
            <a:spAutoFit/>
          </a:bodyPr>
          <a:lstStyle/>
          <a:p>
            <a:pPr algn="ctr"/>
            <a:r>
              <a:rPr lang="en-GB" sz="2000" dirty="0"/>
              <a:t>Head of House Margaret </a:t>
            </a:r>
            <a:r>
              <a:rPr lang="en-GB" sz="2000" dirty="0" err="1"/>
              <a:t>Clitherow</a:t>
            </a:r>
            <a:br>
              <a:rPr lang="en-GB" sz="2000" b="1" dirty="0"/>
            </a:br>
            <a:r>
              <a:rPr lang="en-GB" sz="2000" b="1" u="sng" dirty="0"/>
              <a:t>Mrs Kennedy</a:t>
            </a:r>
          </a:p>
          <a:p>
            <a:pPr algn="ctr"/>
            <a:endParaRPr lang="en-GB" sz="2000" b="1" dirty="0"/>
          </a:p>
        </p:txBody>
      </p:sp>
      <p:sp>
        <p:nvSpPr>
          <p:cNvPr id="22" name="TextBox 21"/>
          <p:cNvSpPr txBox="1"/>
          <p:nvPr/>
        </p:nvSpPr>
        <p:spPr>
          <a:xfrm>
            <a:off x="516216" y="6398156"/>
            <a:ext cx="8339088" cy="369332"/>
          </a:xfrm>
          <a:prstGeom prst="rect">
            <a:avLst/>
          </a:prstGeom>
          <a:noFill/>
        </p:spPr>
        <p:txBody>
          <a:bodyPr wrap="square" rtlCol="0">
            <a:spAutoFit/>
          </a:bodyPr>
          <a:lstStyle/>
          <a:p>
            <a:pPr algn="ctr"/>
            <a:r>
              <a:rPr lang="en-GB" dirty="0"/>
              <a:t>Pupils are allocated to house using sibling links, friendship groups and other key factors</a:t>
            </a:r>
          </a:p>
        </p:txBody>
      </p:sp>
      <p:sp>
        <p:nvSpPr>
          <p:cNvPr id="3" name="TextBox 2"/>
          <p:cNvSpPr txBox="1"/>
          <p:nvPr/>
        </p:nvSpPr>
        <p:spPr>
          <a:xfrm>
            <a:off x="6959234" y="2466541"/>
            <a:ext cx="2057073" cy="2308324"/>
          </a:xfrm>
          <a:prstGeom prst="rect">
            <a:avLst/>
          </a:prstGeom>
          <a:noFill/>
        </p:spPr>
        <p:txBody>
          <a:bodyPr wrap="square" rtlCol="0">
            <a:spAutoFit/>
          </a:bodyPr>
          <a:lstStyle/>
          <a:p>
            <a:pPr algn="ctr"/>
            <a:r>
              <a:rPr lang="en-GB" u="sng" dirty="0"/>
              <a:t>School Counsellors</a:t>
            </a:r>
          </a:p>
          <a:p>
            <a:pPr algn="ctr"/>
            <a:r>
              <a:rPr lang="en-GB" dirty="0"/>
              <a:t>Elaine Thompson</a:t>
            </a:r>
          </a:p>
          <a:p>
            <a:pPr algn="ctr"/>
            <a:r>
              <a:rPr lang="en-GB" dirty="0"/>
              <a:t>Emily Cooke</a:t>
            </a:r>
          </a:p>
          <a:p>
            <a:pPr algn="ctr"/>
            <a:endParaRPr lang="en-GB" dirty="0"/>
          </a:p>
          <a:p>
            <a:pPr algn="ctr"/>
            <a:r>
              <a:rPr lang="en-GB" u="sng" dirty="0"/>
              <a:t>Attendance Officer</a:t>
            </a:r>
          </a:p>
          <a:p>
            <a:pPr algn="ctr"/>
            <a:r>
              <a:rPr lang="en-GB" dirty="0"/>
              <a:t>Mrs Woodhouse</a:t>
            </a:r>
          </a:p>
          <a:p>
            <a:pPr algn="ctr"/>
            <a:r>
              <a:rPr lang="en-GB" dirty="0"/>
              <a:t>Mrs Hudson</a:t>
            </a:r>
          </a:p>
          <a:p>
            <a:pPr algn="ctr"/>
            <a:endParaRPr lang="en-GB" dirty="0"/>
          </a:p>
        </p:txBody>
      </p:sp>
      <p:sp>
        <p:nvSpPr>
          <p:cNvPr id="19" name="Text Box 16"/>
          <p:cNvSpPr txBox="1">
            <a:spLocks noChangeArrowheads="1"/>
          </p:cNvSpPr>
          <p:nvPr/>
        </p:nvSpPr>
        <p:spPr bwMode="auto">
          <a:xfrm>
            <a:off x="2106865" y="2899432"/>
            <a:ext cx="2088232" cy="1631216"/>
          </a:xfrm>
          <a:prstGeom prst="rect">
            <a:avLst/>
          </a:prstGeom>
          <a:noFill/>
          <a:ln w="12700">
            <a:solidFill>
              <a:srgbClr val="0070C0"/>
            </a:solidFill>
            <a:miter lim="800000"/>
            <a:headEnd/>
            <a:tailEnd/>
          </a:ln>
        </p:spPr>
        <p:txBody>
          <a:bodyPr wrap="square">
            <a:spAutoFit/>
          </a:bodyPr>
          <a:lstStyle/>
          <a:p>
            <a:pPr algn="ctr"/>
            <a:r>
              <a:rPr lang="en-GB" sz="2000" dirty="0"/>
              <a:t>Head of House Aidan</a:t>
            </a:r>
            <a:r>
              <a:rPr lang="en-GB" sz="2000" b="1" dirty="0"/>
              <a:t> </a:t>
            </a:r>
            <a:br>
              <a:rPr lang="en-GB" sz="2000" b="1" dirty="0"/>
            </a:br>
            <a:r>
              <a:rPr lang="en-GB" sz="2000" b="1" u="sng" dirty="0"/>
              <a:t>Mr. Manuel</a:t>
            </a:r>
          </a:p>
          <a:p>
            <a:pPr algn="ctr"/>
            <a:r>
              <a:rPr lang="en-GB" sz="2000" dirty="0"/>
              <a:t>Assistant HOH </a:t>
            </a:r>
          </a:p>
          <a:p>
            <a:pPr algn="ctr"/>
            <a:r>
              <a:rPr lang="en-GB" sz="2000" b="1" dirty="0"/>
              <a:t>Mr. Murphy</a:t>
            </a:r>
          </a:p>
        </p:txBody>
      </p:sp>
      <p:sp>
        <p:nvSpPr>
          <p:cNvPr id="15" name="Text Box 22">
            <a:extLst>
              <a:ext uri="{FF2B5EF4-FFF2-40B4-BE49-F238E27FC236}">
                <a16:creationId xmlns:a16="http://schemas.microsoft.com/office/drawing/2014/main" id="{130BAAD7-1163-4D4C-BAC3-EC41CF4CD0D3}"/>
              </a:ext>
            </a:extLst>
          </p:cNvPr>
          <p:cNvSpPr txBox="1">
            <a:spLocks noChangeArrowheads="1"/>
          </p:cNvSpPr>
          <p:nvPr/>
        </p:nvSpPr>
        <p:spPr bwMode="auto">
          <a:xfrm>
            <a:off x="18632" y="3700941"/>
            <a:ext cx="2088232" cy="1200329"/>
          </a:xfrm>
          <a:prstGeom prst="rect">
            <a:avLst/>
          </a:prstGeom>
          <a:noFill/>
          <a:ln w="9525">
            <a:noFill/>
            <a:miter lim="800000"/>
            <a:headEnd/>
            <a:tailEnd/>
          </a:ln>
        </p:spPr>
        <p:txBody>
          <a:bodyPr wrap="square">
            <a:spAutoFit/>
          </a:bodyPr>
          <a:lstStyle/>
          <a:p>
            <a:pPr algn="ctr"/>
            <a:r>
              <a:rPr lang="en-GB" u="sng" dirty="0"/>
              <a:t>First Aid Manager</a:t>
            </a:r>
          </a:p>
          <a:p>
            <a:pPr algn="ctr"/>
            <a:r>
              <a:rPr lang="en-GB" dirty="0"/>
              <a:t>Mrs Reed</a:t>
            </a:r>
          </a:p>
          <a:p>
            <a:pPr algn="ctr"/>
            <a:endParaRPr lang="en-GB" dirty="0"/>
          </a:p>
          <a:p>
            <a:pPr algn="ctr"/>
            <a:endParaRPr lang="en-GB" dirty="0"/>
          </a:p>
        </p:txBody>
      </p:sp>
    </p:spTree>
    <p:extLst>
      <p:ext uri="{BB962C8B-B14F-4D97-AF65-F5344CB8AC3E}">
        <p14:creationId xmlns:p14="http://schemas.microsoft.com/office/powerpoint/2010/main" val="346675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88696" y="200214"/>
            <a:ext cx="8566608" cy="769441"/>
          </a:xfrm>
          <a:prstGeom prst="rect">
            <a:avLst/>
          </a:prstGeom>
          <a:solidFill>
            <a:srgbClr val="FFFF00"/>
          </a:solidFill>
          <a:ln>
            <a:solidFill>
              <a:schemeClr val="tx1"/>
            </a:solidFill>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sz="4400" b="1" dirty="0">
                <a:solidFill>
                  <a:schemeClr val="tx1"/>
                </a:solidFill>
              </a:rPr>
              <a:t>Pastoral Team</a:t>
            </a:r>
          </a:p>
        </p:txBody>
      </p:sp>
      <p:sp>
        <p:nvSpPr>
          <p:cNvPr id="7" name="Text Box 13"/>
          <p:cNvSpPr txBox="1">
            <a:spLocks noChangeArrowheads="1"/>
          </p:cNvSpPr>
          <p:nvPr/>
        </p:nvSpPr>
        <p:spPr bwMode="auto">
          <a:xfrm>
            <a:off x="2843808" y="1227397"/>
            <a:ext cx="3312368" cy="646331"/>
          </a:xfrm>
          <a:prstGeom prst="rect">
            <a:avLst/>
          </a:prstGeom>
          <a:noFill/>
          <a:ln w="12700">
            <a:solidFill>
              <a:schemeClr val="tx1"/>
            </a:solidFill>
            <a:miter lim="800000"/>
            <a:headEnd/>
            <a:tailEnd/>
          </a:ln>
        </p:spPr>
        <p:txBody>
          <a:bodyPr wrap="square">
            <a:spAutoFit/>
          </a:bodyPr>
          <a:lstStyle/>
          <a:p>
            <a:pPr algn="ctr"/>
            <a:r>
              <a:rPr lang="en-GB" dirty="0"/>
              <a:t>Deputy Head (Pastoral)</a:t>
            </a:r>
          </a:p>
          <a:p>
            <a:pPr algn="ctr"/>
            <a:r>
              <a:rPr lang="en-GB" b="1" dirty="0"/>
              <a:t>Mrs McDiarmid</a:t>
            </a:r>
          </a:p>
        </p:txBody>
      </p:sp>
      <p:sp>
        <p:nvSpPr>
          <p:cNvPr id="11" name="Text Box 22"/>
          <p:cNvSpPr txBox="1">
            <a:spLocks noChangeArrowheads="1"/>
          </p:cNvSpPr>
          <p:nvPr/>
        </p:nvSpPr>
        <p:spPr bwMode="auto">
          <a:xfrm>
            <a:off x="49208" y="2727461"/>
            <a:ext cx="2088232" cy="1200329"/>
          </a:xfrm>
          <a:prstGeom prst="rect">
            <a:avLst/>
          </a:prstGeom>
          <a:noFill/>
          <a:ln w="9525">
            <a:noFill/>
            <a:miter lim="800000"/>
            <a:headEnd/>
            <a:tailEnd/>
          </a:ln>
        </p:spPr>
        <p:txBody>
          <a:bodyPr wrap="square">
            <a:spAutoFit/>
          </a:bodyPr>
          <a:lstStyle/>
          <a:p>
            <a:pPr algn="ctr"/>
            <a:r>
              <a:rPr lang="en-GB" u="sng" dirty="0"/>
              <a:t>School Chaplain</a:t>
            </a:r>
          </a:p>
          <a:p>
            <a:pPr algn="ctr"/>
            <a:r>
              <a:rPr lang="en-GB" dirty="0"/>
              <a:t>Mrs Boylan</a:t>
            </a:r>
          </a:p>
          <a:p>
            <a:pPr algn="ctr"/>
            <a:endParaRPr lang="en-GB" dirty="0"/>
          </a:p>
          <a:p>
            <a:pPr algn="ctr"/>
            <a:endParaRPr lang="en-GB" dirty="0"/>
          </a:p>
        </p:txBody>
      </p:sp>
      <p:sp>
        <p:nvSpPr>
          <p:cNvPr id="18" name="Text Box 16"/>
          <p:cNvSpPr txBox="1">
            <a:spLocks noChangeArrowheads="1"/>
          </p:cNvSpPr>
          <p:nvPr/>
        </p:nvSpPr>
        <p:spPr bwMode="auto">
          <a:xfrm>
            <a:off x="3455876" y="2131470"/>
            <a:ext cx="2088231" cy="1631216"/>
          </a:xfrm>
          <a:prstGeom prst="rect">
            <a:avLst/>
          </a:prstGeom>
          <a:noFill/>
          <a:ln w="12700">
            <a:solidFill>
              <a:srgbClr val="FFFF00"/>
            </a:solidFill>
            <a:miter lim="800000"/>
            <a:headEnd/>
            <a:tailEnd/>
          </a:ln>
        </p:spPr>
        <p:txBody>
          <a:bodyPr wrap="square">
            <a:spAutoFit/>
          </a:bodyPr>
          <a:lstStyle/>
          <a:p>
            <a:pPr algn="ctr"/>
            <a:r>
              <a:rPr lang="en-GB" sz="2000" dirty="0"/>
              <a:t>Head of House Cuthbert </a:t>
            </a:r>
          </a:p>
          <a:p>
            <a:pPr algn="ctr"/>
            <a:r>
              <a:rPr lang="en-GB" sz="2000" b="1" u="sng" dirty="0"/>
              <a:t>Mrs Tiffin</a:t>
            </a:r>
          </a:p>
          <a:p>
            <a:pPr algn="ctr"/>
            <a:r>
              <a:rPr lang="en-GB" sz="2000" dirty="0"/>
              <a:t>Assistant HOH </a:t>
            </a:r>
          </a:p>
          <a:p>
            <a:pPr algn="ctr"/>
            <a:r>
              <a:rPr lang="en-GB" sz="2000" b="1" dirty="0"/>
              <a:t>Miss Robson</a:t>
            </a:r>
          </a:p>
        </p:txBody>
      </p:sp>
      <p:sp>
        <p:nvSpPr>
          <p:cNvPr id="3" name="TextBox 2"/>
          <p:cNvSpPr txBox="1"/>
          <p:nvPr/>
        </p:nvSpPr>
        <p:spPr>
          <a:xfrm>
            <a:off x="6959234" y="2466541"/>
            <a:ext cx="2057073" cy="2308324"/>
          </a:xfrm>
          <a:prstGeom prst="rect">
            <a:avLst/>
          </a:prstGeom>
          <a:noFill/>
        </p:spPr>
        <p:txBody>
          <a:bodyPr wrap="square" rtlCol="0">
            <a:spAutoFit/>
          </a:bodyPr>
          <a:lstStyle/>
          <a:p>
            <a:pPr algn="ctr"/>
            <a:r>
              <a:rPr lang="en-GB" u="sng" dirty="0"/>
              <a:t>School Counsellors</a:t>
            </a:r>
          </a:p>
          <a:p>
            <a:pPr algn="ctr"/>
            <a:r>
              <a:rPr lang="en-GB" dirty="0"/>
              <a:t>Elaine Thompson</a:t>
            </a:r>
          </a:p>
          <a:p>
            <a:pPr algn="ctr"/>
            <a:r>
              <a:rPr lang="en-GB" dirty="0"/>
              <a:t>Emily Cooke</a:t>
            </a:r>
          </a:p>
          <a:p>
            <a:pPr algn="ctr"/>
            <a:endParaRPr lang="en-GB" dirty="0"/>
          </a:p>
          <a:p>
            <a:pPr algn="ctr"/>
            <a:r>
              <a:rPr lang="en-GB" u="sng" dirty="0"/>
              <a:t>Attendance Officer</a:t>
            </a:r>
          </a:p>
          <a:p>
            <a:pPr algn="ctr"/>
            <a:r>
              <a:rPr lang="en-GB" dirty="0"/>
              <a:t>Mrs Woodhouse</a:t>
            </a:r>
          </a:p>
          <a:p>
            <a:pPr algn="ctr"/>
            <a:r>
              <a:rPr lang="en-GB" dirty="0"/>
              <a:t>Mrs Hudson</a:t>
            </a:r>
          </a:p>
          <a:p>
            <a:pPr algn="ctr"/>
            <a:endParaRPr lang="en-GB" dirty="0"/>
          </a:p>
        </p:txBody>
      </p:sp>
      <p:sp>
        <p:nvSpPr>
          <p:cNvPr id="15" name="Text Box 22">
            <a:extLst>
              <a:ext uri="{FF2B5EF4-FFF2-40B4-BE49-F238E27FC236}">
                <a16:creationId xmlns:a16="http://schemas.microsoft.com/office/drawing/2014/main" id="{130BAAD7-1163-4D4C-BAC3-EC41CF4CD0D3}"/>
              </a:ext>
            </a:extLst>
          </p:cNvPr>
          <p:cNvSpPr txBox="1">
            <a:spLocks noChangeArrowheads="1"/>
          </p:cNvSpPr>
          <p:nvPr/>
        </p:nvSpPr>
        <p:spPr bwMode="auto">
          <a:xfrm>
            <a:off x="18632" y="3700941"/>
            <a:ext cx="2088232" cy="1200329"/>
          </a:xfrm>
          <a:prstGeom prst="rect">
            <a:avLst/>
          </a:prstGeom>
          <a:noFill/>
          <a:ln w="9525">
            <a:noFill/>
            <a:miter lim="800000"/>
            <a:headEnd/>
            <a:tailEnd/>
          </a:ln>
        </p:spPr>
        <p:txBody>
          <a:bodyPr wrap="square">
            <a:spAutoFit/>
          </a:bodyPr>
          <a:lstStyle/>
          <a:p>
            <a:pPr algn="ctr"/>
            <a:r>
              <a:rPr lang="en-GB" u="sng" dirty="0"/>
              <a:t>First Aid Manager</a:t>
            </a:r>
          </a:p>
          <a:p>
            <a:pPr algn="ctr"/>
            <a:r>
              <a:rPr lang="en-GB" dirty="0"/>
              <a:t>Mrs Reed</a:t>
            </a:r>
          </a:p>
          <a:p>
            <a:pPr algn="ctr"/>
            <a:endParaRPr lang="en-GB" dirty="0"/>
          </a:p>
          <a:p>
            <a:pPr algn="ctr"/>
            <a:endParaRPr lang="en-GB" dirty="0"/>
          </a:p>
        </p:txBody>
      </p:sp>
      <p:sp>
        <p:nvSpPr>
          <p:cNvPr id="2" name="TextBox 1">
            <a:extLst>
              <a:ext uri="{FF2B5EF4-FFF2-40B4-BE49-F238E27FC236}">
                <a16:creationId xmlns:a16="http://schemas.microsoft.com/office/drawing/2014/main" id="{1B2F7EC8-E48B-4B52-8983-DE6DF31AF778}"/>
              </a:ext>
            </a:extLst>
          </p:cNvPr>
          <p:cNvSpPr txBox="1"/>
          <p:nvPr/>
        </p:nvSpPr>
        <p:spPr>
          <a:xfrm>
            <a:off x="3185845" y="4267033"/>
            <a:ext cx="2628292" cy="1015663"/>
          </a:xfrm>
          <a:prstGeom prst="rect">
            <a:avLst/>
          </a:prstGeom>
          <a:solidFill>
            <a:srgbClr val="FFFF00"/>
          </a:solidFill>
        </p:spPr>
        <p:txBody>
          <a:bodyPr wrap="square" rtlCol="0">
            <a:spAutoFit/>
          </a:bodyPr>
          <a:lstStyle/>
          <a:p>
            <a:pPr algn="ctr"/>
            <a:r>
              <a:rPr lang="en-GB" dirty="0"/>
              <a:t>7 Cuthbert 1</a:t>
            </a:r>
          </a:p>
          <a:p>
            <a:pPr algn="ctr"/>
            <a:r>
              <a:rPr lang="en-GB" sz="2400" b="1" dirty="0"/>
              <a:t>Miss E Stephenson</a:t>
            </a:r>
          </a:p>
          <a:p>
            <a:endParaRPr lang="en-GB" dirty="0"/>
          </a:p>
        </p:txBody>
      </p:sp>
    </p:spTree>
    <p:extLst>
      <p:ext uri="{BB962C8B-B14F-4D97-AF65-F5344CB8AC3E}">
        <p14:creationId xmlns:p14="http://schemas.microsoft.com/office/powerpoint/2010/main" val="212911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a:ln w="19050">
            <a:solidFill>
              <a:schemeClr val="tx1"/>
            </a:solidFill>
          </a:ln>
        </p:spPr>
        <p:txBody>
          <a:bodyPr>
            <a:normAutofit fontScale="90000"/>
          </a:bodyPr>
          <a:lstStyle/>
          <a:p>
            <a:pPr algn="ctr"/>
            <a:br>
              <a:rPr lang="en-GB" sz="3600" dirty="0"/>
            </a:br>
            <a:br>
              <a:rPr lang="en-GB" sz="3600" dirty="0"/>
            </a:br>
            <a:r>
              <a:rPr lang="en-GB" sz="4900" b="1" dirty="0"/>
              <a:t>School Uniform</a:t>
            </a:r>
            <a:br>
              <a:rPr lang="en-GB" sz="3600" dirty="0"/>
            </a:br>
            <a:br>
              <a:rPr lang="en-GB" dirty="0"/>
            </a:br>
            <a:endParaRPr lang="en-GB" dirty="0"/>
          </a:p>
        </p:txBody>
      </p:sp>
      <p:sp>
        <p:nvSpPr>
          <p:cNvPr id="3" name="Content Placeholder 2"/>
          <p:cNvSpPr>
            <a:spLocks noGrp="1"/>
          </p:cNvSpPr>
          <p:nvPr>
            <p:ph idx="1"/>
          </p:nvPr>
        </p:nvSpPr>
        <p:spPr>
          <a:xfrm>
            <a:off x="457200" y="1196752"/>
            <a:ext cx="8229600" cy="5386610"/>
          </a:xfrm>
        </p:spPr>
        <p:txBody>
          <a:bodyPr>
            <a:normAutofit lnSpcReduction="10000"/>
          </a:bodyPr>
          <a:lstStyle/>
          <a:p>
            <a:pPr>
              <a:buNone/>
            </a:pPr>
            <a:r>
              <a:rPr lang="en-GB" sz="2000" dirty="0"/>
              <a:t>	</a:t>
            </a:r>
            <a:r>
              <a:rPr lang="en-GB" sz="2400" dirty="0">
                <a:cs typeface="Calibri" pitchFamily="34" charset="0"/>
              </a:rPr>
              <a:t>The school has a rigid policy concerning uniform; it must be adhered to </a:t>
            </a:r>
            <a:r>
              <a:rPr lang="en-GB" sz="2400" b="1" dirty="0">
                <a:cs typeface="Calibri" pitchFamily="34" charset="0"/>
              </a:rPr>
              <a:t>at all times</a:t>
            </a:r>
            <a:r>
              <a:rPr lang="en-GB" sz="2400" dirty="0">
                <a:cs typeface="Calibri" pitchFamily="34" charset="0"/>
              </a:rPr>
              <a:t>.</a:t>
            </a:r>
          </a:p>
          <a:p>
            <a:pPr>
              <a:buNone/>
            </a:pPr>
            <a:endParaRPr lang="en-GB" sz="2400" dirty="0">
              <a:cs typeface="Calibri" pitchFamily="34" charset="0"/>
            </a:endParaRPr>
          </a:p>
          <a:p>
            <a:pPr>
              <a:buClr>
                <a:schemeClr val="tx1"/>
              </a:buClr>
              <a:buFont typeface="Wingdings" panose="05000000000000000000" pitchFamily="2" charset="2"/>
              <a:buChar char="Ø"/>
            </a:pPr>
            <a:r>
              <a:rPr lang="en-GB" sz="2400" dirty="0">
                <a:cs typeface="Calibri" pitchFamily="34" charset="0"/>
              </a:rPr>
              <a:t>Extreme haircuts (tramlines, patterns, ‘V’ cuts or colours) are not acceptable. Hair must be no shorter than no.2 </a:t>
            </a:r>
          </a:p>
          <a:p>
            <a:pPr marL="0" indent="0">
              <a:buClr>
                <a:schemeClr val="tx1"/>
              </a:buClr>
              <a:buNone/>
            </a:pPr>
            <a:endParaRPr lang="en-GB" sz="2400" dirty="0">
              <a:cs typeface="Calibri" pitchFamily="34" charset="0"/>
            </a:endParaRPr>
          </a:p>
          <a:p>
            <a:pPr>
              <a:buClr>
                <a:schemeClr val="tx1"/>
              </a:buClr>
              <a:buFont typeface="Wingdings" panose="05000000000000000000" pitchFamily="2" charset="2"/>
              <a:buChar char="Ø"/>
            </a:pPr>
            <a:r>
              <a:rPr lang="en-GB" sz="2400" dirty="0">
                <a:cs typeface="Calibri" pitchFamily="34" charset="0"/>
              </a:rPr>
              <a:t>Make up or jewellery, including plastic retainers, must not be worn. </a:t>
            </a:r>
          </a:p>
          <a:p>
            <a:pPr marL="0" indent="0">
              <a:buClr>
                <a:schemeClr val="tx1"/>
              </a:buClr>
              <a:buNone/>
            </a:pPr>
            <a:endParaRPr lang="en-GB" sz="2400" dirty="0"/>
          </a:p>
          <a:p>
            <a:pPr>
              <a:buClr>
                <a:schemeClr val="tx1"/>
              </a:buClr>
              <a:buFont typeface="Wingdings" panose="05000000000000000000" pitchFamily="2" charset="2"/>
              <a:buChar char="Ø"/>
            </a:pPr>
            <a:r>
              <a:rPr lang="en-GB" sz="2400" dirty="0"/>
              <a:t>Mobile phones should be switched off and kept in lockers during the school day. Any phone seen will be confiscated and parents/carers will need to come and collect it at the end of the school day.</a:t>
            </a:r>
          </a:p>
          <a:p>
            <a:endParaRPr lang="en-GB" sz="2400" dirty="0">
              <a:cs typeface="Calibri" pitchFamily="34" charset="0"/>
            </a:endParaRPr>
          </a:p>
          <a:p>
            <a:pPr>
              <a:buNone/>
            </a:pPr>
            <a:r>
              <a:rPr lang="en-GB" sz="2000" dirty="0"/>
              <a:t> </a:t>
            </a:r>
          </a:p>
          <a:p>
            <a:endParaRPr lang="en-GB" sz="2000" dirty="0"/>
          </a:p>
        </p:txBody>
      </p:sp>
      <p:pic>
        <p:nvPicPr>
          <p:cNvPr id="14" name="Picture 4"/>
          <p:cNvPicPr>
            <a:picLocks noChangeAspect="1" noChangeArrowheads="1"/>
          </p:cNvPicPr>
          <p:nvPr/>
        </p:nvPicPr>
        <p:blipFill>
          <a:blip r:embed="rId3" cstate="print">
            <a:lum contrast="-100000"/>
          </a:blip>
          <a:srcRect/>
          <a:stretch>
            <a:fillRect/>
          </a:stretch>
        </p:blipFill>
        <p:spPr bwMode="auto">
          <a:xfrm>
            <a:off x="7606891" y="5344592"/>
            <a:ext cx="1513409" cy="15134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57434" y="1325416"/>
            <a:ext cx="8339709" cy="5040560"/>
          </a:xfrm>
        </p:spPr>
        <p:txBody>
          <a:bodyPr>
            <a:normAutofit/>
          </a:bodyPr>
          <a:lstStyle/>
          <a:p>
            <a:r>
              <a:rPr lang="en-GB" dirty="0"/>
              <a:t>PE kit will potentially also be required but for this academic year  there will be no expectation for this item to be initialled in order to allow them to be ordered online.</a:t>
            </a:r>
            <a:endParaRPr lang="en-GB" sz="2800" b="1" dirty="0"/>
          </a:p>
          <a:p>
            <a:pPr>
              <a:buFont typeface="Wingdings" pitchFamily="2" charset="2"/>
              <a:buChar char="Ø"/>
            </a:pPr>
            <a:endParaRPr lang="en-GB" sz="2400" dirty="0"/>
          </a:p>
          <a:p>
            <a:pPr>
              <a:buFont typeface="Wingdings" pitchFamily="2" charset="2"/>
              <a:buChar char="Ø"/>
            </a:pPr>
            <a:r>
              <a:rPr lang="en-GB" sz="2400" dirty="0"/>
              <a:t>Black shorts</a:t>
            </a:r>
          </a:p>
          <a:p>
            <a:pPr>
              <a:buFont typeface="Wingdings" pitchFamily="2" charset="2"/>
              <a:buChar char="Ø"/>
            </a:pPr>
            <a:r>
              <a:rPr lang="en-GB" sz="2400" dirty="0"/>
              <a:t>Black football socks</a:t>
            </a:r>
          </a:p>
          <a:p>
            <a:pPr>
              <a:buFont typeface="Wingdings" pitchFamily="2" charset="2"/>
              <a:buChar char="Ø"/>
            </a:pPr>
            <a:r>
              <a:rPr lang="en-GB" sz="2400" dirty="0"/>
              <a:t>Black tracksuit bottoms (plain) </a:t>
            </a:r>
          </a:p>
          <a:p>
            <a:pPr>
              <a:buFont typeface="Wingdings" pitchFamily="2" charset="2"/>
              <a:buChar char="Ø"/>
            </a:pPr>
            <a:r>
              <a:rPr lang="en-GB" sz="2400" dirty="0"/>
              <a:t>White polo shirt with or without college badge </a:t>
            </a:r>
          </a:p>
          <a:p>
            <a:pPr>
              <a:buFont typeface="Wingdings" pitchFamily="2" charset="2"/>
              <a:buChar char="Ø"/>
            </a:pPr>
            <a:r>
              <a:rPr lang="en-GB" sz="2400" dirty="0"/>
              <a:t>Football boots</a:t>
            </a:r>
          </a:p>
          <a:p>
            <a:pPr>
              <a:buFont typeface="Wingdings" pitchFamily="2" charset="2"/>
              <a:buChar char="Ø"/>
            </a:pPr>
            <a:r>
              <a:rPr lang="en-GB" sz="2400" dirty="0"/>
              <a:t>Optional tracksuit</a:t>
            </a:r>
          </a:p>
          <a:p>
            <a:pPr>
              <a:buFont typeface="Wingdings" pitchFamily="2" charset="2"/>
              <a:buChar char="Ø"/>
            </a:pPr>
            <a:r>
              <a:rPr lang="en-GB" sz="2400" dirty="0"/>
              <a:t>Trainers</a:t>
            </a:r>
          </a:p>
          <a:p>
            <a:pPr marL="0" indent="0">
              <a:buNone/>
            </a:pPr>
            <a:endParaRPr lang="en-GB" sz="2400" dirty="0"/>
          </a:p>
          <a:p>
            <a:endParaRPr lang="en-GB" dirty="0"/>
          </a:p>
          <a:p>
            <a:pPr marL="0" indent="0">
              <a:buNone/>
            </a:pPr>
            <a:endParaRPr lang="en-GB" dirty="0"/>
          </a:p>
        </p:txBody>
      </p:sp>
      <p:pic>
        <p:nvPicPr>
          <p:cNvPr id="7" name="Picture 4"/>
          <p:cNvPicPr>
            <a:picLocks noChangeAspect="1" noChangeArrowheads="1"/>
          </p:cNvPicPr>
          <p:nvPr/>
        </p:nvPicPr>
        <p:blipFill>
          <a:blip r:embed="rId3" cstate="print">
            <a:lum contrast="-100000"/>
          </a:blip>
          <a:srcRect/>
          <a:stretch>
            <a:fillRect/>
          </a:stretch>
        </p:blipFill>
        <p:spPr bwMode="auto">
          <a:xfrm>
            <a:off x="7473588" y="5181129"/>
            <a:ext cx="1676872" cy="1676871"/>
          </a:xfrm>
          <a:prstGeom prst="rect">
            <a:avLst/>
          </a:prstGeom>
          <a:noFill/>
          <a:ln w="9525">
            <a:noFill/>
            <a:miter lim="800000"/>
            <a:headEnd/>
            <a:tailEnd/>
          </a:ln>
        </p:spPr>
      </p:pic>
      <p:sp>
        <p:nvSpPr>
          <p:cNvPr id="8" name="Title 14"/>
          <p:cNvSpPr txBox="1">
            <a:spLocks/>
          </p:cNvSpPr>
          <p:nvPr/>
        </p:nvSpPr>
        <p:spPr>
          <a:xfrm>
            <a:off x="467544" y="260648"/>
            <a:ext cx="8229600" cy="936104"/>
          </a:xfrm>
          <a:prstGeom prst="rect">
            <a:avLst/>
          </a:prstGeom>
          <a:solidFill>
            <a:srgbClr val="FFFF00"/>
          </a:solidFill>
          <a:ln w="19050">
            <a:solidFill>
              <a:schemeClr val="tx1"/>
            </a:solidFill>
          </a:ln>
        </p:spPr>
        <p:txBody>
          <a:bodyPr vert="horz" lIns="91440" tIns="45720" rIns="91440" bIns="45720" rtlCol="0" anchor="ctr">
            <a:normAutofit fontScale="4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GB" sz="3600" dirty="0"/>
            </a:br>
            <a:r>
              <a:rPr lang="en-GB" sz="9800" b="1" dirty="0"/>
              <a:t>PE Kit </a:t>
            </a:r>
            <a:br>
              <a:rPr lang="en-GB" dirty="0"/>
            </a:br>
            <a:endParaRPr lang="en-GB" dirty="0"/>
          </a:p>
        </p:txBody>
      </p:sp>
    </p:spTree>
    <p:extLst>
      <p:ext uri="{BB962C8B-B14F-4D97-AF65-F5344CB8AC3E}">
        <p14:creationId xmlns:p14="http://schemas.microsoft.com/office/powerpoint/2010/main" val="332221686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5"/>
          <p:cNvSpPr>
            <a:spLocks noChangeArrowheads="1"/>
          </p:cNvSpPr>
          <p:nvPr/>
        </p:nvSpPr>
        <p:spPr bwMode="auto">
          <a:xfrm>
            <a:off x="-1" y="1340768"/>
            <a:ext cx="6286501" cy="5416868"/>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en-GB" sz="2000" dirty="0"/>
              <a:t> </a:t>
            </a:r>
            <a:r>
              <a:rPr lang="en-GB" sz="2400" dirty="0"/>
              <a:t>Black blazer with school badge and braid  attached.</a:t>
            </a:r>
          </a:p>
          <a:p>
            <a:pPr marL="342900" indent="-3429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Regulation grey school skirt worn at the knee or tailored school trousers (no tight fitting trousers).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Regulation white shirt buttoned to neck.</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b="1" u="sng" dirty="0"/>
              <a:t>Clip-on tie </a:t>
            </a:r>
            <a:r>
              <a:rPr lang="en-GB" sz="2400" dirty="0"/>
              <a:t>(green with gold diagonal stripes).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 Sensible outdoor coat (plain, dark colours).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 Plain black tights or black socks.</a:t>
            </a:r>
          </a:p>
          <a:p>
            <a:pPr marL="457200" indent="-457200">
              <a:buFont typeface="Wingdings" panose="05000000000000000000" pitchFamily="2" charset="2"/>
              <a:buChar char="Ø"/>
            </a:pPr>
            <a:endParaRPr lang="en-GB" sz="1000" dirty="0"/>
          </a:p>
          <a:p>
            <a:pPr marL="457200" indent="-457200">
              <a:buFont typeface="Wingdings" panose="05000000000000000000" pitchFamily="2" charset="2"/>
              <a:buChar char="Ø"/>
            </a:pPr>
            <a:r>
              <a:rPr lang="en-GB" sz="2400" dirty="0"/>
              <a:t> Plain black sensible </a:t>
            </a:r>
            <a:r>
              <a:rPr lang="en-GB" sz="2400" b="1" u="sng" dirty="0"/>
              <a:t>school shoes </a:t>
            </a:r>
            <a:r>
              <a:rPr lang="en-GB" sz="2400" dirty="0"/>
              <a:t>without logos </a:t>
            </a:r>
            <a:r>
              <a:rPr lang="en-GB" sz="2400" b="1" dirty="0"/>
              <a:t>(no trainers shoes, or plimsolls)</a:t>
            </a:r>
            <a:r>
              <a:rPr lang="en-GB" sz="2400" dirty="0"/>
              <a:t>.</a:t>
            </a:r>
          </a:p>
          <a:p>
            <a:endParaRPr lang="en-GB" sz="2000" dirty="0"/>
          </a:p>
        </p:txBody>
      </p:sp>
      <p:sp>
        <p:nvSpPr>
          <p:cNvPr id="15" name="Title 14"/>
          <p:cNvSpPr>
            <a:spLocks noGrp="1"/>
          </p:cNvSpPr>
          <p:nvPr>
            <p:ph type="title"/>
          </p:nvPr>
        </p:nvSpPr>
        <p:spPr>
          <a:xfrm>
            <a:off x="457200" y="100364"/>
            <a:ext cx="8229600" cy="1132201"/>
          </a:xfrm>
          <a:solidFill>
            <a:srgbClr val="FFFF00"/>
          </a:solidFill>
          <a:ln w="19050">
            <a:solidFill>
              <a:schemeClr val="tx1"/>
            </a:solidFill>
          </a:ln>
        </p:spPr>
        <p:txBody>
          <a:bodyPr>
            <a:normAutofit fontScale="90000"/>
          </a:bodyPr>
          <a:lstStyle/>
          <a:p>
            <a:pPr algn="ctr"/>
            <a:br>
              <a:rPr lang="en-GB" sz="3600" dirty="0"/>
            </a:br>
            <a:r>
              <a:rPr lang="en-GB" sz="4900" b="1" dirty="0"/>
              <a:t>School Uniform </a:t>
            </a:r>
            <a:br>
              <a:rPr lang="en-GB" dirty="0"/>
            </a:br>
            <a:endParaRPr lang="en-GB" dirty="0"/>
          </a:p>
        </p:txBody>
      </p:sp>
      <p:pic>
        <p:nvPicPr>
          <p:cNvPr id="2" name="Picture 1">
            <a:extLst>
              <a:ext uri="{FF2B5EF4-FFF2-40B4-BE49-F238E27FC236}">
                <a16:creationId xmlns:a16="http://schemas.microsoft.com/office/drawing/2014/main" id="{949ADA8A-8822-484F-AA86-3662654693DE}"/>
              </a:ext>
            </a:extLst>
          </p:cNvPr>
          <p:cNvPicPr>
            <a:picLocks noChangeAspect="1"/>
          </p:cNvPicPr>
          <p:nvPr/>
        </p:nvPicPr>
        <p:blipFill>
          <a:blip r:embed="rId3"/>
          <a:stretch>
            <a:fillRect/>
          </a:stretch>
        </p:blipFill>
        <p:spPr>
          <a:xfrm>
            <a:off x="7632061" y="5355335"/>
            <a:ext cx="1511939" cy="1511939"/>
          </a:xfrm>
          <a:prstGeom prst="rect">
            <a:avLst/>
          </a:prstGeom>
        </p:spPr>
      </p:pic>
      <p:pic>
        <p:nvPicPr>
          <p:cNvPr id="3" name="Picture 2">
            <a:extLst>
              <a:ext uri="{FF2B5EF4-FFF2-40B4-BE49-F238E27FC236}">
                <a16:creationId xmlns:a16="http://schemas.microsoft.com/office/drawing/2014/main" id="{DB0D451D-1EC0-4E0E-A7D1-1194AA85EE95}"/>
              </a:ext>
            </a:extLst>
          </p:cNvPr>
          <p:cNvPicPr>
            <a:picLocks noChangeAspect="1"/>
          </p:cNvPicPr>
          <p:nvPr/>
        </p:nvPicPr>
        <p:blipFill>
          <a:blip r:embed="rId4"/>
          <a:stretch>
            <a:fillRect/>
          </a:stretch>
        </p:blipFill>
        <p:spPr>
          <a:xfrm>
            <a:off x="6286500" y="2204481"/>
            <a:ext cx="2857500" cy="2143125"/>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928688"/>
            <a:ext cx="9144000" cy="4357687"/>
          </a:xfrm>
          <a:prstGeom prst="rect">
            <a:avLst/>
          </a:prstGeom>
          <a:noFill/>
          <a:ln w="9525">
            <a:solidFill>
              <a:schemeClr val="dk1"/>
            </a:solidFill>
            <a:miter lim="800000"/>
            <a:headEnd/>
            <a:tailEnd/>
          </a:ln>
          <a:effectLst/>
        </p:spPr>
        <p:txBody>
          <a:bodyPr/>
          <a:lstStyle/>
          <a:p>
            <a:pPr>
              <a:lnSpc>
                <a:spcPct val="90000"/>
              </a:lnSpc>
              <a:spcBef>
                <a:spcPct val="20000"/>
              </a:spcBef>
              <a:buFontTx/>
              <a:buBlip>
                <a:blip r:embed="rId3"/>
              </a:buBlip>
              <a:defRPr/>
            </a:pPr>
            <a:endParaRPr lang="en-GB" sz="2800" kern="0" dirty="0">
              <a:latin typeface="+mn-lt"/>
            </a:endParaRPr>
          </a:p>
        </p:txBody>
      </p:sp>
      <p:pic>
        <p:nvPicPr>
          <p:cNvPr id="8198" name="Picture 13" descr="blaz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965" y="947053"/>
            <a:ext cx="3425825" cy="5114925"/>
          </a:xfrm>
          <a:prstGeom prst="rect">
            <a:avLst/>
          </a:prstGeom>
          <a:noFill/>
          <a:ln w="9525">
            <a:noFill/>
            <a:miter lim="800000"/>
            <a:headEnd/>
            <a:tailEnd/>
          </a:ln>
        </p:spPr>
      </p:pic>
      <p:sp>
        <p:nvSpPr>
          <p:cNvPr id="31749" name="AutoShape 5"/>
          <p:cNvSpPr>
            <a:spLocks noChangeArrowheads="1"/>
          </p:cNvSpPr>
          <p:nvPr/>
        </p:nvSpPr>
        <p:spPr bwMode="auto">
          <a:xfrm>
            <a:off x="2930479" y="1992665"/>
            <a:ext cx="5529953" cy="1629631"/>
          </a:xfrm>
          <a:prstGeom prst="leftArrow">
            <a:avLst>
              <a:gd name="adj1" fmla="val 50000"/>
              <a:gd name="adj2" fmla="val 30284"/>
            </a:avLst>
          </a:prstGeom>
          <a:solidFill>
            <a:srgbClr val="FFFF00"/>
          </a:solidFill>
          <a:ln w="38100">
            <a:solidFill>
              <a:srgbClr val="002060"/>
            </a:solidFill>
            <a:miter lim="800000"/>
            <a:headEnd/>
            <a:tailEnd/>
          </a:ln>
          <a:effectLst/>
        </p:spPr>
        <p:txBody>
          <a:bodyPr/>
          <a:lstStyle/>
          <a:p>
            <a:pPr algn="ctr">
              <a:spcAft>
                <a:spcPts val="1000"/>
              </a:spcAft>
              <a:defRPr/>
            </a:pPr>
            <a:r>
              <a:rPr lang="en-GB" sz="2000" b="1" dirty="0">
                <a:latin typeface="Calibri" pitchFamily="34" charset="0"/>
              </a:rPr>
              <a:t>COLOURED HOUSE BRAID TO BE SEWN ON BLAZER POCKET ABOVE SCHOOL BADGE</a:t>
            </a:r>
            <a:endParaRPr lang="en-US" sz="3600" b="1" dirty="0">
              <a:latin typeface="Arial" pitchFamily="34" charset="0"/>
            </a:endParaRPr>
          </a:p>
        </p:txBody>
      </p:sp>
      <p:sp>
        <p:nvSpPr>
          <p:cNvPr id="8200" name="Rectangle 6"/>
          <p:cNvSpPr>
            <a:spLocks noChangeArrowheads="1"/>
          </p:cNvSpPr>
          <p:nvPr/>
        </p:nvSpPr>
        <p:spPr bwMode="auto">
          <a:xfrm>
            <a:off x="2051720" y="2735473"/>
            <a:ext cx="720080" cy="144016"/>
          </a:xfrm>
          <a:prstGeom prst="rect">
            <a:avLst/>
          </a:prstGeom>
          <a:solidFill>
            <a:srgbClr val="FFFF00"/>
          </a:solidFill>
          <a:ln w="9525">
            <a:noFill/>
            <a:miter lim="800000"/>
            <a:headEnd/>
            <a:tailEnd/>
          </a:ln>
        </p:spPr>
        <p:txBody>
          <a:bodyPr/>
          <a:lstStyle/>
          <a:p>
            <a:endParaRPr lang="en-US">
              <a:solidFill>
                <a:srgbClr val="0070C0"/>
              </a:solidFill>
            </a:endParaRPr>
          </a:p>
        </p:txBody>
      </p:sp>
      <p:sp>
        <p:nvSpPr>
          <p:cNvPr id="9" name="Title 14"/>
          <p:cNvSpPr>
            <a:spLocks noGrp="1"/>
          </p:cNvSpPr>
          <p:nvPr>
            <p:ph type="title"/>
          </p:nvPr>
        </p:nvSpPr>
        <p:spPr>
          <a:xfrm>
            <a:off x="467544" y="260648"/>
            <a:ext cx="8229600" cy="936104"/>
          </a:xfrm>
          <a:solidFill>
            <a:srgbClr val="FFFF00"/>
          </a:solidFill>
          <a:ln w="19050">
            <a:solidFill>
              <a:schemeClr val="tx1"/>
            </a:solidFill>
          </a:ln>
        </p:spPr>
        <p:txBody>
          <a:bodyPr>
            <a:normAutofit fontScale="90000"/>
          </a:bodyPr>
          <a:lstStyle/>
          <a:p>
            <a:pPr algn="ctr"/>
            <a:br>
              <a:rPr lang="en-GB" sz="3600" dirty="0"/>
            </a:br>
            <a:r>
              <a:rPr lang="en-GB" sz="4900" b="1" dirty="0"/>
              <a:t>School Uniform</a:t>
            </a:r>
            <a:br>
              <a:rPr lang="en-GB" dirty="0"/>
            </a:br>
            <a:endParaRPr lang="en-GB" dirty="0"/>
          </a:p>
        </p:txBody>
      </p:sp>
      <p:sp>
        <p:nvSpPr>
          <p:cNvPr id="11" name="Flowchart: Decision 10"/>
          <p:cNvSpPr/>
          <p:nvPr/>
        </p:nvSpPr>
        <p:spPr>
          <a:xfrm>
            <a:off x="1924762" y="2447441"/>
            <a:ext cx="360040" cy="576064"/>
          </a:xfrm>
          <a:prstGeom prst="flowChartDecisi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225625" y="3642608"/>
            <a:ext cx="4234807" cy="3046988"/>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t>Initial Images</a:t>
            </a:r>
          </a:p>
          <a:p>
            <a:r>
              <a:rPr lang="en-GB" sz="3200" dirty="0"/>
              <a:t>2E </a:t>
            </a:r>
            <a:r>
              <a:rPr lang="en-GB" sz="3200" dirty="0" err="1"/>
              <a:t>Rekendyke</a:t>
            </a:r>
            <a:r>
              <a:rPr lang="en-GB" sz="3200" dirty="0"/>
              <a:t>, </a:t>
            </a:r>
            <a:br>
              <a:rPr lang="en-GB" sz="3200" dirty="0"/>
            </a:br>
            <a:r>
              <a:rPr lang="en-GB" sz="3200" dirty="0"/>
              <a:t>Eldon Street, </a:t>
            </a:r>
            <a:br>
              <a:rPr lang="en-GB" sz="3200" dirty="0"/>
            </a:br>
            <a:r>
              <a:rPr lang="en-GB" sz="3200" dirty="0"/>
              <a:t>South Shields </a:t>
            </a:r>
            <a:br>
              <a:rPr lang="en-GB" sz="3200" dirty="0"/>
            </a:br>
            <a:r>
              <a:rPr lang="en-GB" sz="3200" dirty="0"/>
              <a:t>NE33 5BZ</a:t>
            </a:r>
          </a:p>
          <a:p>
            <a:r>
              <a:rPr lang="en-GB" sz="3200" dirty="0"/>
              <a:t> 0191 4558128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TotalTime>
  <Words>1789</Words>
  <Application>Microsoft Office PowerPoint</Application>
  <PresentationFormat>On-screen Show (4:3)</PresentationFormat>
  <Paragraphs>225</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  School Uniform  </vt:lpstr>
      <vt:lpstr>PowerPoint Presentation</vt:lpstr>
      <vt:lpstr> School Uniform  </vt:lpstr>
      <vt:lpstr> School Uniform </vt:lpstr>
      <vt:lpstr> School Equipment </vt:lpstr>
      <vt:lpstr>PowerPoint Presentation</vt:lpstr>
      <vt:lpstr>PowerPoint Presentation</vt:lpstr>
      <vt:lpstr>PowerPoint Presentation</vt:lpstr>
      <vt:lpstr>PowerPoint Presentation</vt:lpstr>
      <vt:lpstr>PowerPoint Presentation</vt:lpstr>
      <vt:lpstr>PowerPoint Presentation</vt:lpstr>
      <vt:lpstr>Who to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Emma Tiffin</cp:lastModifiedBy>
  <cp:revision>246</cp:revision>
  <dcterms:created xsi:type="dcterms:W3CDTF">2008-07-01T07:18:00Z</dcterms:created>
  <dcterms:modified xsi:type="dcterms:W3CDTF">2020-07-07T11:11:22Z</dcterms:modified>
</cp:coreProperties>
</file>