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9"/>
  </p:notesMasterIdLst>
  <p:handoutMasterIdLst>
    <p:handoutMasterId r:id="rId20"/>
  </p:handoutMasterIdLst>
  <p:sldIdLst>
    <p:sldId id="271" r:id="rId2"/>
    <p:sldId id="293" r:id="rId3"/>
    <p:sldId id="285" r:id="rId4"/>
    <p:sldId id="294" r:id="rId5"/>
    <p:sldId id="281" r:id="rId6"/>
    <p:sldId id="295" r:id="rId7"/>
    <p:sldId id="279" r:id="rId8"/>
    <p:sldId id="277" r:id="rId9"/>
    <p:sldId id="280" r:id="rId10"/>
    <p:sldId id="269" r:id="rId11"/>
    <p:sldId id="268" r:id="rId12"/>
    <p:sldId id="292" r:id="rId13"/>
    <p:sldId id="260" r:id="rId14"/>
    <p:sldId id="261" r:id="rId15"/>
    <p:sldId id="288" r:id="rId16"/>
    <p:sldId id="263" r:id="rId17"/>
    <p:sldId id="28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BDB5E"/>
    <a:srgbClr val="99CB38"/>
    <a:srgbClr val="4CF236"/>
    <a:srgbClr val="63A537"/>
    <a:srgbClr val="27E20E"/>
    <a:srgbClr val="FFFF66"/>
    <a:srgbClr val="FE1E0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88799" autoAdjust="0"/>
  </p:normalViewPr>
  <p:slideViewPr>
    <p:cSldViewPr>
      <p:cViewPr varScale="1">
        <p:scale>
          <a:sx n="77" d="100"/>
          <a:sy n="77" d="100"/>
        </p:scale>
        <p:origin x="163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5665C-D8FB-4809-B45E-305F8BF90F48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A7173-01D7-4F1A-AD86-A79AE38115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4EA73E-2298-4E01-9ED1-42871A40E28C}" type="datetimeFigureOut">
              <a:rPr lang="en-US"/>
              <a:pPr>
                <a:defRPr/>
              </a:pPr>
              <a:t>7/13/2020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6B9B79-2B05-414F-BCC2-D921E675F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9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6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5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78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9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99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6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8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6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3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4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1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0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B9B79-2B05-414F-BCC2-D921E675FEE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7FEB-5D96-47C1-9E57-9066BAA1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224E3-1334-4318-AD6D-D5ECA1B3C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A781-0549-404B-A09B-C2349BCF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6129F-B042-468D-B9F4-73972BD0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86C4E-75BF-475B-A723-CAD1B728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FF633-4F74-4320-B2B4-C255746D16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2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7453-0B81-4FF5-9FDA-AA126A3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86711-CE3E-4453-A939-398A4342B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70FA-BA3C-4213-B325-1A6170D7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19AAF-4F34-4CFC-A9BE-22ECC8B2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7DAF-D4DB-4DAB-AD21-356BC091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9B0DD-B08E-4197-8375-A820AFFCAB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7B925-20B3-4E2B-983B-D4B895595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6E9EE-460A-4EC6-A1E8-0FB297556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5A9F9-48D1-4EDC-B25A-28C7844D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BF06-B2B9-49EB-B0E4-0FE6AE87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AE27-721F-4D36-8898-0E31D47C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00581-BF7F-4CF2-8E7E-97760F894E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2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4DEA-9991-43F6-BC12-DCEEC9E4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B529-8B90-44A1-BAF7-FF8616782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2DBC-C1EE-4247-BE8C-7CE24242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E4FD0-BBDA-4EBA-9BE6-B0A12160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FC21-B6D9-4C0D-AEDF-6531BD9F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93B87-55A2-4148-84FE-B7271DB64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2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5D8D-754A-4B90-9589-2478BB96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17422-9F65-4C9C-A8BE-0E3BB6760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153F0-461F-4B25-AEA3-357F813F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A5C1-DF1C-4DEE-98B5-F3E22456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666C-5C2C-43FA-8682-8DEFD6D6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140EB-B785-4998-947C-3D24ED4515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3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089-F8AF-4F88-B521-A81E413B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F042-B436-47B8-A154-48DB50C94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4DF86-EC1C-4079-A815-F3FD59BC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6D4DD-9928-4239-ADBF-12FAF695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DE2F3-B75D-4FA3-A08B-0E142860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91F9F-2C2F-4E37-9677-7B9B3AB4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9C3D9-FC85-4848-8420-43892AB1E9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E98-F5DD-40F6-B9A1-014E08E8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0D97B-1503-4E6C-9CDC-6A05FB1E2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F4717-C3A3-4DDF-B42A-88348730D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2A306-CFE7-49F2-ACD0-6E44368C7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958E4-FE36-4BE4-A78F-6BD1FD457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21EC3-1833-427C-9EE7-617B0E55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39755-7C51-487C-9E40-AAF4E489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A05DA-E6A0-4A97-95E2-B7F379B9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B7063-8F93-4B21-9EEE-CDA89B75C5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1EBF-73FF-48CE-86C4-B6F00218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DD98-5525-43E1-B426-C0363CF2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77F70-6328-4F4E-85CE-56201826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03711-2EFB-4309-97AA-515A0151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CD507-CC5D-490A-919D-DEEC9E1C0C1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7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42D31-AD96-49C3-A310-49B073D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5A1BD-3565-4833-969F-B3FD4447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90F0C-AB16-4659-A4F0-50606E0E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6447-534B-4745-A8F9-A05369C469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8D47-55FA-46C7-9696-1126E695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387F0-C930-46CD-A5E0-46232D33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DF930-D67A-455C-9E3C-5C4FFF0CA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15336-38A6-4732-9836-89EFE2D7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D0861-683C-4B1C-8759-A9F00B2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66F9D-D9FA-427E-803F-E042CB57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BA61E-9D93-4E64-92D0-8FF7D5B8C3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8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3D06-397C-41DF-9F3E-9C606115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24FBD-2D21-4B10-AE7B-CA86D6D41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DA5F7-2709-4188-B0DE-505BBF350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646EA-B149-4649-93BD-4BFDA806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78AB5-5EAE-492A-8CDA-91FFD953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9F63C-0988-4868-878C-7B047879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26375-52FD-4CF5-9DA5-9EA61E932A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2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12DEE-484A-4E88-8190-7CF233F1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1DE7F-85EC-4C6C-84A5-8DF7C92CC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10462-E4B0-4031-A453-53CB2092D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74751-D7E1-4F04-A12F-1899A3214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6755-BE1D-4490-A861-726EEC045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361F0C-05B4-4CA2-909C-5D4A2D7B01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6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467544" y="136806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Welcome to </a:t>
            </a:r>
            <a:br>
              <a:rPr lang="en-GB" sz="36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</a:b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St. Wilfrid’s RC College</a:t>
            </a:r>
            <a:br>
              <a:rPr lang="en-GB" sz="36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</a:b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Hilda House</a:t>
            </a:r>
            <a:endParaRPr lang="en-GB" sz="36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395536" y="5517232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Parents/Carers Meeting</a:t>
            </a:r>
            <a:br>
              <a:rPr lang="en-GB" sz="32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</a:br>
            <a:r>
              <a:rPr lang="en-GB" sz="32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July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4DE61-09E2-4127-A21B-6C33C6E07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2976677" y="2076969"/>
            <a:ext cx="3190645" cy="325988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7651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75630" y="1457400"/>
            <a:ext cx="899273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Pupils should be on site by 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08:40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Registration starts at 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08:45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 each morning.</a:t>
            </a:r>
            <a:endParaRPr lang="en-GB" sz="2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2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Pupils can enter school via the Temple Park Road entrance or the Grey Hen entrance (the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</a:rPr>
              <a:t>Harton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 Lane entrance is now closed).</a:t>
            </a:r>
          </a:p>
          <a:p>
            <a:endParaRPr lang="en-GB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Pupils should be encouraged to walk or cycle into school. If they live further away, then the Scholar’s or a public bus would be a good alternative. Please do not bring pupils to the main entrance by car as there is no drop off facility in the school car park. </a:t>
            </a:r>
          </a:p>
          <a:p>
            <a:endParaRPr lang="en-GB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12:10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 is lunchtime for Y7 pupils. All pupils must remain on site at lunchtime.</a:t>
            </a:r>
          </a:p>
          <a:p>
            <a:pPr>
              <a:buFont typeface="Arial" charset="0"/>
              <a:buChar char="•"/>
            </a:pPr>
            <a:endParaRPr lang="en-GB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15:10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 is when school finishes for the day. </a:t>
            </a:r>
            <a:endParaRPr lang="en-GB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BE963-999E-4565-A849-B3315B3A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F4502F-E9C4-4408-B5ED-70FEB8745276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The School Day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274694" y="1305342"/>
            <a:ext cx="8615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We expect all pupils to achieve a minimum of 95% attendance each year.</a:t>
            </a:r>
          </a:p>
          <a:p>
            <a:pPr algn="ctr"/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During the school year there are 175 days’ holiday for family time, friends, visits, holidays, shopping, appointments, etc, which leaves…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32629" r="-1276"/>
          <a:stretch/>
        </p:blipFill>
        <p:spPr>
          <a:xfrm>
            <a:off x="891407" y="3746798"/>
            <a:ext cx="7361185" cy="2868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D727B6-4E71-4435-B2D7-0E9F37356927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Attendance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611560" y="1484784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If your child is going to be absent please contact school before 08:45 on the first day of absence.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If your child needs to attend a medical appointment in school time, please send a note in their planner (with evidence) as far in advance as possible in order to obtain permission from Head of House.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7A238-D5AA-449F-B88F-64F3073D7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176A8-6460-43B7-8D5B-717FB77DFAF8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5832655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416224" y="1321271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The school promotes high standards of behaviour, 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self discipline and learning through positive encouragement and rewards.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When pupils do something well, teachers will recognise this by awarding: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Credits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Excellence awards (worth five credits)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Special certificates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Celebration experiences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Prize lottery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3CA33-367D-47BF-BFF6-4227F8261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BB3129-75AD-4139-B193-1CA95386583D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Rewards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0A854-BF14-45E8-B31E-152401200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4DE28-589C-4341-A8F4-94CD2C658541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Sanctions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2944540-23AB-4551-AB91-57F82B85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1745575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If a pupil’s behaviour falls short of the high standards we expect, they will be issued with one of the following sanctions: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Debit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Behaviour referral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Detention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Internal exclusion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97868" y="1476080"/>
            <a:ext cx="83992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KS2 data and other key information is used to start to build up an individual pupil profile, which will continue through until Year 11.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The profile will enable the school to set pupils in academic lessons according to their specific ability.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Classes are taught in set ability groups. This is monitored closely to ensure all pupils can reach their full potential.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Information is continually added to profiles. These will be sent to parents/carers three times a year.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At the end of each academic year, pupils will sit formal examinations.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BB3DF-578B-4E73-B665-D926F7C4B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D40D17-07CD-4233-A7E9-1FB2C481D60C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Pupil Profiles</a:t>
            </a:r>
          </a:p>
        </p:txBody>
      </p:sp>
    </p:spTree>
    <p:extLst>
      <p:ext uri="{BB962C8B-B14F-4D97-AF65-F5344CB8AC3E}">
        <p14:creationId xmlns:p14="http://schemas.microsoft.com/office/powerpoint/2010/main" val="255121166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3872" y="1196752"/>
            <a:ext cx="8496944" cy="4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GB" sz="2400" kern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2800" kern="0" dirty="0">
                <a:solidFill>
                  <a:schemeClr val="accent6">
                    <a:lumMod val="50000"/>
                  </a:schemeClr>
                </a:solidFill>
              </a:rPr>
              <a:t>At KS3 all pupils study English, Mathematics, Science, RE, PE, Music, History, Geography, French, Technology and Art. Some will also study Mandarin.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sz="2800" kern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2800" kern="0" dirty="0">
                <a:solidFill>
                  <a:schemeClr val="accent6">
                    <a:lumMod val="50000"/>
                  </a:schemeClr>
                </a:solidFill>
              </a:rPr>
              <a:t>PSHE and Citizenship are delivered once a week and through a series of events and assemblies throughout the school year.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sz="2400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3387F-C078-4160-ABBE-EC5717543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A1344-854F-4C9F-A37B-A0E0A5377298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Subjects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Miss Marshall </a:t>
            </a:r>
            <a:br>
              <a:rPr lang="en-GB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Head of Hilda House</a:t>
            </a:r>
          </a:p>
          <a:p>
            <a:pPr algn="ctr">
              <a:buNone/>
            </a:pP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0191 456 9121</a:t>
            </a:r>
          </a:p>
          <a:p>
            <a:pPr algn="ctr">
              <a:buNone/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lmarshall3@st-wilfrids.org</a:t>
            </a:r>
          </a:p>
          <a:p>
            <a:pPr algn="ctr">
              <a:buNone/>
            </a:pP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www.st-wilfrids.org</a:t>
            </a:r>
          </a:p>
          <a:p>
            <a:pPr algn="ctr">
              <a:buNone/>
            </a:pP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CC73E-6136-42B9-A106-EECF8A3B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A315B-5023-4A38-B17F-84BC262DCDE8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21003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7994" y="1315734"/>
            <a:ext cx="2822421" cy="3416320"/>
          </a:xfrm>
          <a:prstGeom prst="bevel">
            <a:avLst/>
          </a:prstGeom>
          <a:solidFill>
            <a:srgbClr val="5BDB5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028" y="4711483"/>
            <a:ext cx="3168352" cy="1171106"/>
          </a:xfrm>
          <a:prstGeom prst="roundRect">
            <a:avLst/>
          </a:prstGeom>
          <a:solidFill>
            <a:srgbClr val="5BDB5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Miss Marshall 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Head of Hilda House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571C4-0CD7-406D-87F7-D85C4DEEBDB6}"/>
              </a:ext>
            </a:extLst>
          </p:cNvPr>
          <p:cNvSpPr txBox="1"/>
          <p:nvPr/>
        </p:nvSpPr>
        <p:spPr>
          <a:xfrm>
            <a:off x="3130415" y="642455"/>
            <a:ext cx="59491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GB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</a:rPr>
              <a:t>Hello, my name is Miss Marshall and I am Head of Hilda House (the best house in school). 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​</a:t>
            </a:r>
          </a:p>
          <a:p>
            <a:pPr algn="ctr" rtl="0" fontAlgn="base"/>
            <a:endParaRPr lang="en-US" sz="2400" b="0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 rtl="0" fontAlgn="base"/>
            <a:r>
              <a:rPr lang="en-GB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</a:rPr>
              <a:t>I teach geography and have been part of the pastoral team at St Wilfrid’s since 2002!  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​</a:t>
            </a:r>
          </a:p>
          <a:p>
            <a:pPr algn="ctr" rtl="0" fontAlgn="base"/>
            <a:r>
              <a:rPr lang="en-GB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​</a:t>
            </a:r>
          </a:p>
          <a:p>
            <a:pPr algn="ctr" rtl="0" fontAlgn="base"/>
            <a:r>
              <a:rPr lang="en-GB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</a:rPr>
              <a:t>I enjoy baking, learning new creative skills and looking after my allotment with my children.   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​</a:t>
            </a:r>
          </a:p>
          <a:p>
            <a:pPr algn="ctr" rtl="0" fontAlgn="base"/>
            <a:endParaRPr lang="en-US" sz="2400" b="0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 rtl="0" fontAlgn="base"/>
            <a:r>
              <a:rPr lang="en-GB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</a:rPr>
              <a:t>I look forward to welcoming you to St Wilfrid’s, and to Hilda House. This year the house trophy is ours!</a:t>
            </a:r>
            <a:endParaRPr lang="en-US" sz="2400" b="0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E240C1-9794-4212-BF5A-E5873B06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2071274" cy="26460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276B75-B718-4650-A486-FB852E255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43808" y="1227397"/>
            <a:ext cx="3312368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Deputy Head (Pastoral)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Mrs McDiarmid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525667" y="4205094"/>
            <a:ext cx="2086950" cy="163121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Head of House Hilda 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Miss Marshall</a:t>
            </a:r>
          </a:p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Assistant HOH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{name}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-74400" y="1853967"/>
            <a:ext cx="20882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School Chaplain</a:t>
            </a:r>
          </a:p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Mrs Boylan</a:t>
            </a:r>
          </a:p>
          <a:p>
            <a:pPr algn="ctr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First Aid Manager</a:t>
            </a:r>
          </a:p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Mrs Reed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763155" y="2323928"/>
            <a:ext cx="2088232" cy="163121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Head of House Bede </a:t>
            </a:r>
          </a:p>
          <a:p>
            <a:pPr algn="ctr"/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Ms McCarthy</a:t>
            </a:r>
          </a:p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Assistant HOH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Miss Moreira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27584" y="4205094"/>
            <a:ext cx="2088231" cy="163121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Head of House Cuthbert </a:t>
            </a:r>
          </a:p>
          <a:p>
            <a:pPr algn="ctr"/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Mrs Tiffin</a:t>
            </a:r>
          </a:p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Assistant HOH 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Miss Robson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056516" y="4205094"/>
            <a:ext cx="2086950" cy="1631216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Head of House Margaret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</a:rPr>
              <a:t>Clitherow</a:t>
            </a:r>
            <a:b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Mrs Kennedy</a:t>
            </a:r>
          </a:p>
          <a:p>
            <a:pPr algn="ctr"/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147" y="6288454"/>
            <a:ext cx="844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Pupils are allocated to houses using sibling links, friendship groups and other key factors.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4419" y="1870393"/>
            <a:ext cx="2057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School Counsellors</a:t>
            </a:r>
          </a:p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Elaine Thompson</a:t>
            </a:r>
          </a:p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Emily Cooke</a:t>
            </a:r>
          </a:p>
          <a:p>
            <a:pPr algn="ctr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Attendance Officer</a:t>
            </a:r>
          </a:p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Mrs Woodhouse</a:t>
            </a:r>
          </a:p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Mrs Hudson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06864" y="2316136"/>
            <a:ext cx="2086950" cy="163121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Head of House Aidan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Mr Manuel</a:t>
            </a:r>
          </a:p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Assistant HOH 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Mr Murphy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FE271-4B39-45AF-8FC2-C85B41CF647B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Pastoral Team</a:t>
            </a:r>
          </a:p>
        </p:txBody>
      </p:sp>
    </p:spTree>
    <p:extLst>
      <p:ext uri="{BB962C8B-B14F-4D97-AF65-F5344CB8AC3E}">
        <p14:creationId xmlns:p14="http://schemas.microsoft.com/office/powerpoint/2010/main" val="346675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136103" y="1354240"/>
            <a:ext cx="889248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The only uniform required from September is the following: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Approved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knee-length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grey pleated skirt with embroidered school logo or grey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full-length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regulation school trousers (tight fitting or jean-style prohibited). School trousers for all pupils must be full-length (to the bottom of the leg) and not of a short or cropped style. They can be tailored but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not skinny-style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trousers.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White school shirt that buttons all the way to the neck.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School jumper with logo (optional).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Black formal school shoes.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E12FE-9488-4582-A3B2-8A5F2D9A5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0E438C-C332-4919-86D9-2141072CB5FB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Temporary School Uniform</a:t>
            </a:r>
          </a:p>
        </p:txBody>
      </p:sp>
    </p:spTree>
    <p:extLst>
      <p:ext uri="{BB962C8B-B14F-4D97-AF65-F5344CB8AC3E}">
        <p14:creationId xmlns:p14="http://schemas.microsoft.com/office/powerpoint/2010/main" val="169556109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305779" y="1340768"/>
            <a:ext cx="853244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Black blazer with school badge and braid  attached.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Regulation grey school skirt worn at the knee or tailored school trousers (no tight fitting trousers).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Regulation white shirt buttoned to neck.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Clip-on tie (green with gold diagonal stripes).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Sensible outdoor coat (plain, dark colours).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Plain black tights or black socks.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Plain black sensible school shoes without logos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(no trainers shoes, or plimsolls)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7870B-43EC-4944-B7EB-C1C90E791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0A3CB-8776-4828-AF9C-C91F9E03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2350841"/>
            <a:ext cx="1650584" cy="2460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894C09-11FE-47CA-B76B-BD07255BFD81}"/>
              </a:ext>
            </a:extLst>
          </p:cNvPr>
          <p:cNvSpPr txBox="1"/>
          <p:nvPr/>
        </p:nvSpPr>
        <p:spPr>
          <a:xfrm>
            <a:off x="369876" y="282242"/>
            <a:ext cx="8404248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School Uniform after October Half Term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7434" y="1325416"/>
            <a:ext cx="8339709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PE kit will also be required but for this academic year there will be no expectation for this item to be initialled in order to allow them to be ordered online.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Black shorts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Black football socks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Black tracksuit bottoms (plain)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White polo shirt (with or without college badge)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Football boots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Optional tracksuit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Trainers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50C67-8A20-4114-AAFB-8D3CEA613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B87B-1C05-4E4D-A9A4-B64ADBED1F71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PE Kit</a:t>
            </a:r>
          </a:p>
        </p:txBody>
      </p:sp>
    </p:spTree>
    <p:extLst>
      <p:ext uri="{BB962C8B-B14F-4D97-AF65-F5344CB8AC3E}">
        <p14:creationId xmlns:p14="http://schemas.microsoft.com/office/powerpoint/2010/main" val="332221686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866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The school has a rigid policy concerning uniform; it must be adhered to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at all times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en-GB" sz="24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Extreme haircuts (tramlines, patterns, ‘V’ cuts or unnatural colours) are not acceptable. Hair must be no shorter than a number 2.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GB" sz="24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Make up or jewellery, including plastic piercing retainers, must not be worn.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Mobile phones should be switched off and kept in lockers during the school day. Any phone seen or heard will be confiscated and parents/carers will need to come and collect it at the end of the school day.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59E3-507C-428D-B239-A6B121061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C0B231-A016-4393-8241-7A4B6A7AEFD6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School Uniform Policy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3" descr="blaz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65" y="947053"/>
            <a:ext cx="34258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898758" y="1992665"/>
            <a:ext cx="4727684" cy="1629631"/>
          </a:xfrm>
          <a:prstGeom prst="leftArrow">
            <a:avLst>
              <a:gd name="adj1" fmla="val 50000"/>
              <a:gd name="adj2" fmla="val 30284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House braid to be sewn onto blazer pocket above school badge.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051720" y="2735473"/>
            <a:ext cx="720080" cy="144016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1924762" y="2447441"/>
            <a:ext cx="360040" cy="576064"/>
          </a:xfrm>
          <a:prstGeom prst="flowChartDecisi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8421" y="3739004"/>
            <a:ext cx="3528392" cy="30469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Our uniform provider is: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Initial Images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2E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</a:rPr>
              <a:t>Rekendyke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en-GB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Eldon Street, </a:t>
            </a:r>
            <a:br>
              <a:rPr lang="en-GB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South Shields </a:t>
            </a:r>
            <a:br>
              <a:rPr lang="en-GB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NE33 5BZ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0191 4558128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sales@initialimages.co.uk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CFACD-CBE4-4D55-A8BC-CAA2B0281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94E104-0C1C-44A2-946E-C86FA61AC612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School Uniform Supplier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359568" y="1340768"/>
            <a:ext cx="84248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 All pupils must have a school bag to carry books and equipment.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Pupils must come to school equipped with a pen, pencil, ruler, eraser, sharpener and their planner, which they will be given in September. Planners should be signed by parents/carers each week (you child’s form tutor will let them know which day).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Pupils will also require an apron for DT and a set of headphones/earphones for music lessons (nothing fancy!).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0F8AE-D239-4C3D-9FBB-B95C9E266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5" b="281"/>
          <a:stretch/>
        </p:blipFill>
        <p:spPr>
          <a:xfrm>
            <a:off x="7837743" y="5517232"/>
            <a:ext cx="1241812" cy="126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7B1DFD-4C1F-4732-A40C-BB9FB5FAFCD5}"/>
              </a:ext>
            </a:extLst>
          </p:cNvPr>
          <p:cNvSpPr txBox="1"/>
          <p:nvPr/>
        </p:nvSpPr>
        <p:spPr>
          <a:xfrm>
            <a:off x="369876" y="251465"/>
            <a:ext cx="8404248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Equipment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1187</Words>
  <Application>Microsoft Office PowerPoint</Application>
  <PresentationFormat>On-screen Show (4:3)</PresentationFormat>
  <Paragraphs>165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Faye McKenzie</cp:lastModifiedBy>
  <cp:revision>250</cp:revision>
  <dcterms:created xsi:type="dcterms:W3CDTF">2008-07-01T07:18:00Z</dcterms:created>
  <dcterms:modified xsi:type="dcterms:W3CDTF">2020-07-13T07:12:26Z</dcterms:modified>
</cp:coreProperties>
</file>