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8" r:id="rId3"/>
    <p:sldId id="279" r:id="rId4"/>
    <p:sldId id="272" r:id="rId5"/>
    <p:sldId id="277" r:id="rId6"/>
    <p:sldId id="268" r:id="rId7"/>
    <p:sldId id="274" r:id="rId8"/>
    <p:sldId id="280"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34F32"/>
    <a:srgbClr val="E04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86" d="100"/>
          <a:sy n="86" d="100"/>
        </p:scale>
        <p:origin x="42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B54E466-1EB5-414B-9128-5B35F35476E4}"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BFB16-EB82-44B3-8BEC-588DF8C668E9}" type="slidenum">
              <a:rPr lang="en-GB" smtClean="0"/>
              <a:t>‹#›</a:t>
            </a:fld>
            <a:endParaRPr lang="en-GB"/>
          </a:p>
        </p:txBody>
      </p:sp>
    </p:spTree>
    <p:extLst>
      <p:ext uri="{BB962C8B-B14F-4D97-AF65-F5344CB8AC3E}">
        <p14:creationId xmlns:p14="http://schemas.microsoft.com/office/powerpoint/2010/main" val="518519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54E466-1EB5-414B-9128-5B35F35476E4}"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BFB16-EB82-44B3-8BEC-588DF8C668E9}" type="slidenum">
              <a:rPr lang="en-GB" smtClean="0"/>
              <a:t>‹#›</a:t>
            </a:fld>
            <a:endParaRPr lang="en-GB"/>
          </a:p>
        </p:txBody>
      </p:sp>
    </p:spTree>
    <p:extLst>
      <p:ext uri="{BB962C8B-B14F-4D97-AF65-F5344CB8AC3E}">
        <p14:creationId xmlns:p14="http://schemas.microsoft.com/office/powerpoint/2010/main" val="365734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54E466-1EB5-414B-9128-5B35F35476E4}"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BFB16-EB82-44B3-8BEC-588DF8C668E9}" type="slidenum">
              <a:rPr lang="en-GB" smtClean="0"/>
              <a:t>‹#›</a:t>
            </a:fld>
            <a:endParaRPr lang="en-GB"/>
          </a:p>
        </p:txBody>
      </p:sp>
    </p:spTree>
    <p:extLst>
      <p:ext uri="{BB962C8B-B14F-4D97-AF65-F5344CB8AC3E}">
        <p14:creationId xmlns:p14="http://schemas.microsoft.com/office/powerpoint/2010/main" val="101547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54E466-1EB5-414B-9128-5B35F35476E4}"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BFB16-EB82-44B3-8BEC-588DF8C668E9}" type="slidenum">
              <a:rPr lang="en-GB" smtClean="0"/>
              <a:t>‹#›</a:t>
            </a:fld>
            <a:endParaRPr lang="en-GB"/>
          </a:p>
        </p:txBody>
      </p:sp>
    </p:spTree>
    <p:extLst>
      <p:ext uri="{BB962C8B-B14F-4D97-AF65-F5344CB8AC3E}">
        <p14:creationId xmlns:p14="http://schemas.microsoft.com/office/powerpoint/2010/main" val="167860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54E466-1EB5-414B-9128-5B35F35476E4}"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BFB16-EB82-44B3-8BEC-588DF8C668E9}" type="slidenum">
              <a:rPr lang="en-GB" smtClean="0"/>
              <a:t>‹#›</a:t>
            </a:fld>
            <a:endParaRPr lang="en-GB"/>
          </a:p>
        </p:txBody>
      </p:sp>
    </p:spTree>
    <p:extLst>
      <p:ext uri="{BB962C8B-B14F-4D97-AF65-F5344CB8AC3E}">
        <p14:creationId xmlns:p14="http://schemas.microsoft.com/office/powerpoint/2010/main" val="208633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54E466-1EB5-414B-9128-5B35F35476E4}" type="datetimeFigureOut">
              <a:rPr lang="en-GB" smtClean="0"/>
              <a:t>14/07/2020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FBFB16-EB82-44B3-8BEC-588DF8C668E9}" type="slidenum">
              <a:rPr lang="en-GB" smtClean="0"/>
              <a:t>‹#›</a:t>
            </a:fld>
            <a:endParaRPr lang="en-GB"/>
          </a:p>
        </p:txBody>
      </p:sp>
    </p:spTree>
    <p:extLst>
      <p:ext uri="{BB962C8B-B14F-4D97-AF65-F5344CB8AC3E}">
        <p14:creationId xmlns:p14="http://schemas.microsoft.com/office/powerpoint/2010/main" val="152855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B54E466-1EB5-414B-9128-5B35F35476E4}" type="datetimeFigureOut">
              <a:rPr lang="en-GB" smtClean="0"/>
              <a:t>14/07/2020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FBFB16-EB82-44B3-8BEC-588DF8C668E9}" type="slidenum">
              <a:rPr lang="en-GB" smtClean="0"/>
              <a:t>‹#›</a:t>
            </a:fld>
            <a:endParaRPr lang="en-GB"/>
          </a:p>
        </p:txBody>
      </p:sp>
    </p:spTree>
    <p:extLst>
      <p:ext uri="{BB962C8B-B14F-4D97-AF65-F5344CB8AC3E}">
        <p14:creationId xmlns:p14="http://schemas.microsoft.com/office/powerpoint/2010/main" val="104608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B54E466-1EB5-414B-9128-5B35F35476E4}" type="datetimeFigureOut">
              <a:rPr lang="en-GB" smtClean="0"/>
              <a:t>14/07/2020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FBFB16-EB82-44B3-8BEC-588DF8C668E9}" type="slidenum">
              <a:rPr lang="en-GB" smtClean="0"/>
              <a:t>‹#›</a:t>
            </a:fld>
            <a:endParaRPr lang="en-GB"/>
          </a:p>
        </p:txBody>
      </p:sp>
    </p:spTree>
    <p:extLst>
      <p:ext uri="{BB962C8B-B14F-4D97-AF65-F5344CB8AC3E}">
        <p14:creationId xmlns:p14="http://schemas.microsoft.com/office/powerpoint/2010/main" val="268394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4E466-1EB5-414B-9128-5B35F35476E4}" type="datetimeFigureOut">
              <a:rPr lang="en-GB" smtClean="0"/>
              <a:t>14/07/2020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FBFB16-EB82-44B3-8BEC-588DF8C668E9}" type="slidenum">
              <a:rPr lang="en-GB" smtClean="0"/>
              <a:t>‹#›</a:t>
            </a:fld>
            <a:endParaRPr lang="en-GB"/>
          </a:p>
        </p:txBody>
      </p:sp>
    </p:spTree>
    <p:extLst>
      <p:ext uri="{BB962C8B-B14F-4D97-AF65-F5344CB8AC3E}">
        <p14:creationId xmlns:p14="http://schemas.microsoft.com/office/powerpoint/2010/main" val="245671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54E466-1EB5-414B-9128-5B35F35476E4}" type="datetimeFigureOut">
              <a:rPr lang="en-GB" smtClean="0"/>
              <a:t>14/07/2020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FBFB16-EB82-44B3-8BEC-588DF8C668E9}" type="slidenum">
              <a:rPr lang="en-GB" smtClean="0"/>
              <a:t>‹#›</a:t>
            </a:fld>
            <a:endParaRPr lang="en-GB"/>
          </a:p>
        </p:txBody>
      </p:sp>
    </p:spTree>
    <p:extLst>
      <p:ext uri="{BB962C8B-B14F-4D97-AF65-F5344CB8AC3E}">
        <p14:creationId xmlns:p14="http://schemas.microsoft.com/office/powerpoint/2010/main" val="820160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54E466-1EB5-414B-9128-5B35F35476E4}" type="datetimeFigureOut">
              <a:rPr lang="en-GB" smtClean="0"/>
              <a:t>14/07/2020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FBFB16-EB82-44B3-8BEC-588DF8C668E9}" type="slidenum">
              <a:rPr lang="en-GB" smtClean="0"/>
              <a:t>‹#›</a:t>
            </a:fld>
            <a:endParaRPr lang="en-GB"/>
          </a:p>
        </p:txBody>
      </p:sp>
    </p:spTree>
    <p:extLst>
      <p:ext uri="{BB962C8B-B14F-4D97-AF65-F5344CB8AC3E}">
        <p14:creationId xmlns:p14="http://schemas.microsoft.com/office/powerpoint/2010/main" val="337200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4E466-1EB5-414B-9128-5B35F35476E4}" type="datetimeFigureOut">
              <a:rPr lang="en-GB" smtClean="0"/>
              <a:t>14/07/2020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BFB16-EB82-44B3-8BEC-588DF8C668E9}" type="slidenum">
              <a:rPr lang="en-GB" smtClean="0"/>
              <a:t>‹#›</a:t>
            </a:fld>
            <a:endParaRPr lang="en-GB"/>
          </a:p>
        </p:txBody>
      </p:sp>
    </p:spTree>
    <p:extLst>
      <p:ext uri="{BB962C8B-B14F-4D97-AF65-F5344CB8AC3E}">
        <p14:creationId xmlns:p14="http://schemas.microsoft.com/office/powerpoint/2010/main" val="4108828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508569" y="611311"/>
            <a:ext cx="2994919" cy="3667875"/>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Rounded Rectangle 3"/>
          <p:cNvSpPr/>
          <p:nvPr/>
        </p:nvSpPr>
        <p:spPr>
          <a:xfrm>
            <a:off x="760288" y="4566863"/>
            <a:ext cx="2419564" cy="981182"/>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tx1"/>
                </a:solidFill>
              </a:rPr>
              <a:t>7A1</a:t>
            </a:r>
          </a:p>
          <a:p>
            <a:pPr algn="ctr"/>
            <a:r>
              <a:rPr lang="en-GB" dirty="0">
                <a:solidFill>
                  <a:schemeClr val="tx1"/>
                </a:solidFill>
              </a:rPr>
              <a:t>Mrs N Lisgo</a:t>
            </a:r>
          </a:p>
        </p:txBody>
      </p:sp>
      <p:sp>
        <p:nvSpPr>
          <p:cNvPr id="5" name="Rounded Rectangle 4"/>
          <p:cNvSpPr/>
          <p:nvPr/>
        </p:nvSpPr>
        <p:spPr>
          <a:xfrm>
            <a:off x="4037745" y="529119"/>
            <a:ext cx="7731302" cy="5804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solidFill>
            </a:endParaRPr>
          </a:p>
        </p:txBody>
      </p:sp>
      <p:sp>
        <p:nvSpPr>
          <p:cNvPr id="6" name="Rounded Rectangle 4">
            <a:extLst>
              <a:ext uri="{FF2B5EF4-FFF2-40B4-BE49-F238E27FC236}">
                <a16:creationId xmlns:a16="http://schemas.microsoft.com/office/drawing/2014/main" id="{2422A658-2B84-4188-B4D0-800AB92B4297}"/>
              </a:ext>
            </a:extLst>
          </p:cNvPr>
          <p:cNvSpPr/>
          <p:nvPr/>
        </p:nvSpPr>
        <p:spPr>
          <a:xfrm>
            <a:off x="4190145" y="681519"/>
            <a:ext cx="7731302" cy="580489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Hello, my name is Mrs Lisgo and I teach RE.  </a:t>
            </a:r>
          </a:p>
          <a:p>
            <a:pPr algn="ctr"/>
            <a:endParaRPr lang="en-GB" sz="2800" dirty="0">
              <a:solidFill>
                <a:schemeClr val="bg1"/>
              </a:solidFill>
            </a:endParaRPr>
          </a:p>
          <a:p>
            <a:pPr algn="ctr"/>
            <a:r>
              <a:rPr lang="en-GB" sz="2800" dirty="0">
                <a:solidFill>
                  <a:schemeClr val="bg1"/>
                </a:solidFill>
              </a:rPr>
              <a:t>I will be starting at St Wilfrid's in September just like you!  I am really looking forward to meeting and getting to know you all.</a:t>
            </a:r>
          </a:p>
          <a:p>
            <a:pPr algn="ctr"/>
            <a:endParaRPr lang="en-GB" sz="2800" dirty="0">
              <a:solidFill>
                <a:schemeClr val="bg1"/>
              </a:solidFill>
            </a:endParaRPr>
          </a:p>
          <a:p>
            <a:pPr algn="ctr"/>
            <a:r>
              <a:rPr lang="en-GB" sz="2800" dirty="0">
                <a:solidFill>
                  <a:schemeClr val="bg1"/>
                </a:solidFill>
              </a:rPr>
              <a:t>During lockdown I have been on lots of walks with my family and our Golden Retriever dog.  His favourite place to walk is on the beach!</a:t>
            </a:r>
          </a:p>
          <a:p>
            <a:pPr algn="ctr"/>
            <a:endParaRPr lang="en-GB" sz="2800" dirty="0">
              <a:solidFill>
                <a:schemeClr val="bg1"/>
              </a:solidFill>
            </a:endParaRPr>
          </a:p>
          <a:p>
            <a:pPr algn="ctr"/>
            <a:r>
              <a:rPr lang="en-GB" sz="2800" dirty="0">
                <a:solidFill>
                  <a:schemeClr val="bg1"/>
                </a:solidFill>
              </a:rPr>
              <a:t>I hope you have a wonderful summer and I can’t wait to meet you all.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527" y="917145"/>
            <a:ext cx="2322325" cy="3096433"/>
          </a:xfrm>
          <a:prstGeom prst="rect">
            <a:avLst/>
          </a:prstGeom>
        </p:spPr>
      </p:pic>
    </p:spTree>
    <p:extLst>
      <p:ext uri="{BB962C8B-B14F-4D97-AF65-F5344CB8AC3E}">
        <p14:creationId xmlns:p14="http://schemas.microsoft.com/office/powerpoint/2010/main" val="67000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508569" y="611311"/>
            <a:ext cx="2994919" cy="3667875"/>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Rounded Rectangle 3"/>
          <p:cNvSpPr/>
          <p:nvPr/>
        </p:nvSpPr>
        <p:spPr>
          <a:xfrm>
            <a:off x="760288" y="4566863"/>
            <a:ext cx="2419564" cy="981182"/>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tx1"/>
                </a:solidFill>
              </a:rPr>
              <a:t>7A2</a:t>
            </a:r>
          </a:p>
          <a:p>
            <a:pPr algn="ctr"/>
            <a:r>
              <a:rPr lang="en-GB" dirty="0">
                <a:solidFill>
                  <a:schemeClr val="tx1"/>
                </a:solidFill>
              </a:rPr>
              <a:t>Mr D Fuller</a:t>
            </a:r>
          </a:p>
        </p:txBody>
      </p:sp>
      <p:sp>
        <p:nvSpPr>
          <p:cNvPr id="5" name="Rounded Rectangle 4"/>
          <p:cNvSpPr/>
          <p:nvPr/>
        </p:nvSpPr>
        <p:spPr>
          <a:xfrm>
            <a:off x="4037745" y="529119"/>
            <a:ext cx="7731302" cy="5804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solidFill>
            </a:endParaRPr>
          </a:p>
        </p:txBody>
      </p:sp>
      <p:sp>
        <p:nvSpPr>
          <p:cNvPr id="6" name="Rounded Rectangle 4">
            <a:extLst>
              <a:ext uri="{FF2B5EF4-FFF2-40B4-BE49-F238E27FC236}">
                <a16:creationId xmlns:a16="http://schemas.microsoft.com/office/drawing/2014/main" id="{2422A658-2B84-4188-B4D0-800AB92B4297}"/>
              </a:ext>
            </a:extLst>
          </p:cNvPr>
          <p:cNvSpPr/>
          <p:nvPr/>
        </p:nvSpPr>
        <p:spPr>
          <a:xfrm>
            <a:off x="4190145" y="681519"/>
            <a:ext cx="7731302" cy="580489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solidFill>
            </a:endParaRPr>
          </a:p>
        </p:txBody>
      </p:sp>
      <p:pic>
        <p:nvPicPr>
          <p:cNvPr id="9" name="Picture 8" descr="A person standing in front of a mountain&#10;&#10;Description automatically generated">
            <a:extLst>
              <a:ext uri="{FF2B5EF4-FFF2-40B4-BE49-F238E27FC236}">
                <a16:creationId xmlns:a16="http://schemas.microsoft.com/office/drawing/2014/main" id="{C8AE6E1A-63FA-4B3F-8421-6A04E66C5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491" r="10312"/>
          <a:stretch/>
        </p:blipFill>
        <p:spPr>
          <a:xfrm>
            <a:off x="811355" y="961918"/>
            <a:ext cx="2368497" cy="2856049"/>
          </a:xfrm>
          <a:prstGeom prst="rect">
            <a:avLst/>
          </a:prstGeom>
        </p:spPr>
      </p:pic>
      <p:sp>
        <p:nvSpPr>
          <p:cNvPr id="10" name="TextBox 9">
            <a:extLst>
              <a:ext uri="{FF2B5EF4-FFF2-40B4-BE49-F238E27FC236}">
                <a16:creationId xmlns:a16="http://schemas.microsoft.com/office/drawing/2014/main" id="{0D587F24-88D2-4C4A-AB55-864C289231CE}"/>
              </a:ext>
            </a:extLst>
          </p:cNvPr>
          <p:cNvSpPr txBox="1"/>
          <p:nvPr/>
        </p:nvSpPr>
        <p:spPr>
          <a:xfrm>
            <a:off x="4714875" y="1095375"/>
            <a:ext cx="6800850" cy="6740307"/>
          </a:xfrm>
          <a:prstGeom prst="rect">
            <a:avLst/>
          </a:prstGeom>
          <a:noFill/>
        </p:spPr>
        <p:txBody>
          <a:bodyPr wrap="square" rtlCol="0">
            <a:spAutoFit/>
          </a:bodyPr>
          <a:lstStyle/>
          <a:p>
            <a:pPr algn="ctr"/>
            <a:r>
              <a:rPr lang="en-GB" dirty="0"/>
              <a:t>Hi Guys!</a:t>
            </a:r>
          </a:p>
          <a:p>
            <a:pPr algn="ctr"/>
            <a:endParaRPr lang="en-GB" dirty="0"/>
          </a:p>
          <a:p>
            <a:r>
              <a:rPr lang="en-GB" dirty="0"/>
              <a:t>I’m Mr Fuller and I joined St Wilfrid’s as a Maths teacher last year. I hope you’re all excited about the journey ahead – we’re all looking forward to meeting you. </a:t>
            </a:r>
          </a:p>
          <a:p>
            <a:endParaRPr lang="en-GB" dirty="0"/>
          </a:p>
          <a:p>
            <a:r>
              <a:rPr lang="en-GB" dirty="0"/>
              <a:t>I love sports and I’m a huge Arsenal fan. Since there was no football for 3 months during lockdown I’ve spent my time reading, running, cycling and cooking. </a:t>
            </a:r>
          </a:p>
          <a:p>
            <a:endParaRPr lang="en-GB" dirty="0"/>
          </a:p>
          <a:p>
            <a:r>
              <a:rPr lang="en-GB" dirty="0"/>
              <a:t>Everyone at St Wilfrid’s is looking forward to sharing this adventure with you. Stay safe, rest up and get ready for the year ahead!</a:t>
            </a:r>
          </a:p>
          <a:p>
            <a:endParaRPr lang="en-GB" dirty="0"/>
          </a:p>
          <a:p>
            <a:r>
              <a:rPr lang="en-GB" dirty="0"/>
              <a:t>See you all soon!</a:t>
            </a:r>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a:p>
            <a:pPr algn="ctr"/>
            <a:endParaRPr lang="en-GB" dirty="0"/>
          </a:p>
          <a:p>
            <a:pPr algn="ctr"/>
            <a:endParaRPr lang="en-GB" dirty="0"/>
          </a:p>
        </p:txBody>
      </p:sp>
    </p:spTree>
    <p:extLst>
      <p:ext uri="{BB962C8B-B14F-4D97-AF65-F5344CB8AC3E}">
        <p14:creationId xmlns:p14="http://schemas.microsoft.com/office/powerpoint/2010/main" val="397883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508569" y="611311"/>
            <a:ext cx="2994919" cy="366787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cs typeface="Calibri"/>
            </a:endParaRPr>
          </a:p>
        </p:txBody>
      </p:sp>
      <p:sp>
        <p:nvSpPr>
          <p:cNvPr id="4" name="Rounded Rectangle 3"/>
          <p:cNvSpPr/>
          <p:nvPr/>
        </p:nvSpPr>
        <p:spPr>
          <a:xfrm>
            <a:off x="760288" y="4566863"/>
            <a:ext cx="2419564" cy="981182"/>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tx1"/>
                </a:solidFill>
                <a:cs typeface="Calibri"/>
              </a:rPr>
              <a:t>7B1 Miss </a:t>
            </a:r>
            <a:r>
              <a:rPr lang="en-GB" dirty="0" err="1">
                <a:solidFill>
                  <a:schemeClr val="tx1"/>
                </a:solidFill>
                <a:cs typeface="Calibri"/>
              </a:rPr>
              <a:t>Suljic</a:t>
            </a:r>
            <a:endParaRPr lang="en-GB" dirty="0">
              <a:solidFill>
                <a:schemeClr val="tx1"/>
              </a:solidFill>
              <a:cs typeface="Calibri"/>
            </a:endParaRPr>
          </a:p>
        </p:txBody>
      </p:sp>
      <p:sp>
        <p:nvSpPr>
          <p:cNvPr id="5" name="Rounded Rectangle 4"/>
          <p:cNvSpPr/>
          <p:nvPr/>
        </p:nvSpPr>
        <p:spPr>
          <a:xfrm>
            <a:off x="3757354" y="529119"/>
            <a:ext cx="8179722" cy="60878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 7B1! I’m Miss Suljic and I’ve been teaching English at St Wilfrid’s since last year! I am SO excited to meet all of you in September. Everyone at St. Wilfrid’s is so excited for you to join us in September. </a:t>
            </a:r>
          </a:p>
          <a:p>
            <a:pPr algn="ctr"/>
            <a:endParaRPr lang="en-GB" dirty="0"/>
          </a:p>
          <a:p>
            <a:pPr algn="ctr"/>
            <a:r>
              <a:rPr lang="en-GB" dirty="0"/>
              <a:t>While I’ve been in lockdown, I’ve learned how to bake some really good cakes and treats (well, I think they’re really good! Maybe you can help me judge ?)</a:t>
            </a:r>
          </a:p>
          <a:p>
            <a:pPr algn="ctr"/>
            <a:endParaRPr lang="en-GB" dirty="0"/>
          </a:p>
          <a:p>
            <a:pPr algn="ctr"/>
            <a:r>
              <a:rPr lang="en-GB" dirty="0"/>
              <a:t> Usually, when I’m not at school, I’m usually out and about walking my dog (Rex), watching Marvel movies, or reading books on the sofa. </a:t>
            </a:r>
          </a:p>
          <a:p>
            <a:pPr algn="ctr"/>
            <a:endParaRPr lang="en-GB" dirty="0"/>
          </a:p>
          <a:p>
            <a:pPr algn="ctr"/>
            <a:r>
              <a:rPr lang="en-GB" dirty="0"/>
              <a:t>I hope you all have a safe and restful summer and I can’t wait to meet you all. </a:t>
            </a:r>
          </a:p>
        </p:txBody>
      </p:sp>
      <p:pic>
        <p:nvPicPr>
          <p:cNvPr id="7" name="Picture 6" descr="A person standing in front of a brick wall&#10;&#10;Description automatically generated">
            <a:extLst>
              <a:ext uri="{FF2B5EF4-FFF2-40B4-BE49-F238E27FC236}">
                <a16:creationId xmlns:a16="http://schemas.microsoft.com/office/drawing/2014/main" id="{CD703FE3-CFDE-E848-B32F-1BD569AF90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656" y="820908"/>
            <a:ext cx="2148744" cy="3458278"/>
          </a:xfrm>
          <a:prstGeom prst="rect">
            <a:avLst/>
          </a:prstGeom>
        </p:spPr>
      </p:pic>
    </p:spTree>
    <p:extLst>
      <p:ext uri="{BB962C8B-B14F-4D97-AF65-F5344CB8AC3E}">
        <p14:creationId xmlns:p14="http://schemas.microsoft.com/office/powerpoint/2010/main" val="80723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508569" y="611311"/>
            <a:ext cx="2994919" cy="366787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cs typeface="Calibri"/>
            </a:endParaRPr>
          </a:p>
        </p:txBody>
      </p:sp>
      <p:sp>
        <p:nvSpPr>
          <p:cNvPr id="4" name="Rounded Rectangle 3"/>
          <p:cNvSpPr/>
          <p:nvPr/>
        </p:nvSpPr>
        <p:spPr>
          <a:xfrm>
            <a:off x="760288" y="4566863"/>
            <a:ext cx="2419564" cy="981182"/>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tx1"/>
                </a:solidFill>
                <a:cs typeface="Calibri"/>
              </a:rPr>
              <a:t>7B2 Mr M Howcroft</a:t>
            </a:r>
          </a:p>
        </p:txBody>
      </p:sp>
      <p:sp>
        <p:nvSpPr>
          <p:cNvPr id="5" name="Rounded Rectangle 4"/>
          <p:cNvSpPr/>
          <p:nvPr/>
        </p:nvSpPr>
        <p:spPr>
          <a:xfrm>
            <a:off x="3757354" y="529119"/>
            <a:ext cx="8179722" cy="60878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Hello everyone, </a:t>
            </a:r>
          </a:p>
          <a:p>
            <a:pPr algn="ctr"/>
            <a:endParaRPr lang="en-GB" dirty="0">
              <a:solidFill>
                <a:schemeClr val="bg1"/>
              </a:solidFill>
            </a:endParaRPr>
          </a:p>
          <a:p>
            <a:pPr algn="ctr"/>
            <a:r>
              <a:rPr lang="en-GB" dirty="0">
                <a:solidFill>
                  <a:schemeClr val="bg1"/>
                </a:solidFill>
              </a:rPr>
              <a:t>My name is Mr. Howcroft and I am a Geography teacher at St’ Wilfrid’s. </a:t>
            </a:r>
          </a:p>
          <a:p>
            <a:pPr algn="ctr"/>
            <a:r>
              <a:rPr lang="en-GB" dirty="0">
                <a:solidFill>
                  <a:schemeClr val="bg1"/>
                </a:solidFill>
              </a:rPr>
              <a:t>I hope you are all exciting about starting your new journey and joining us at St. Wilfrid’s, we are all so excited to meet you! </a:t>
            </a:r>
          </a:p>
          <a:p>
            <a:pPr algn="ctr"/>
            <a:endParaRPr lang="en-GB" dirty="0">
              <a:solidFill>
                <a:schemeClr val="bg1"/>
              </a:solidFill>
            </a:endParaRPr>
          </a:p>
          <a:p>
            <a:pPr algn="ctr"/>
            <a:r>
              <a:rPr lang="en-GB" dirty="0">
                <a:solidFill>
                  <a:schemeClr val="bg1"/>
                </a:solidFill>
              </a:rPr>
              <a:t>As a Geography teacher I enjoy visiting new countries and experiencing new cultures, whilst also keeping a firm eye on most sporting events! </a:t>
            </a:r>
          </a:p>
          <a:p>
            <a:pPr algn="ctr"/>
            <a:endParaRPr lang="en-GB" dirty="0">
              <a:solidFill>
                <a:schemeClr val="bg1"/>
              </a:solidFill>
            </a:endParaRPr>
          </a:p>
          <a:p>
            <a:pPr algn="ctr"/>
            <a:r>
              <a:rPr lang="en-GB" dirty="0">
                <a:solidFill>
                  <a:schemeClr val="bg1"/>
                </a:solidFill>
              </a:rPr>
              <a:t>We look forward to seeing you at St. Wilfrid’s to see what amazing talents you can add to Bede House! Enjoy the summer break and I will see you all soon!  </a:t>
            </a:r>
          </a:p>
        </p:txBody>
      </p:sp>
      <p:pic>
        <p:nvPicPr>
          <p:cNvPr id="9" name="Picture 8" descr="A person standing on top of a sandy beach&#10;&#10;Description automatically generated">
            <a:extLst>
              <a:ext uri="{FF2B5EF4-FFF2-40B4-BE49-F238E27FC236}">
                <a16:creationId xmlns:a16="http://schemas.microsoft.com/office/drawing/2014/main" id="{21F5CF79-A873-A747-BE3E-065A7DD245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189" y="913096"/>
            <a:ext cx="2376663" cy="3096384"/>
          </a:xfrm>
          <a:prstGeom prst="rect">
            <a:avLst/>
          </a:prstGeom>
        </p:spPr>
      </p:pic>
    </p:spTree>
    <p:extLst>
      <p:ext uri="{BB962C8B-B14F-4D97-AF65-F5344CB8AC3E}">
        <p14:creationId xmlns:p14="http://schemas.microsoft.com/office/powerpoint/2010/main" val="15191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C9A047B4-6460-4122-B91D-73A51FA32EAF}"/>
              </a:ext>
            </a:extLst>
          </p:cNvPr>
          <p:cNvSpPr/>
          <p:nvPr/>
        </p:nvSpPr>
        <p:spPr>
          <a:xfrm>
            <a:off x="3952129" y="380529"/>
            <a:ext cx="7731302" cy="580489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solidFill>
            </a:endParaRPr>
          </a:p>
          <a:p>
            <a:pPr algn="ctr"/>
            <a:endParaRPr lang="en-GB" sz="2000" b="1" dirty="0">
              <a:solidFill>
                <a:schemeClr val="tx1"/>
              </a:solidFill>
            </a:endParaRPr>
          </a:p>
          <a:p>
            <a:pPr algn="ctr"/>
            <a:r>
              <a:rPr lang="en-GB" sz="2000" b="1" dirty="0">
                <a:solidFill>
                  <a:schemeClr val="tx1"/>
                </a:solidFill>
              </a:rPr>
              <a:t>Hi year 7! I’m Miss Stephenson and I’ll be your form tutor in September, I also teach English at St. Wilfrid’s. </a:t>
            </a:r>
          </a:p>
          <a:p>
            <a:pPr algn="ctr"/>
            <a:endParaRPr lang="en-GB" sz="2000" b="1" dirty="0">
              <a:solidFill>
                <a:schemeClr val="tx1"/>
              </a:solidFill>
            </a:endParaRPr>
          </a:p>
          <a:p>
            <a:pPr algn="ctr"/>
            <a:r>
              <a:rPr lang="en-GB" sz="2000" b="1" dirty="0">
                <a:solidFill>
                  <a:schemeClr val="tx1"/>
                </a:solidFill>
              </a:rPr>
              <a:t>I can’t wait to meet you all. </a:t>
            </a:r>
          </a:p>
          <a:p>
            <a:pPr algn="ctr"/>
            <a:endParaRPr lang="en-GB" sz="2000" b="1" dirty="0">
              <a:solidFill>
                <a:schemeClr val="tx1"/>
              </a:solidFill>
            </a:endParaRPr>
          </a:p>
          <a:p>
            <a:pPr algn="ctr"/>
            <a:r>
              <a:rPr lang="en-GB" sz="2000" b="1" dirty="0">
                <a:solidFill>
                  <a:schemeClr val="tx1"/>
                </a:solidFill>
              </a:rPr>
              <a:t>I was a year 7 form tutor last year too, in Cuthbert House. (A brilliant house to be a part of!) I really enjoyed it so I’m excited to do it all again. Next year is only my second year at St. Wilfrid’s so I remember how it feels to be arriving somewhere new, it’s a very friendly place though so you have nothing to worry about! </a:t>
            </a:r>
          </a:p>
          <a:p>
            <a:pPr algn="ctr"/>
            <a:endParaRPr lang="en-GB" sz="2000" b="1" dirty="0">
              <a:solidFill>
                <a:schemeClr val="tx1"/>
              </a:solidFill>
            </a:endParaRPr>
          </a:p>
          <a:p>
            <a:pPr algn="ctr"/>
            <a:r>
              <a:rPr lang="en-GB" sz="2000" b="1" dirty="0">
                <a:solidFill>
                  <a:schemeClr val="tx1"/>
                </a:solidFill>
              </a:rPr>
              <a:t>During lockdown I’ve been cycling a lot, running (a bit) and reading. I hope you’ve all been staying safe and having a relaxing time, no matter what you’ve been doing. </a:t>
            </a:r>
          </a:p>
          <a:p>
            <a:pPr algn="ctr"/>
            <a:endParaRPr lang="en-GB" sz="2000" b="1" dirty="0">
              <a:solidFill>
                <a:schemeClr val="tx1"/>
              </a:solidFill>
            </a:endParaRPr>
          </a:p>
          <a:p>
            <a:pPr algn="ctr"/>
            <a:r>
              <a:rPr lang="en-GB" sz="2000" b="1" dirty="0">
                <a:solidFill>
                  <a:schemeClr val="tx1"/>
                </a:solidFill>
              </a:rPr>
              <a:t>Bring on September! (After a relaxing and fun summer break, of course.)</a:t>
            </a:r>
            <a:endParaRPr lang="en-GB" sz="2400" b="1" dirty="0">
              <a:solidFill>
                <a:schemeClr val="tx1"/>
              </a:solidFill>
            </a:endParaRPr>
          </a:p>
          <a:p>
            <a:pPr algn="ctr"/>
            <a:endParaRPr lang="en-GB" sz="2800" b="1" dirty="0">
              <a:solidFill>
                <a:schemeClr val="tx1"/>
              </a:solidFill>
            </a:endParaRPr>
          </a:p>
          <a:p>
            <a:pPr algn="ctr"/>
            <a:endParaRPr lang="en-GB" sz="2800" b="1" dirty="0">
              <a:solidFill>
                <a:schemeClr val="tx1"/>
              </a:solidFill>
            </a:endParaRPr>
          </a:p>
        </p:txBody>
      </p:sp>
      <p:sp>
        <p:nvSpPr>
          <p:cNvPr id="4" name="Bevel 2">
            <a:extLst>
              <a:ext uri="{FF2B5EF4-FFF2-40B4-BE49-F238E27FC236}">
                <a16:creationId xmlns:a16="http://schemas.microsoft.com/office/drawing/2014/main" id="{E8365C24-52B9-40F7-B412-1FD9D555510B}"/>
              </a:ext>
            </a:extLst>
          </p:cNvPr>
          <p:cNvSpPr/>
          <p:nvPr/>
        </p:nvSpPr>
        <p:spPr>
          <a:xfrm>
            <a:off x="508569" y="380529"/>
            <a:ext cx="2994919" cy="3667875"/>
          </a:xfrm>
          <a:prstGeom prst="beve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en-GB" dirty="0">
              <a:solidFill>
                <a:schemeClr val="tx1"/>
              </a:solidFill>
            </a:endParaRPr>
          </a:p>
        </p:txBody>
      </p:sp>
      <p:sp>
        <p:nvSpPr>
          <p:cNvPr id="5" name="Rounded Rectangle 3">
            <a:extLst>
              <a:ext uri="{FF2B5EF4-FFF2-40B4-BE49-F238E27FC236}">
                <a16:creationId xmlns:a16="http://schemas.microsoft.com/office/drawing/2014/main" id="{92A32952-1A69-4A6A-86DA-6F8C068D7E2B}"/>
              </a:ext>
            </a:extLst>
          </p:cNvPr>
          <p:cNvSpPr/>
          <p:nvPr/>
        </p:nvSpPr>
        <p:spPr>
          <a:xfrm>
            <a:off x="689266" y="4815438"/>
            <a:ext cx="2419564" cy="981182"/>
          </a:xfrm>
          <a:prstGeom prst="roundRect">
            <a:avLst/>
          </a:prstGeom>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solidFill>
                  <a:schemeClr val="tx1"/>
                </a:solidFill>
              </a:rPr>
              <a:t>7C1 Miss E Stephenson</a:t>
            </a:r>
          </a:p>
        </p:txBody>
      </p:sp>
      <p:pic>
        <p:nvPicPr>
          <p:cNvPr id="8" name="Picture 7">
            <a:extLst>
              <a:ext uri="{FF2B5EF4-FFF2-40B4-BE49-F238E27FC236}">
                <a16:creationId xmlns:a16="http://schemas.microsoft.com/office/drawing/2014/main" id="{6CDC86BD-F11B-483B-A4CB-97D90568C0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878" b="27031"/>
          <a:stretch/>
        </p:blipFill>
        <p:spPr>
          <a:xfrm>
            <a:off x="931541" y="1061380"/>
            <a:ext cx="2193913" cy="2140998"/>
          </a:xfrm>
          <a:prstGeom prst="rect">
            <a:avLst/>
          </a:prstGeom>
        </p:spPr>
      </p:pic>
    </p:spTree>
    <p:extLst>
      <p:ext uri="{BB962C8B-B14F-4D97-AF65-F5344CB8AC3E}">
        <p14:creationId xmlns:p14="http://schemas.microsoft.com/office/powerpoint/2010/main" val="301988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C9A047B4-6460-4122-B91D-73A51FA32EAF}"/>
              </a:ext>
            </a:extLst>
          </p:cNvPr>
          <p:cNvSpPr/>
          <p:nvPr/>
        </p:nvSpPr>
        <p:spPr>
          <a:xfrm>
            <a:off x="4037745" y="529119"/>
            <a:ext cx="7731302" cy="580489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4" name="Bevel 2">
            <a:extLst>
              <a:ext uri="{FF2B5EF4-FFF2-40B4-BE49-F238E27FC236}">
                <a16:creationId xmlns:a16="http://schemas.microsoft.com/office/drawing/2014/main" id="{E8365C24-52B9-40F7-B412-1FD9D555510B}"/>
              </a:ext>
            </a:extLst>
          </p:cNvPr>
          <p:cNvSpPr/>
          <p:nvPr/>
        </p:nvSpPr>
        <p:spPr>
          <a:xfrm>
            <a:off x="508569" y="611311"/>
            <a:ext cx="2994919" cy="3667875"/>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Rounded Rectangle 3">
            <a:extLst>
              <a:ext uri="{FF2B5EF4-FFF2-40B4-BE49-F238E27FC236}">
                <a16:creationId xmlns:a16="http://schemas.microsoft.com/office/drawing/2014/main" id="{92A32952-1A69-4A6A-86DA-6F8C068D7E2B}"/>
              </a:ext>
            </a:extLst>
          </p:cNvPr>
          <p:cNvSpPr/>
          <p:nvPr/>
        </p:nvSpPr>
        <p:spPr>
          <a:xfrm>
            <a:off x="760288" y="4566863"/>
            <a:ext cx="2419564" cy="98118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tx1"/>
                </a:solidFill>
              </a:rPr>
              <a:t>7 H1</a:t>
            </a:r>
          </a:p>
          <a:p>
            <a:pPr algn="ctr"/>
            <a:r>
              <a:rPr lang="en-GB" dirty="0">
                <a:solidFill>
                  <a:schemeClr val="tx1"/>
                </a:solidFill>
              </a:rPr>
              <a:t>Miss H Tennet</a:t>
            </a:r>
          </a:p>
        </p:txBody>
      </p:sp>
      <p:sp>
        <p:nvSpPr>
          <p:cNvPr id="2" name="TextBox 1"/>
          <p:cNvSpPr txBox="1"/>
          <p:nvPr/>
        </p:nvSpPr>
        <p:spPr>
          <a:xfrm>
            <a:off x="4408476" y="903614"/>
            <a:ext cx="7095081" cy="5570756"/>
          </a:xfrm>
          <a:prstGeom prst="rect">
            <a:avLst/>
          </a:prstGeom>
          <a:noFill/>
        </p:spPr>
        <p:txBody>
          <a:bodyPr wrap="square" rtlCol="0">
            <a:spAutoFit/>
          </a:bodyPr>
          <a:lstStyle/>
          <a:p>
            <a:r>
              <a:rPr lang="en-US" sz="2000" dirty="0"/>
              <a:t>Hi 7H1 !!!</a:t>
            </a:r>
          </a:p>
          <a:p>
            <a:endParaRPr lang="en-US" sz="2000" dirty="0"/>
          </a:p>
          <a:p>
            <a:r>
              <a:rPr lang="en-US" sz="2000" dirty="0"/>
              <a:t>I hope everyone is excited to join St Wilfrid’s and Hilda house! I am very excited to be a Hilda tutor again.</a:t>
            </a:r>
          </a:p>
          <a:p>
            <a:endParaRPr lang="en-US" sz="2000" dirty="0"/>
          </a:p>
          <a:p>
            <a:r>
              <a:rPr lang="en-US" sz="2000" dirty="0"/>
              <a:t>I am very lucky, I said goodbye to my lovely year 11 tutor group and now get an even better year 7 tutor group (hopefully)….</a:t>
            </a:r>
          </a:p>
          <a:p>
            <a:endParaRPr lang="en-US" sz="2000" dirty="0"/>
          </a:p>
          <a:p>
            <a:r>
              <a:rPr lang="en-US" sz="2000" dirty="0"/>
              <a:t>My name is Miss Tennet, I am a lead practitioner in </a:t>
            </a:r>
            <a:r>
              <a:rPr lang="en-US" sz="2000" dirty="0" err="1"/>
              <a:t>maths</a:t>
            </a:r>
            <a:r>
              <a:rPr lang="en-US" sz="2000" dirty="0"/>
              <a:t> at St Wilfrid’s.</a:t>
            </a:r>
          </a:p>
          <a:p>
            <a:endParaRPr lang="en-US" sz="2000" dirty="0"/>
          </a:p>
          <a:p>
            <a:r>
              <a:rPr lang="en-US" sz="2000" dirty="0"/>
              <a:t>I love travelling and seeing new places. I am also a HUGE Disney fan </a:t>
            </a:r>
            <a:r>
              <a:rPr lang="en-US" sz="2000" dirty="0">
                <a:sym typeface="Wingdings"/>
              </a:rPr>
              <a:t>. During lockdown I have loved spending lots extra time with my family and baking lots of sweet treats.</a:t>
            </a:r>
          </a:p>
          <a:p>
            <a:endParaRPr lang="en-US" sz="2000" dirty="0">
              <a:sym typeface="Wingdings"/>
            </a:endParaRPr>
          </a:p>
          <a:p>
            <a:r>
              <a:rPr lang="en-US" sz="2000" dirty="0">
                <a:sym typeface="Wingdings"/>
              </a:rPr>
              <a:t>Have a lovely summer. I can’t wait to meet you all in September.</a:t>
            </a:r>
            <a:endParaRPr lang="en-US" sz="2000" dirty="0"/>
          </a:p>
          <a:p>
            <a:endParaRPr lang="en-US" dirty="0"/>
          </a:p>
          <a:p>
            <a:endParaRPr lang="en-US" dirty="0"/>
          </a:p>
        </p:txBody>
      </p:sp>
      <p:pic>
        <p:nvPicPr>
          <p:cNvPr id="6" name="Picture 5" descr="Screen Shot 2020-07-03 at 16.54.2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755" y="1114091"/>
            <a:ext cx="1392273" cy="2717929"/>
          </a:xfrm>
          <a:prstGeom prst="rect">
            <a:avLst/>
          </a:prstGeom>
        </p:spPr>
      </p:pic>
    </p:spTree>
    <p:extLst>
      <p:ext uri="{BB962C8B-B14F-4D97-AF65-F5344CB8AC3E}">
        <p14:creationId xmlns:p14="http://schemas.microsoft.com/office/powerpoint/2010/main" val="235844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C9A047B4-6460-4122-B91D-73A51FA32EAF}"/>
              </a:ext>
            </a:extLst>
          </p:cNvPr>
          <p:cNvSpPr/>
          <p:nvPr/>
        </p:nvSpPr>
        <p:spPr>
          <a:xfrm>
            <a:off x="4090908" y="526550"/>
            <a:ext cx="7731302" cy="580489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4" name="Bevel 2">
            <a:extLst>
              <a:ext uri="{FF2B5EF4-FFF2-40B4-BE49-F238E27FC236}">
                <a16:creationId xmlns:a16="http://schemas.microsoft.com/office/drawing/2014/main" id="{E8365C24-52B9-40F7-B412-1FD9D555510B}"/>
              </a:ext>
            </a:extLst>
          </p:cNvPr>
          <p:cNvSpPr/>
          <p:nvPr/>
        </p:nvSpPr>
        <p:spPr>
          <a:xfrm>
            <a:off x="508569" y="611311"/>
            <a:ext cx="2994919" cy="3667875"/>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Rounded Rectangle 3">
            <a:extLst>
              <a:ext uri="{FF2B5EF4-FFF2-40B4-BE49-F238E27FC236}">
                <a16:creationId xmlns:a16="http://schemas.microsoft.com/office/drawing/2014/main" id="{92A32952-1A69-4A6A-86DA-6F8C068D7E2B}"/>
              </a:ext>
            </a:extLst>
          </p:cNvPr>
          <p:cNvSpPr/>
          <p:nvPr/>
        </p:nvSpPr>
        <p:spPr>
          <a:xfrm>
            <a:off x="760288" y="4566863"/>
            <a:ext cx="2419564" cy="98118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tx1"/>
                </a:solidFill>
              </a:rPr>
              <a:t>7 H2</a:t>
            </a:r>
          </a:p>
          <a:p>
            <a:pPr algn="ctr"/>
            <a:r>
              <a:rPr lang="en-GB" dirty="0">
                <a:solidFill>
                  <a:schemeClr val="tx1"/>
                </a:solidFill>
              </a:rPr>
              <a:t>Mrs S Gribben</a:t>
            </a:r>
          </a:p>
        </p:txBody>
      </p:sp>
      <p:sp>
        <p:nvSpPr>
          <p:cNvPr id="2" name="TextBox 1">
            <a:extLst>
              <a:ext uri="{FF2B5EF4-FFF2-40B4-BE49-F238E27FC236}">
                <a16:creationId xmlns:a16="http://schemas.microsoft.com/office/drawing/2014/main" id="{92CB2804-4ECC-4B6E-B71D-E56F2AACDA6A}"/>
              </a:ext>
            </a:extLst>
          </p:cNvPr>
          <p:cNvSpPr txBox="1"/>
          <p:nvPr/>
        </p:nvSpPr>
        <p:spPr>
          <a:xfrm>
            <a:off x="5050466" y="1169581"/>
            <a:ext cx="6071190" cy="4247317"/>
          </a:xfrm>
          <a:prstGeom prst="rect">
            <a:avLst/>
          </a:prstGeom>
          <a:noFill/>
        </p:spPr>
        <p:txBody>
          <a:bodyPr wrap="square" rtlCol="0">
            <a:spAutoFit/>
          </a:bodyPr>
          <a:lstStyle/>
          <a:p>
            <a:pPr algn="ctr"/>
            <a:r>
              <a:rPr lang="en-GB" b="1" dirty="0"/>
              <a:t>Hello Everyone</a:t>
            </a:r>
          </a:p>
          <a:p>
            <a:pPr algn="ctr"/>
            <a:endParaRPr lang="en-GB" b="1" dirty="0"/>
          </a:p>
          <a:p>
            <a:pPr algn="ctr"/>
            <a:r>
              <a:rPr lang="en-GB" b="1" dirty="0"/>
              <a:t>Not long now until you are part of St Wilfrid’s School. </a:t>
            </a:r>
          </a:p>
          <a:p>
            <a:pPr algn="ctr"/>
            <a:r>
              <a:rPr lang="en-GB" b="1" dirty="0"/>
              <a:t>St Wilfrid’s is a very friendly place so I am sure you are going to love it!</a:t>
            </a:r>
          </a:p>
          <a:p>
            <a:pPr algn="ctr"/>
            <a:r>
              <a:rPr lang="en-GB" b="1" dirty="0"/>
              <a:t>I am very excited about meeting you and getting to know you all.</a:t>
            </a:r>
          </a:p>
          <a:p>
            <a:pPr algn="ctr"/>
            <a:endParaRPr lang="en-GB" b="1" dirty="0"/>
          </a:p>
          <a:p>
            <a:pPr algn="ctr"/>
            <a:r>
              <a:rPr lang="en-GB" b="1" dirty="0"/>
              <a:t>I am Head of Art at St Wilfrid’s (The best subject of course!!)</a:t>
            </a:r>
          </a:p>
          <a:p>
            <a:pPr algn="ctr"/>
            <a:endParaRPr lang="en-GB" b="1" dirty="0"/>
          </a:p>
          <a:p>
            <a:pPr algn="ctr"/>
            <a:r>
              <a:rPr lang="en-GB" b="1" dirty="0"/>
              <a:t>I spend my time drawing and painting, sewing, gardening and walking my wonderful dog George.</a:t>
            </a:r>
          </a:p>
          <a:p>
            <a:pPr algn="ctr"/>
            <a:endParaRPr lang="en-GB" b="1" dirty="0"/>
          </a:p>
          <a:p>
            <a:pPr algn="ctr"/>
            <a:r>
              <a:rPr lang="en-GB" b="1" dirty="0"/>
              <a:t>Enjoy the summer holidays and I will see you all soon.</a:t>
            </a:r>
          </a:p>
          <a:p>
            <a:endParaRPr lang="en-GB" dirty="0"/>
          </a:p>
        </p:txBody>
      </p:sp>
      <p:pic>
        <p:nvPicPr>
          <p:cNvPr id="6" name="ymail_attachmentId3862" descr="f5ab8f44-9876-4c2e-82bd-b2890070c225">
            <a:extLst>
              <a:ext uri="{FF2B5EF4-FFF2-40B4-BE49-F238E27FC236}">
                <a16:creationId xmlns:a16="http://schemas.microsoft.com/office/drawing/2014/main" id="{7CE2DB20-0A1F-42C0-9FDF-2C9AB55D9DD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490" t="16900"/>
          <a:stretch/>
        </p:blipFill>
        <p:spPr bwMode="auto">
          <a:xfrm rot="5400000">
            <a:off x="790384" y="1412572"/>
            <a:ext cx="2431286" cy="2065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9681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C9A047B4-6460-4122-B91D-73A51FA32EAF}"/>
              </a:ext>
            </a:extLst>
          </p:cNvPr>
          <p:cNvSpPr/>
          <p:nvPr/>
        </p:nvSpPr>
        <p:spPr>
          <a:xfrm>
            <a:off x="4037744" y="529120"/>
            <a:ext cx="8053641" cy="5578718"/>
          </a:xfrm>
          <a:prstGeom prst="roundRect">
            <a:avLst/>
          </a:prstGeom>
          <a:solidFill>
            <a:srgbClr val="FF6600"/>
          </a:solidFill>
          <a:ln>
            <a:solidFill>
              <a:srgbClr val="E34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solidFill>
                <a:schemeClr val="tx1"/>
              </a:solidFill>
            </a:endParaRPr>
          </a:p>
        </p:txBody>
      </p:sp>
      <p:sp>
        <p:nvSpPr>
          <p:cNvPr id="4" name="Bevel 2">
            <a:extLst>
              <a:ext uri="{FF2B5EF4-FFF2-40B4-BE49-F238E27FC236}">
                <a16:creationId xmlns:a16="http://schemas.microsoft.com/office/drawing/2014/main" id="{E8365C24-52B9-40F7-B412-1FD9D555510B}"/>
              </a:ext>
            </a:extLst>
          </p:cNvPr>
          <p:cNvSpPr/>
          <p:nvPr/>
        </p:nvSpPr>
        <p:spPr>
          <a:xfrm>
            <a:off x="508569" y="611311"/>
            <a:ext cx="2994919" cy="3667875"/>
          </a:xfrm>
          <a:prstGeom prst="bevel">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Rounded Rectangle 3">
            <a:extLst>
              <a:ext uri="{FF2B5EF4-FFF2-40B4-BE49-F238E27FC236}">
                <a16:creationId xmlns:a16="http://schemas.microsoft.com/office/drawing/2014/main" id="{92A32952-1A69-4A6A-86DA-6F8C068D7E2B}"/>
              </a:ext>
            </a:extLst>
          </p:cNvPr>
          <p:cNvSpPr/>
          <p:nvPr/>
        </p:nvSpPr>
        <p:spPr>
          <a:xfrm>
            <a:off x="100614" y="4369106"/>
            <a:ext cx="3906121" cy="981182"/>
          </a:xfrm>
          <a:prstGeom prst="roundRect">
            <a:avLst/>
          </a:prstGeom>
          <a:solidFill>
            <a:schemeClr val="bg1"/>
          </a:solidFill>
          <a:ln w="38100">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solidFill>
                  <a:schemeClr val="tx1"/>
                </a:solidFill>
              </a:rPr>
              <a:t>7MC1 Miss R Hume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720" y="1082180"/>
            <a:ext cx="1922616" cy="24892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4798503" y="939567"/>
            <a:ext cx="6618914" cy="3970318"/>
          </a:xfrm>
          <a:prstGeom prst="rect">
            <a:avLst/>
          </a:prstGeom>
          <a:noFill/>
        </p:spPr>
        <p:txBody>
          <a:bodyPr wrap="square" rtlCol="0">
            <a:spAutoFit/>
          </a:bodyPr>
          <a:lstStyle/>
          <a:p>
            <a:r>
              <a:rPr lang="en-GB" dirty="0" err="1"/>
              <a:t>Hola</a:t>
            </a:r>
            <a:r>
              <a:rPr lang="en-GB" dirty="0"/>
              <a:t>, </a:t>
            </a:r>
          </a:p>
          <a:p>
            <a:endParaRPr lang="en-GB" dirty="0"/>
          </a:p>
          <a:p>
            <a:r>
              <a:rPr lang="en-GB" dirty="0"/>
              <a:t>My name is Miss Hume and I’m one of the Lead Practitioners and Head of Spanish here at St. Wilfrid’s. I am so excited to meet you all and be your form tutor in September!</a:t>
            </a:r>
          </a:p>
          <a:p>
            <a:endParaRPr lang="en-GB" dirty="0"/>
          </a:p>
          <a:p>
            <a:r>
              <a:rPr lang="en-GB" dirty="0"/>
              <a:t>I love languages and travel – I spent 1 year living in Mexico and 4 years living in Chile. Back in the UK, I now satisfy my craving for all things Latin American by eating tonnes of tacos, watching lots of TV shows in Spanish, reading lots of books set in Spain or Latin America and of course, speaking lots of Spanish with my pupils. </a:t>
            </a:r>
          </a:p>
          <a:p>
            <a:endParaRPr lang="en-GB" dirty="0"/>
          </a:p>
          <a:p>
            <a:r>
              <a:rPr lang="en-GB" dirty="0"/>
              <a:t>I cannot wait to meet you all in September y </a:t>
            </a:r>
            <a:r>
              <a:rPr lang="en-GB" dirty="0" err="1"/>
              <a:t>espero</a:t>
            </a:r>
            <a:r>
              <a:rPr lang="en-GB" dirty="0"/>
              <a:t> que </a:t>
            </a:r>
            <a:r>
              <a:rPr lang="en-GB" dirty="0" err="1"/>
              <a:t>tengan</a:t>
            </a:r>
            <a:r>
              <a:rPr lang="en-GB" dirty="0"/>
              <a:t> un </a:t>
            </a:r>
            <a:r>
              <a:rPr lang="en-GB" dirty="0" err="1"/>
              <a:t>excelente</a:t>
            </a:r>
            <a:r>
              <a:rPr lang="en-GB" dirty="0"/>
              <a:t> </a:t>
            </a:r>
            <a:r>
              <a:rPr lang="en-GB" dirty="0" err="1"/>
              <a:t>verano</a:t>
            </a:r>
            <a:r>
              <a:rPr lang="en-GB" dirty="0"/>
              <a:t> (and I hope you all have an excellent summer) xx</a:t>
            </a:r>
          </a:p>
        </p:txBody>
      </p:sp>
    </p:spTree>
    <p:extLst>
      <p:ext uri="{BB962C8B-B14F-4D97-AF65-F5344CB8AC3E}">
        <p14:creationId xmlns:p14="http://schemas.microsoft.com/office/powerpoint/2010/main" val="391074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C9A047B4-6460-4122-B91D-73A51FA32EAF}"/>
              </a:ext>
            </a:extLst>
          </p:cNvPr>
          <p:cNvSpPr/>
          <p:nvPr/>
        </p:nvSpPr>
        <p:spPr>
          <a:xfrm>
            <a:off x="4037744" y="529120"/>
            <a:ext cx="8053641" cy="5578718"/>
          </a:xfrm>
          <a:prstGeom prst="roundRect">
            <a:avLst/>
          </a:prstGeom>
          <a:solidFill>
            <a:srgbClr val="FF6600"/>
          </a:solidFill>
          <a:ln>
            <a:solidFill>
              <a:srgbClr val="E34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Hello! My name is Mrs Barrett and I am the Head of Modern Foreign Languages at St Wilfrid’s.</a:t>
            </a:r>
          </a:p>
          <a:p>
            <a:pPr algn="ctr"/>
            <a:endParaRPr lang="en-GB" sz="2000" dirty="0">
              <a:solidFill>
                <a:schemeClr val="tx1"/>
              </a:solidFill>
            </a:endParaRPr>
          </a:p>
          <a:p>
            <a:pPr algn="ctr"/>
            <a:r>
              <a:rPr lang="en-GB" sz="2000" dirty="0">
                <a:solidFill>
                  <a:schemeClr val="tx1"/>
                </a:solidFill>
              </a:rPr>
              <a:t>I have worked here for 9 years now, so I know the school really well. I will be able to help you figure everything out </a:t>
            </a:r>
            <a:r>
              <a:rPr lang="en-GB" sz="2000" dirty="0">
                <a:solidFill>
                  <a:schemeClr val="tx1"/>
                </a:solidFill>
                <a:sym typeface="Wingdings" panose="05000000000000000000" pitchFamily="2" charset="2"/>
              </a:rPr>
              <a:t></a:t>
            </a:r>
          </a:p>
          <a:p>
            <a:pPr algn="ctr"/>
            <a:endParaRPr lang="en-GB" sz="2000" dirty="0">
              <a:solidFill>
                <a:schemeClr val="tx1"/>
              </a:solidFill>
              <a:sym typeface="Wingdings" panose="05000000000000000000" pitchFamily="2" charset="2"/>
            </a:endParaRPr>
          </a:p>
          <a:p>
            <a:pPr algn="ctr"/>
            <a:r>
              <a:rPr lang="en-GB" sz="2000" dirty="0">
                <a:solidFill>
                  <a:schemeClr val="tx1"/>
                </a:solidFill>
                <a:sym typeface="Wingdings" panose="05000000000000000000" pitchFamily="2" charset="2"/>
              </a:rPr>
              <a:t>I’ve been spending most of my time in lockdown with my children who are 3 and one year old. We’ve enjoyed playing, reading and baking (and eating!) lots of banana bread. </a:t>
            </a:r>
          </a:p>
          <a:p>
            <a:pPr algn="ctr"/>
            <a:endParaRPr lang="en-GB" sz="2000" dirty="0">
              <a:solidFill>
                <a:schemeClr val="tx1"/>
              </a:solidFill>
              <a:sym typeface="Wingdings" panose="05000000000000000000" pitchFamily="2" charset="2"/>
            </a:endParaRPr>
          </a:p>
          <a:p>
            <a:pPr algn="ctr"/>
            <a:r>
              <a:rPr lang="en-GB" sz="2000" dirty="0">
                <a:solidFill>
                  <a:schemeClr val="tx1"/>
                </a:solidFill>
                <a:sym typeface="Wingdings" panose="05000000000000000000" pitchFamily="2" charset="2"/>
              </a:rPr>
              <a:t>I hope you are looking forward to joining us at St Wilfrid’s, it’s a very special place and I’m sure you will enjoy it. I am really excited to meet you in September! </a:t>
            </a:r>
          </a:p>
          <a:p>
            <a:pPr algn="ctr"/>
            <a:endParaRPr lang="en-GB" sz="2000" dirty="0">
              <a:solidFill>
                <a:schemeClr val="tx1"/>
              </a:solidFill>
              <a:sym typeface="Wingdings" panose="05000000000000000000" pitchFamily="2" charset="2"/>
            </a:endParaRPr>
          </a:p>
          <a:p>
            <a:pPr algn="ctr"/>
            <a:r>
              <a:rPr lang="en-GB" sz="2000" dirty="0">
                <a:solidFill>
                  <a:schemeClr val="tx1"/>
                </a:solidFill>
              </a:rPr>
              <a:t>À </a:t>
            </a:r>
            <a:r>
              <a:rPr lang="en-GB" sz="2000" dirty="0" err="1">
                <a:solidFill>
                  <a:schemeClr val="tx1"/>
                </a:solidFill>
              </a:rPr>
              <a:t>bientôt</a:t>
            </a:r>
            <a:r>
              <a:rPr lang="en-GB" sz="2000" dirty="0">
                <a:solidFill>
                  <a:schemeClr val="tx1"/>
                </a:solidFill>
              </a:rPr>
              <a:t>! </a:t>
            </a:r>
          </a:p>
          <a:p>
            <a:pPr algn="ctr"/>
            <a:r>
              <a:rPr lang="en-GB" sz="2000" dirty="0">
                <a:solidFill>
                  <a:schemeClr val="tx1"/>
                </a:solidFill>
              </a:rPr>
              <a:t>(that’s ‘see you soon!’ in French)</a:t>
            </a:r>
          </a:p>
        </p:txBody>
      </p:sp>
      <p:sp>
        <p:nvSpPr>
          <p:cNvPr id="4" name="Bevel 2">
            <a:extLst>
              <a:ext uri="{FF2B5EF4-FFF2-40B4-BE49-F238E27FC236}">
                <a16:creationId xmlns:a16="http://schemas.microsoft.com/office/drawing/2014/main" id="{E8365C24-52B9-40F7-B412-1FD9D555510B}"/>
              </a:ext>
            </a:extLst>
          </p:cNvPr>
          <p:cNvSpPr/>
          <p:nvPr/>
        </p:nvSpPr>
        <p:spPr>
          <a:xfrm>
            <a:off x="508569" y="611311"/>
            <a:ext cx="2994919" cy="3667875"/>
          </a:xfrm>
          <a:prstGeom prst="bevel">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Rounded Rectangle 3">
            <a:extLst>
              <a:ext uri="{FF2B5EF4-FFF2-40B4-BE49-F238E27FC236}">
                <a16:creationId xmlns:a16="http://schemas.microsoft.com/office/drawing/2014/main" id="{92A32952-1A69-4A6A-86DA-6F8C068D7E2B}"/>
              </a:ext>
            </a:extLst>
          </p:cNvPr>
          <p:cNvSpPr/>
          <p:nvPr/>
        </p:nvSpPr>
        <p:spPr>
          <a:xfrm>
            <a:off x="100614" y="4369106"/>
            <a:ext cx="3906121" cy="981182"/>
          </a:xfrm>
          <a:prstGeom prst="roundRect">
            <a:avLst/>
          </a:prstGeom>
          <a:solidFill>
            <a:schemeClr val="bg1"/>
          </a:solidFill>
          <a:ln w="38100">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a:solidFill>
                  <a:schemeClr val="tx1"/>
                </a:solidFill>
              </a:rPr>
              <a:t>7MC2 Mrs C Barrett</a:t>
            </a:r>
            <a:endParaRPr lang="en-GB" sz="2000" dirty="0">
              <a:solidFill>
                <a:schemeClr val="tx1"/>
              </a:solidFill>
            </a:endParaRPr>
          </a:p>
        </p:txBody>
      </p:sp>
      <p:pic>
        <p:nvPicPr>
          <p:cNvPr id="6" name="Picture 5">
            <a:extLst>
              <a:ext uri="{FF2B5EF4-FFF2-40B4-BE49-F238E27FC236}">
                <a16:creationId xmlns:a16="http://schemas.microsoft.com/office/drawing/2014/main" id="{9336EA05-9F28-4A2F-BDAD-7D6B64A6BF97}"/>
              </a:ext>
            </a:extLst>
          </p:cNvPr>
          <p:cNvPicPr>
            <a:picLocks noChangeAspect="1"/>
          </p:cNvPicPr>
          <p:nvPr/>
        </p:nvPicPr>
        <p:blipFill>
          <a:blip r:embed="rId2"/>
          <a:stretch>
            <a:fillRect/>
          </a:stretch>
        </p:blipFill>
        <p:spPr>
          <a:xfrm>
            <a:off x="1087440" y="977276"/>
            <a:ext cx="1828037" cy="2945857"/>
          </a:xfrm>
          <a:prstGeom prst="rect">
            <a:avLst/>
          </a:prstGeom>
        </p:spPr>
      </p:pic>
    </p:spTree>
    <p:extLst>
      <p:ext uri="{BB962C8B-B14F-4D97-AF65-F5344CB8AC3E}">
        <p14:creationId xmlns:p14="http://schemas.microsoft.com/office/powerpoint/2010/main" val="2760026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1104</Words>
  <Application>Microsoft Office PowerPoint</Application>
  <PresentationFormat>Widescreen</PresentationFormat>
  <Paragraphs>103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McDiarmid</dc:creator>
  <cp:lastModifiedBy>Faye McKenzie</cp:lastModifiedBy>
  <cp:revision>90</cp:revision>
  <dcterms:created xsi:type="dcterms:W3CDTF">2020-06-13T07:10:31Z</dcterms:created>
  <dcterms:modified xsi:type="dcterms:W3CDTF">2020-07-14T09:30:40Z</dcterms:modified>
</cp:coreProperties>
</file>