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16" r:id="rId3"/>
    <p:sldId id="317" r:id="rId4"/>
    <p:sldId id="305" r:id="rId5"/>
    <p:sldId id="262" r:id="rId6"/>
    <p:sldId id="318" r:id="rId7"/>
    <p:sldId id="282" r:id="rId8"/>
    <p:sldId id="320" r:id="rId9"/>
    <p:sldId id="283" r:id="rId10"/>
    <p:sldId id="309" r:id="rId11"/>
    <p:sldId id="314" r:id="rId12"/>
    <p:sldId id="310" r:id="rId13"/>
    <p:sldId id="311" r:id="rId14"/>
    <p:sldId id="313" r:id="rId15"/>
    <p:sldId id="281" r:id="rId16"/>
    <p:sldId id="312" r:id="rId17"/>
    <p:sldId id="298" r:id="rId18"/>
    <p:sldId id="307" r:id="rId19"/>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90022" autoAdjust="0"/>
  </p:normalViewPr>
  <p:slideViewPr>
    <p:cSldViewPr>
      <p:cViewPr varScale="1">
        <p:scale>
          <a:sx n="78" d="100"/>
          <a:sy n="78" d="100"/>
        </p:scale>
        <p:origin x="149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03" name="Rectangle 3"/>
          <p:cNvSpPr>
            <a:spLocks noGrp="1" noChangeArrowheads="1"/>
          </p:cNvSpPr>
          <p:nvPr>
            <p:ph type="dt" sz="quarter" idx="1"/>
          </p:nvPr>
        </p:nvSpPr>
        <p:spPr bwMode="auto">
          <a:xfrm>
            <a:off x="3813175"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04" name="Rectangle 4"/>
          <p:cNvSpPr>
            <a:spLocks noGrp="1" noChangeArrowheads="1"/>
          </p:cNvSpPr>
          <p:nvPr>
            <p:ph type="ftr" sz="quarter" idx="2"/>
          </p:nvPr>
        </p:nvSpPr>
        <p:spPr bwMode="auto">
          <a:xfrm>
            <a:off x="0"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05" name="Rectangle 5"/>
          <p:cNvSpPr>
            <a:spLocks noGrp="1" noChangeArrowheads="1"/>
          </p:cNvSpPr>
          <p:nvPr>
            <p:ph type="sldNum" sz="quarter" idx="3"/>
          </p:nvPr>
        </p:nvSpPr>
        <p:spPr bwMode="auto">
          <a:xfrm>
            <a:off x="3813175"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C7217A-8802-4EB5-8720-69F023E511EB}" type="slidenum">
              <a:rPr lang="en-US"/>
              <a:pPr>
                <a:defRPr/>
              </a:pPr>
              <a:t>‹#›</a:t>
            </a:fld>
            <a:endParaRPr lang="en-US"/>
          </a:p>
        </p:txBody>
      </p:sp>
    </p:spTree>
    <p:extLst>
      <p:ext uri="{BB962C8B-B14F-4D97-AF65-F5344CB8AC3E}">
        <p14:creationId xmlns:p14="http://schemas.microsoft.com/office/powerpoint/2010/main" val="178921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6627" name="Rectangle 3"/>
          <p:cNvSpPr>
            <a:spLocks noGrp="1" noChangeArrowheads="1"/>
          </p:cNvSpPr>
          <p:nvPr>
            <p:ph type="dt" idx="1"/>
          </p:nvPr>
        </p:nvSpPr>
        <p:spPr bwMode="auto">
          <a:xfrm>
            <a:off x="3813175"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01700" y="739775"/>
            <a:ext cx="4927600" cy="36957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3100" y="4681538"/>
            <a:ext cx="5384800"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6631" name="Rectangle 7"/>
          <p:cNvSpPr>
            <a:spLocks noGrp="1" noChangeArrowheads="1"/>
          </p:cNvSpPr>
          <p:nvPr>
            <p:ph type="sldNum" sz="quarter" idx="5"/>
          </p:nvPr>
        </p:nvSpPr>
        <p:spPr bwMode="auto">
          <a:xfrm>
            <a:off x="3813175"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DA11AFB-CDC9-45BA-BF33-2527FC0300C9}" type="slidenum">
              <a:rPr lang="en-US"/>
              <a:pPr>
                <a:defRPr/>
              </a:pPr>
              <a:t>‹#›</a:t>
            </a:fld>
            <a:endParaRPr lang="en-US"/>
          </a:p>
        </p:txBody>
      </p:sp>
    </p:spTree>
    <p:extLst>
      <p:ext uri="{BB962C8B-B14F-4D97-AF65-F5344CB8AC3E}">
        <p14:creationId xmlns:p14="http://schemas.microsoft.com/office/powerpoint/2010/main" val="2423354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6</a:t>
            </a:fld>
            <a:endParaRPr lang="en-US" dirty="0"/>
          </a:p>
        </p:txBody>
      </p:sp>
    </p:spTree>
    <p:extLst>
      <p:ext uri="{BB962C8B-B14F-4D97-AF65-F5344CB8AC3E}">
        <p14:creationId xmlns:p14="http://schemas.microsoft.com/office/powerpoint/2010/main" val="31999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8</a:t>
            </a:fld>
            <a:endParaRPr lang="en-US" dirty="0"/>
          </a:p>
        </p:txBody>
      </p:sp>
    </p:spTree>
    <p:extLst>
      <p:ext uri="{BB962C8B-B14F-4D97-AF65-F5344CB8AC3E}">
        <p14:creationId xmlns:p14="http://schemas.microsoft.com/office/powerpoint/2010/main" val="361626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A11AFB-CDC9-45BA-BF33-2527FC0300C9}"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E9EB2-E378-4EFF-9B6F-E605574900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0D09A-4456-4EBC-9B1D-24F36E7DEE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08F64-0A36-4240-951B-A31ABC0906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5F635-0CF6-4D03-82AB-3B186DC244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CAA19-D7D0-4244-A7AE-9EFBD75729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A8A0A-DEC1-413C-9FCE-E12FE054A7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494F57-C9D0-4E4D-A903-92C73C061E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61F27F-ABEF-489C-B12D-04179B09BA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E74AD7-56B6-46DB-863D-CA06EFAC7E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3E33E6-1B33-464A-A36A-F920CB0246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667FC2-04FC-4CE9-9AF9-4DC8DFF05C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77E139-E0D4-421A-9CBA-13B2FEC807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lvl1pPr algn="r">
              <a:defRPr sz="1400" smtClean="0"/>
            </a:lvl1pPr>
          </a:lstStyle>
          <a:p>
            <a:pPr>
              <a:defRPr/>
            </a:pPr>
            <a:fld id="{A415752E-910F-4554-9C2F-E5A10B9F0A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1691680" y="4564379"/>
            <a:ext cx="5688013" cy="366713"/>
          </a:xfrm>
          <a:prstGeom prst="rect">
            <a:avLst/>
          </a:prstGeom>
          <a:noFill/>
          <a:ln w="9525">
            <a:noFill/>
            <a:miter lim="800000"/>
            <a:headEnd/>
            <a:tailEnd/>
          </a:ln>
        </p:spPr>
        <p:txBody>
          <a:bodyPr lIns="91420" tIns="45711" rIns="91420" bIns="45711">
            <a:spAutoFit/>
          </a:bodyPr>
          <a:lstStyle/>
          <a:p>
            <a:pPr>
              <a:spcBef>
                <a:spcPct val="50000"/>
              </a:spcBef>
            </a:pPr>
            <a:endParaRPr lang="en-US" dirty="0"/>
          </a:p>
        </p:txBody>
      </p:sp>
      <p:sp>
        <p:nvSpPr>
          <p:cNvPr id="3075" name="Text Box 6"/>
          <p:cNvSpPr txBox="1">
            <a:spLocks noChangeArrowheads="1"/>
          </p:cNvSpPr>
          <p:nvPr/>
        </p:nvSpPr>
        <p:spPr bwMode="auto">
          <a:xfrm>
            <a:off x="138070" y="5157192"/>
            <a:ext cx="8795231" cy="1200310"/>
          </a:xfrm>
          <a:prstGeom prst="rect">
            <a:avLst/>
          </a:prstGeom>
          <a:noFill/>
          <a:ln w="9525">
            <a:noFill/>
            <a:miter lim="800000"/>
            <a:headEnd/>
            <a:tailEnd/>
          </a:ln>
        </p:spPr>
        <p:txBody>
          <a:bodyPr wrap="square" lIns="91420" tIns="45711" rIns="91420" bIns="45711">
            <a:spAutoFit/>
          </a:bodyPr>
          <a:lstStyle/>
          <a:p>
            <a:pPr algn="ctr">
              <a:spcBef>
                <a:spcPct val="50000"/>
              </a:spcBef>
            </a:pPr>
            <a:r>
              <a:rPr lang="en-GB" sz="3600" b="1" dirty="0"/>
              <a:t>Welcome to St Wilfrid’s RC College Transition Information for Parents 2020</a:t>
            </a:r>
            <a:endParaRPr lang="en-US" sz="3600" b="1" dirty="0"/>
          </a:p>
        </p:txBody>
      </p:sp>
      <p:pic>
        <p:nvPicPr>
          <p:cNvPr id="5" name="Picture 2" descr="C:\Users\nhn\AppData\Local\Microsoft\Windows\Temporary Internet Files\Content.Outlook\SN2E1MR2\St Wilfrids June 2010.jpg"/>
          <p:cNvPicPr>
            <a:picLocks noChangeAspect="1" noChangeArrowheads="1"/>
          </p:cNvPicPr>
          <p:nvPr/>
        </p:nvPicPr>
        <p:blipFill>
          <a:blip r:embed="rId3" cstate="print"/>
          <a:srcRect/>
          <a:stretch>
            <a:fillRect/>
          </a:stretch>
        </p:blipFill>
        <p:spPr bwMode="auto">
          <a:xfrm>
            <a:off x="2339752" y="620688"/>
            <a:ext cx="3955678" cy="395567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lgn="ctr"/>
            <a:r>
              <a:rPr lang="en-GB" sz="3200" b="1" dirty="0"/>
              <a:t>Pastoral Team KS3 &amp; 4</a:t>
            </a:r>
          </a:p>
        </p:txBody>
      </p:sp>
      <p:sp>
        <p:nvSpPr>
          <p:cNvPr id="7" name="Text Box 13"/>
          <p:cNvSpPr txBox="1">
            <a:spLocks noChangeArrowheads="1"/>
          </p:cNvSpPr>
          <p:nvPr/>
        </p:nvSpPr>
        <p:spPr bwMode="auto">
          <a:xfrm>
            <a:off x="2843808" y="1205430"/>
            <a:ext cx="3384375" cy="64633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u="sng" dirty="0"/>
              <a:t>Deputy Head </a:t>
            </a:r>
          </a:p>
          <a:p>
            <a:pPr algn="ctr"/>
            <a:r>
              <a:rPr lang="en-GB" dirty="0"/>
              <a:t>Mrs </a:t>
            </a:r>
            <a:r>
              <a:rPr lang="en-GB" dirty="0" err="1"/>
              <a:t>McDiarmid</a:t>
            </a:r>
            <a:endParaRPr lang="en-GB" dirty="0"/>
          </a:p>
        </p:txBody>
      </p:sp>
      <p:sp>
        <p:nvSpPr>
          <p:cNvPr id="9" name="Text Box 15"/>
          <p:cNvSpPr txBox="1">
            <a:spLocks noChangeArrowheads="1"/>
          </p:cNvSpPr>
          <p:nvPr/>
        </p:nvSpPr>
        <p:spPr bwMode="auto">
          <a:xfrm>
            <a:off x="2411413" y="2617472"/>
            <a:ext cx="4464050" cy="6461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r>
              <a:rPr lang="en-GB" dirty="0"/>
              <a:t>Heads of House</a:t>
            </a:r>
          </a:p>
          <a:p>
            <a:pPr algn="ctr"/>
            <a:endParaRPr lang="en-GB" dirty="0"/>
          </a:p>
        </p:txBody>
      </p:sp>
      <p:sp>
        <p:nvSpPr>
          <p:cNvPr id="10" name="Text Box 16"/>
          <p:cNvSpPr txBox="1">
            <a:spLocks noChangeArrowheads="1"/>
          </p:cNvSpPr>
          <p:nvPr/>
        </p:nvSpPr>
        <p:spPr bwMode="auto">
          <a:xfrm>
            <a:off x="5413375" y="3538131"/>
            <a:ext cx="1606550" cy="784830"/>
          </a:xfrm>
          <a:prstGeom prst="rect">
            <a:avLst/>
          </a:prstGeom>
          <a:noFill/>
          <a:ln w="12700">
            <a:solidFill>
              <a:schemeClr val="tx1"/>
            </a:solidFill>
            <a:miter lim="800000"/>
            <a:headEnd/>
            <a:tailEnd/>
          </a:ln>
        </p:spPr>
        <p:txBody>
          <a:bodyPr>
            <a:spAutoFit/>
          </a:bodyPr>
          <a:lstStyle/>
          <a:p>
            <a:pPr algn="ctr"/>
            <a:r>
              <a:rPr lang="en-GB" sz="1500" b="1" dirty="0"/>
              <a:t>Hilda House</a:t>
            </a:r>
          </a:p>
          <a:p>
            <a:pPr algn="ctr"/>
            <a:r>
              <a:rPr lang="en-GB" sz="1500" b="1" dirty="0"/>
              <a:t> Miss Marshall</a:t>
            </a:r>
          </a:p>
          <a:p>
            <a:pPr algn="ctr"/>
            <a:endParaRPr lang="en-GB" sz="1500" b="1" dirty="0"/>
          </a:p>
        </p:txBody>
      </p:sp>
      <p:sp>
        <p:nvSpPr>
          <p:cNvPr id="11" name="Text Box 22"/>
          <p:cNvSpPr txBox="1">
            <a:spLocks noChangeArrowheads="1"/>
          </p:cNvSpPr>
          <p:nvPr/>
        </p:nvSpPr>
        <p:spPr bwMode="auto">
          <a:xfrm>
            <a:off x="146573" y="952913"/>
            <a:ext cx="2088232" cy="2308324"/>
          </a:xfrm>
          <a:prstGeom prst="rect">
            <a:avLst/>
          </a:prstGeom>
          <a:noFill/>
          <a:ln w="9525">
            <a:noFill/>
            <a:miter lim="800000"/>
            <a:headEnd/>
            <a:tailEnd/>
          </a:ln>
        </p:spPr>
        <p:txBody>
          <a:bodyPr wrap="square">
            <a:spAutoFit/>
          </a:bodyPr>
          <a:lstStyle/>
          <a:p>
            <a:r>
              <a:rPr lang="en-GB" u="sng" dirty="0"/>
              <a:t>School Chaplain</a:t>
            </a:r>
          </a:p>
          <a:p>
            <a:r>
              <a:rPr lang="en-GB" dirty="0"/>
              <a:t>Mrs Boylan</a:t>
            </a:r>
          </a:p>
          <a:p>
            <a:endParaRPr lang="en-GB" dirty="0"/>
          </a:p>
          <a:p>
            <a:r>
              <a:rPr lang="en-GB" u="sng" dirty="0"/>
              <a:t>Attendance</a:t>
            </a:r>
          </a:p>
          <a:p>
            <a:r>
              <a:rPr lang="en-GB" dirty="0"/>
              <a:t>Mrs Woodhouse</a:t>
            </a:r>
          </a:p>
          <a:p>
            <a:r>
              <a:rPr lang="en-GB" dirty="0"/>
              <a:t>Mrs Hudson</a:t>
            </a:r>
          </a:p>
          <a:p>
            <a:endParaRPr lang="en-GB" dirty="0"/>
          </a:p>
          <a:p>
            <a:endParaRPr lang="en-GB" dirty="0"/>
          </a:p>
        </p:txBody>
      </p:sp>
      <p:sp>
        <p:nvSpPr>
          <p:cNvPr id="17" name="Text Box 16"/>
          <p:cNvSpPr txBox="1">
            <a:spLocks noChangeArrowheads="1"/>
          </p:cNvSpPr>
          <p:nvPr/>
        </p:nvSpPr>
        <p:spPr bwMode="auto">
          <a:xfrm>
            <a:off x="3641616" y="3538131"/>
            <a:ext cx="1606550" cy="784830"/>
          </a:xfrm>
          <a:prstGeom prst="rect">
            <a:avLst/>
          </a:prstGeom>
          <a:noFill/>
          <a:ln w="12700">
            <a:solidFill>
              <a:schemeClr val="tx1"/>
            </a:solidFill>
            <a:miter lim="800000"/>
            <a:headEnd/>
            <a:tailEnd/>
          </a:ln>
        </p:spPr>
        <p:txBody>
          <a:bodyPr>
            <a:spAutoFit/>
          </a:bodyPr>
          <a:lstStyle/>
          <a:p>
            <a:pPr algn="ctr"/>
            <a:r>
              <a:rPr lang="en-GB" sz="1500" b="1" dirty="0"/>
              <a:t>Bede House</a:t>
            </a:r>
          </a:p>
          <a:p>
            <a:pPr algn="ctr"/>
            <a:r>
              <a:rPr lang="en-GB" sz="1500" b="1" dirty="0"/>
              <a:t>Miss McCarthy</a:t>
            </a:r>
          </a:p>
          <a:p>
            <a:pPr algn="ctr"/>
            <a:endParaRPr lang="en-GB" sz="1500" b="1" dirty="0"/>
          </a:p>
        </p:txBody>
      </p:sp>
      <p:sp>
        <p:nvSpPr>
          <p:cNvPr id="18" name="Text Box 16"/>
          <p:cNvSpPr txBox="1">
            <a:spLocks noChangeArrowheads="1"/>
          </p:cNvSpPr>
          <p:nvPr/>
        </p:nvSpPr>
        <p:spPr bwMode="auto">
          <a:xfrm>
            <a:off x="1886640" y="3538131"/>
            <a:ext cx="1606550" cy="769441"/>
          </a:xfrm>
          <a:prstGeom prst="rect">
            <a:avLst/>
          </a:prstGeom>
          <a:noFill/>
          <a:ln w="12700">
            <a:solidFill>
              <a:schemeClr val="tx1"/>
            </a:solidFill>
            <a:miter lim="800000"/>
            <a:headEnd/>
            <a:tailEnd/>
          </a:ln>
        </p:spPr>
        <p:txBody>
          <a:bodyPr wrap="square">
            <a:spAutoFit/>
          </a:bodyPr>
          <a:lstStyle/>
          <a:p>
            <a:pPr algn="ctr"/>
            <a:r>
              <a:rPr lang="en-GB" sz="1400" b="1" dirty="0"/>
              <a:t>Cuthbert House</a:t>
            </a:r>
          </a:p>
          <a:p>
            <a:pPr algn="ctr"/>
            <a:r>
              <a:rPr lang="en-GB" sz="1500" b="1" dirty="0"/>
              <a:t>Miss Tiffin</a:t>
            </a:r>
          </a:p>
          <a:p>
            <a:pPr algn="ctr"/>
            <a:endParaRPr lang="en-GB" sz="1500" b="1" dirty="0"/>
          </a:p>
        </p:txBody>
      </p:sp>
      <p:sp>
        <p:nvSpPr>
          <p:cNvPr id="21" name="Text Box 16"/>
          <p:cNvSpPr txBox="1">
            <a:spLocks noChangeArrowheads="1"/>
          </p:cNvSpPr>
          <p:nvPr/>
        </p:nvSpPr>
        <p:spPr bwMode="auto">
          <a:xfrm>
            <a:off x="114881" y="3538131"/>
            <a:ext cx="1606550" cy="784830"/>
          </a:xfrm>
          <a:prstGeom prst="rect">
            <a:avLst/>
          </a:prstGeom>
          <a:noFill/>
          <a:ln w="12700">
            <a:solidFill>
              <a:schemeClr val="tx1"/>
            </a:solidFill>
            <a:miter lim="800000"/>
            <a:headEnd/>
            <a:tailEnd/>
          </a:ln>
        </p:spPr>
        <p:txBody>
          <a:bodyPr>
            <a:spAutoFit/>
          </a:bodyPr>
          <a:lstStyle/>
          <a:p>
            <a:pPr algn="ctr"/>
            <a:r>
              <a:rPr lang="en-GB" sz="1500" b="1" dirty="0"/>
              <a:t>Aidan House</a:t>
            </a:r>
          </a:p>
          <a:p>
            <a:pPr algn="ctr"/>
            <a:r>
              <a:rPr lang="en-GB" sz="1500" b="1" dirty="0"/>
              <a:t>Mr Manuel</a:t>
            </a:r>
          </a:p>
          <a:p>
            <a:pPr algn="ctr"/>
            <a:endParaRPr lang="en-GB" sz="1500" b="1" dirty="0"/>
          </a:p>
        </p:txBody>
      </p:sp>
      <p:sp>
        <p:nvSpPr>
          <p:cNvPr id="22" name="TextBox 21"/>
          <p:cNvSpPr txBox="1"/>
          <p:nvPr/>
        </p:nvSpPr>
        <p:spPr>
          <a:xfrm>
            <a:off x="272164" y="6093296"/>
            <a:ext cx="8600216" cy="646331"/>
          </a:xfrm>
          <a:prstGeom prst="rect">
            <a:avLst/>
          </a:prstGeom>
          <a:noFill/>
        </p:spPr>
        <p:txBody>
          <a:bodyPr wrap="square" rtlCol="0">
            <a:spAutoFit/>
          </a:bodyPr>
          <a:lstStyle/>
          <a:p>
            <a:pPr algn="ctr"/>
            <a:r>
              <a:rPr lang="en-GB" dirty="0"/>
              <a:t>Pupils are allocated to House using sibling links, friendship groups and other key factors</a:t>
            </a:r>
          </a:p>
        </p:txBody>
      </p:sp>
      <p:sp>
        <p:nvSpPr>
          <p:cNvPr id="3" name="TextBox 2"/>
          <p:cNvSpPr txBox="1"/>
          <p:nvPr/>
        </p:nvSpPr>
        <p:spPr>
          <a:xfrm>
            <a:off x="6906891" y="760162"/>
            <a:ext cx="2448619" cy="923330"/>
          </a:xfrm>
          <a:prstGeom prst="rect">
            <a:avLst/>
          </a:prstGeom>
          <a:noFill/>
        </p:spPr>
        <p:txBody>
          <a:bodyPr wrap="square" rtlCol="0">
            <a:spAutoFit/>
          </a:bodyPr>
          <a:lstStyle/>
          <a:p>
            <a:r>
              <a:rPr lang="en-GB" u="sng" dirty="0"/>
              <a:t>School Counsellors</a:t>
            </a:r>
          </a:p>
          <a:p>
            <a:r>
              <a:rPr lang="en-GB" dirty="0"/>
              <a:t>Mrs Thompson </a:t>
            </a:r>
          </a:p>
          <a:p>
            <a:r>
              <a:rPr lang="en-GB" dirty="0"/>
              <a:t>Miss Cooke</a:t>
            </a:r>
          </a:p>
        </p:txBody>
      </p:sp>
      <p:sp>
        <p:nvSpPr>
          <p:cNvPr id="27" name="Text Box 16"/>
          <p:cNvSpPr txBox="1">
            <a:spLocks noChangeArrowheads="1"/>
          </p:cNvSpPr>
          <p:nvPr/>
        </p:nvSpPr>
        <p:spPr bwMode="auto">
          <a:xfrm>
            <a:off x="3641616" y="4544102"/>
            <a:ext cx="1606550" cy="553998"/>
          </a:xfrm>
          <a:prstGeom prst="rect">
            <a:avLst/>
          </a:prstGeom>
          <a:noFill/>
          <a:ln w="12700">
            <a:solidFill>
              <a:schemeClr val="tx1"/>
            </a:solidFill>
            <a:miter lim="800000"/>
            <a:headEnd/>
            <a:tailEnd/>
          </a:ln>
        </p:spPr>
        <p:txBody>
          <a:bodyPr>
            <a:spAutoFit/>
          </a:bodyPr>
          <a:lstStyle/>
          <a:p>
            <a:pPr algn="ctr"/>
            <a:r>
              <a:rPr lang="en-GB" sz="1500" b="1" dirty="0"/>
              <a:t>Assistant </a:t>
            </a:r>
            <a:r>
              <a:rPr lang="en-GB" sz="1500" b="1" dirty="0" err="1"/>
              <a:t>HoH</a:t>
            </a:r>
            <a:endParaRPr lang="en-GB" sz="1500" b="1" dirty="0"/>
          </a:p>
          <a:p>
            <a:pPr algn="ctr"/>
            <a:r>
              <a:rPr lang="en-GB" sz="1500" b="1" dirty="0"/>
              <a:t>Miss Moreira</a:t>
            </a:r>
          </a:p>
        </p:txBody>
      </p:sp>
      <p:sp>
        <p:nvSpPr>
          <p:cNvPr id="29" name="Text Box 16"/>
          <p:cNvSpPr txBox="1">
            <a:spLocks noChangeArrowheads="1"/>
          </p:cNvSpPr>
          <p:nvPr/>
        </p:nvSpPr>
        <p:spPr bwMode="auto">
          <a:xfrm>
            <a:off x="129506" y="4547089"/>
            <a:ext cx="1606550" cy="553998"/>
          </a:xfrm>
          <a:prstGeom prst="rect">
            <a:avLst/>
          </a:prstGeom>
          <a:noFill/>
          <a:ln w="12700">
            <a:solidFill>
              <a:schemeClr val="tx1"/>
            </a:solidFill>
            <a:miter lim="800000"/>
            <a:headEnd/>
            <a:tailEnd/>
          </a:ln>
        </p:spPr>
        <p:txBody>
          <a:bodyPr>
            <a:spAutoFit/>
          </a:bodyPr>
          <a:lstStyle/>
          <a:p>
            <a:pPr algn="ctr"/>
            <a:r>
              <a:rPr lang="en-GB" sz="1500" b="1" dirty="0"/>
              <a:t>Assistant </a:t>
            </a:r>
            <a:r>
              <a:rPr lang="en-GB" sz="1500" b="1" dirty="0" err="1"/>
              <a:t>HoH</a:t>
            </a:r>
            <a:endParaRPr lang="en-GB" sz="1500" b="1" dirty="0"/>
          </a:p>
          <a:p>
            <a:pPr algn="ctr"/>
            <a:r>
              <a:rPr lang="en-GB" sz="1500" b="1" dirty="0"/>
              <a:t>Mr Murphy</a:t>
            </a:r>
          </a:p>
        </p:txBody>
      </p:sp>
      <p:sp>
        <p:nvSpPr>
          <p:cNvPr id="34" name="Line 35"/>
          <p:cNvSpPr>
            <a:spLocks noChangeShapeType="1"/>
          </p:cNvSpPr>
          <p:nvPr/>
        </p:nvSpPr>
        <p:spPr bwMode="auto">
          <a:xfrm>
            <a:off x="2555875" y="4623348"/>
            <a:ext cx="1" cy="101796"/>
          </a:xfrm>
          <a:prstGeom prst="line">
            <a:avLst/>
          </a:prstGeom>
          <a:noFill/>
          <a:ln w="9525">
            <a:solidFill>
              <a:schemeClr val="tx1"/>
            </a:solidFill>
            <a:round/>
            <a:headEnd/>
            <a:tailEnd/>
          </a:ln>
        </p:spPr>
        <p:txBody>
          <a:bodyPr/>
          <a:lstStyle/>
          <a:p>
            <a:endParaRPr lang="en-GB"/>
          </a:p>
        </p:txBody>
      </p:sp>
      <p:sp>
        <p:nvSpPr>
          <p:cNvPr id="25" name="Text Box 16"/>
          <p:cNvSpPr txBox="1">
            <a:spLocks noChangeArrowheads="1"/>
          </p:cNvSpPr>
          <p:nvPr/>
        </p:nvSpPr>
        <p:spPr bwMode="auto">
          <a:xfrm>
            <a:off x="7153726" y="3538131"/>
            <a:ext cx="1954951" cy="784830"/>
          </a:xfrm>
          <a:prstGeom prst="rect">
            <a:avLst/>
          </a:prstGeom>
          <a:noFill/>
          <a:ln w="12700">
            <a:solidFill>
              <a:schemeClr val="tx1"/>
            </a:solidFill>
            <a:miter lim="800000"/>
            <a:headEnd/>
            <a:tailEnd/>
          </a:ln>
        </p:spPr>
        <p:txBody>
          <a:bodyPr wrap="square">
            <a:spAutoFit/>
          </a:bodyPr>
          <a:lstStyle/>
          <a:p>
            <a:pPr algn="ctr"/>
            <a:r>
              <a:rPr lang="en-GB" sz="1500" b="1" dirty="0"/>
              <a:t>Margaret </a:t>
            </a:r>
            <a:r>
              <a:rPr lang="en-GB" sz="1500" b="1" dirty="0" err="1"/>
              <a:t>Clitherow</a:t>
            </a:r>
            <a:r>
              <a:rPr lang="en-GB" sz="1500" b="1" dirty="0"/>
              <a:t>  House</a:t>
            </a:r>
          </a:p>
          <a:p>
            <a:pPr algn="ctr"/>
            <a:r>
              <a:rPr lang="en-GB" sz="1500" b="1" dirty="0"/>
              <a:t> Mrs  Kennedy</a:t>
            </a:r>
          </a:p>
        </p:txBody>
      </p:sp>
      <p:sp>
        <p:nvSpPr>
          <p:cNvPr id="19" name="Text Box 15"/>
          <p:cNvSpPr txBox="1">
            <a:spLocks noChangeArrowheads="1"/>
          </p:cNvSpPr>
          <p:nvPr/>
        </p:nvSpPr>
        <p:spPr bwMode="auto">
          <a:xfrm>
            <a:off x="2447373" y="5361937"/>
            <a:ext cx="4464050" cy="6461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r>
              <a:rPr lang="en-GB" dirty="0"/>
              <a:t>Form tutors</a:t>
            </a:r>
          </a:p>
          <a:p>
            <a:pPr algn="ctr"/>
            <a:endParaRPr lang="en-GB" dirty="0"/>
          </a:p>
        </p:txBody>
      </p:sp>
      <p:sp>
        <p:nvSpPr>
          <p:cNvPr id="31" name="Text Box 16"/>
          <p:cNvSpPr txBox="1">
            <a:spLocks noChangeArrowheads="1"/>
          </p:cNvSpPr>
          <p:nvPr/>
        </p:nvSpPr>
        <p:spPr bwMode="auto">
          <a:xfrm>
            <a:off x="1886640" y="4552339"/>
            <a:ext cx="1606550" cy="553998"/>
          </a:xfrm>
          <a:prstGeom prst="rect">
            <a:avLst/>
          </a:prstGeom>
          <a:noFill/>
          <a:ln w="12700">
            <a:solidFill>
              <a:schemeClr val="tx1"/>
            </a:solidFill>
            <a:miter lim="800000"/>
            <a:headEnd/>
            <a:tailEnd/>
          </a:ln>
        </p:spPr>
        <p:txBody>
          <a:bodyPr>
            <a:spAutoFit/>
          </a:bodyPr>
          <a:lstStyle/>
          <a:p>
            <a:pPr algn="ctr"/>
            <a:r>
              <a:rPr lang="en-GB" sz="1500" b="1" dirty="0"/>
              <a:t>Assistant </a:t>
            </a:r>
            <a:r>
              <a:rPr lang="en-GB" sz="1500" b="1" dirty="0" err="1"/>
              <a:t>HoH</a:t>
            </a:r>
            <a:endParaRPr lang="en-GB" sz="1500" b="1" dirty="0"/>
          </a:p>
          <a:p>
            <a:pPr algn="ctr"/>
            <a:r>
              <a:rPr lang="en-GB" sz="1500" b="1" dirty="0"/>
              <a:t>Miss Robson</a:t>
            </a:r>
          </a:p>
        </p:txBody>
      </p:sp>
      <p:sp>
        <p:nvSpPr>
          <p:cNvPr id="33" name="Text Box 16"/>
          <p:cNvSpPr txBox="1">
            <a:spLocks noChangeArrowheads="1"/>
          </p:cNvSpPr>
          <p:nvPr/>
        </p:nvSpPr>
        <p:spPr bwMode="auto">
          <a:xfrm>
            <a:off x="5413375" y="4533392"/>
            <a:ext cx="1606550" cy="553998"/>
          </a:xfrm>
          <a:prstGeom prst="rect">
            <a:avLst/>
          </a:prstGeom>
          <a:noFill/>
          <a:ln w="12700">
            <a:solidFill>
              <a:schemeClr val="tx1"/>
            </a:solidFill>
            <a:miter lim="800000"/>
            <a:headEnd/>
            <a:tailEnd/>
          </a:ln>
        </p:spPr>
        <p:txBody>
          <a:bodyPr>
            <a:spAutoFit/>
          </a:bodyPr>
          <a:lstStyle/>
          <a:p>
            <a:pPr algn="ctr"/>
            <a:r>
              <a:rPr lang="en-GB" sz="1500" b="1" dirty="0"/>
              <a:t>Assistant </a:t>
            </a:r>
            <a:r>
              <a:rPr lang="en-GB" sz="1500" b="1" dirty="0" err="1"/>
              <a:t>HoH</a:t>
            </a:r>
            <a:endParaRPr lang="en-GB" sz="1500" b="1" dirty="0"/>
          </a:p>
          <a:p>
            <a:pPr algn="ctr"/>
            <a:r>
              <a:rPr lang="en-GB" sz="1500" b="1" dirty="0"/>
              <a:t>TBC</a:t>
            </a:r>
          </a:p>
        </p:txBody>
      </p:sp>
      <p:sp>
        <p:nvSpPr>
          <p:cNvPr id="13" name="TextBox 12"/>
          <p:cNvSpPr txBox="1"/>
          <p:nvPr/>
        </p:nvSpPr>
        <p:spPr>
          <a:xfrm>
            <a:off x="6911423" y="2353623"/>
            <a:ext cx="2520280" cy="923330"/>
          </a:xfrm>
          <a:prstGeom prst="rect">
            <a:avLst/>
          </a:prstGeom>
          <a:noFill/>
        </p:spPr>
        <p:txBody>
          <a:bodyPr wrap="square" rtlCol="0">
            <a:spAutoFit/>
          </a:bodyPr>
          <a:lstStyle/>
          <a:p>
            <a:r>
              <a:rPr lang="en-GB" u="sng" dirty="0"/>
              <a:t>Medical Assistant</a:t>
            </a:r>
          </a:p>
          <a:p>
            <a:r>
              <a:rPr lang="en-GB" dirty="0"/>
              <a:t>Mrs Reed </a:t>
            </a:r>
          </a:p>
          <a:p>
            <a:pPr algn="ctr"/>
            <a:endParaRPr lang="en-GB" dirty="0"/>
          </a:p>
        </p:txBody>
      </p:sp>
    </p:spTree>
    <p:extLst>
      <p:ext uri="{BB962C8B-B14F-4D97-AF65-F5344CB8AC3E}">
        <p14:creationId xmlns:p14="http://schemas.microsoft.com/office/powerpoint/2010/main" val="196895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EBAA-7CC8-49FC-9D59-582C040457E3}"/>
              </a:ext>
            </a:extLst>
          </p:cNvPr>
          <p:cNvSpPr>
            <a:spLocks noGrp="1"/>
          </p:cNvSpPr>
          <p:nvPr>
            <p:ph type="title"/>
          </p:nvPr>
        </p:nvSpPr>
        <p:spPr/>
        <p:txBody>
          <a:bodyPr/>
          <a:lstStyle/>
          <a:p>
            <a:r>
              <a:rPr lang="en-GB" dirty="0"/>
              <a:t>Year 7 Form Tutors</a:t>
            </a:r>
          </a:p>
        </p:txBody>
      </p:sp>
      <p:sp>
        <p:nvSpPr>
          <p:cNvPr id="3" name="Content Placeholder 2">
            <a:extLst>
              <a:ext uri="{FF2B5EF4-FFF2-40B4-BE49-F238E27FC236}">
                <a16:creationId xmlns:a16="http://schemas.microsoft.com/office/drawing/2014/main" id="{C23932E7-2359-4D30-8D48-9450D7E485B4}"/>
              </a:ext>
            </a:extLst>
          </p:cNvPr>
          <p:cNvSpPr>
            <a:spLocks noGrp="1"/>
          </p:cNvSpPr>
          <p:nvPr>
            <p:ph idx="1"/>
          </p:nvPr>
        </p:nvSpPr>
        <p:spPr>
          <a:xfrm>
            <a:off x="457200" y="1417638"/>
            <a:ext cx="8229600" cy="5165724"/>
          </a:xfrm>
        </p:spPr>
        <p:txBody>
          <a:bodyPr/>
          <a:lstStyle/>
          <a:p>
            <a:pPr lvl="1"/>
            <a:r>
              <a:rPr lang="en-US" dirty="0">
                <a:solidFill>
                  <a:srgbClr val="00B0F0"/>
                </a:solidFill>
              </a:rPr>
              <a:t>Mrs N </a:t>
            </a:r>
            <a:r>
              <a:rPr lang="en-US" dirty="0" err="1">
                <a:solidFill>
                  <a:srgbClr val="00B0F0"/>
                </a:solidFill>
              </a:rPr>
              <a:t>Lisgo</a:t>
            </a:r>
            <a:r>
              <a:rPr lang="en-US" dirty="0">
                <a:solidFill>
                  <a:srgbClr val="00B0F0"/>
                </a:solidFill>
              </a:rPr>
              <a:t>					7A1</a:t>
            </a:r>
            <a:endParaRPr lang="en-GB" sz="2400" dirty="0">
              <a:solidFill>
                <a:srgbClr val="00B0F0"/>
              </a:solidFill>
            </a:endParaRPr>
          </a:p>
          <a:p>
            <a:pPr lvl="1"/>
            <a:r>
              <a:rPr lang="en-US" dirty="0">
                <a:solidFill>
                  <a:srgbClr val="00B0F0"/>
                </a:solidFill>
              </a:rPr>
              <a:t>Mr D Fuller		  			7A</a:t>
            </a:r>
            <a:r>
              <a:rPr lang="en-US" dirty="0"/>
              <a:t>2</a:t>
            </a:r>
            <a:endParaRPr lang="en-GB" sz="2400" dirty="0"/>
          </a:p>
          <a:p>
            <a:pPr lvl="1"/>
            <a:r>
              <a:rPr lang="en-US" dirty="0">
                <a:solidFill>
                  <a:srgbClr val="FF0000"/>
                </a:solidFill>
              </a:rPr>
              <a:t>Miss M Suljic				7B1</a:t>
            </a:r>
            <a:endParaRPr lang="en-GB" sz="2400" dirty="0">
              <a:solidFill>
                <a:srgbClr val="FF0000"/>
              </a:solidFill>
            </a:endParaRPr>
          </a:p>
          <a:p>
            <a:pPr lvl="1"/>
            <a:r>
              <a:rPr lang="en-US" dirty="0">
                <a:solidFill>
                  <a:srgbClr val="FF0000"/>
                </a:solidFill>
              </a:rPr>
              <a:t>Mr M Howcroft				7B2</a:t>
            </a:r>
            <a:endParaRPr lang="en-GB" sz="2400" dirty="0">
              <a:solidFill>
                <a:srgbClr val="FF0000"/>
              </a:solidFill>
            </a:endParaRPr>
          </a:p>
          <a:p>
            <a:pPr lvl="1"/>
            <a:r>
              <a:rPr lang="en-US" dirty="0">
                <a:solidFill>
                  <a:srgbClr val="FFFF00"/>
                </a:solidFill>
              </a:rPr>
              <a:t>Miss E Stephenson       			7C1</a:t>
            </a:r>
            <a:endParaRPr lang="en-GB" sz="2400" dirty="0">
              <a:solidFill>
                <a:srgbClr val="FFFF00"/>
              </a:solidFill>
            </a:endParaRPr>
          </a:p>
          <a:p>
            <a:pPr lvl="1"/>
            <a:r>
              <a:rPr lang="en-US">
                <a:solidFill>
                  <a:srgbClr val="92D050"/>
                </a:solidFill>
              </a:rPr>
              <a:t>Miss </a:t>
            </a:r>
            <a:r>
              <a:rPr lang="en-US" dirty="0">
                <a:solidFill>
                  <a:srgbClr val="92D050"/>
                </a:solidFill>
              </a:rPr>
              <a:t>H Tennet    				7H1</a:t>
            </a:r>
            <a:endParaRPr lang="en-GB" sz="2400" dirty="0">
              <a:solidFill>
                <a:srgbClr val="92D050"/>
              </a:solidFill>
            </a:endParaRPr>
          </a:p>
          <a:p>
            <a:pPr lvl="1"/>
            <a:r>
              <a:rPr lang="en-US" dirty="0">
                <a:solidFill>
                  <a:srgbClr val="92D050"/>
                </a:solidFill>
              </a:rPr>
              <a:t>Mrs S Gribben				7H2</a:t>
            </a:r>
            <a:endParaRPr lang="en-GB" sz="2400" dirty="0">
              <a:solidFill>
                <a:srgbClr val="92D050"/>
              </a:solidFill>
            </a:endParaRPr>
          </a:p>
          <a:p>
            <a:pPr lvl="1"/>
            <a:r>
              <a:rPr lang="en-US" dirty="0">
                <a:solidFill>
                  <a:srgbClr val="FFC000"/>
                </a:solidFill>
              </a:rPr>
              <a:t>Miss R Hume				7MC1</a:t>
            </a:r>
          </a:p>
          <a:p>
            <a:pPr lvl="1"/>
            <a:r>
              <a:rPr lang="en-US" dirty="0">
                <a:solidFill>
                  <a:srgbClr val="FFC000"/>
                </a:solidFill>
              </a:rPr>
              <a:t>Mrs C Barrett	 			7MC2</a:t>
            </a:r>
          </a:p>
          <a:p>
            <a:pPr marL="0" indent="0">
              <a:buNone/>
            </a:pPr>
            <a:endParaRPr lang="en-GB" dirty="0"/>
          </a:p>
        </p:txBody>
      </p:sp>
    </p:spTree>
    <p:extLst>
      <p:ext uri="{BB962C8B-B14F-4D97-AF65-F5344CB8AC3E}">
        <p14:creationId xmlns:p14="http://schemas.microsoft.com/office/powerpoint/2010/main" val="36351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Pastoral Support in St Wilfrid’s</a:t>
            </a:r>
          </a:p>
        </p:txBody>
      </p:sp>
      <p:sp>
        <p:nvSpPr>
          <p:cNvPr id="3" name="Content Placeholder 2"/>
          <p:cNvSpPr>
            <a:spLocks noGrp="1"/>
          </p:cNvSpPr>
          <p:nvPr>
            <p:ph idx="1"/>
          </p:nvPr>
        </p:nvSpPr>
        <p:spPr>
          <a:xfrm>
            <a:off x="251520" y="1268760"/>
            <a:ext cx="8568952" cy="5184576"/>
          </a:xfrm>
        </p:spPr>
        <p:txBody>
          <a:bodyPr>
            <a:normAutofit lnSpcReduction="10000"/>
          </a:bodyPr>
          <a:lstStyle/>
          <a:p>
            <a:r>
              <a:rPr lang="en-GB" sz="2600" dirty="0"/>
              <a:t>First port of call with any minor issue in school is the Form Tutor, they should be able to advise your child with any minor work or friendship issue.</a:t>
            </a:r>
          </a:p>
          <a:p>
            <a:pPr marL="0" indent="0">
              <a:buNone/>
            </a:pPr>
            <a:endParaRPr lang="en-GB" sz="2600" dirty="0"/>
          </a:p>
          <a:p>
            <a:r>
              <a:rPr lang="en-GB" sz="2600" dirty="0"/>
              <a:t>For more serious problems please contact your child’s  Head of House via phone or email - they will return your call within 24 hours. They will deal with any worries or issues you have.</a:t>
            </a:r>
          </a:p>
          <a:p>
            <a:endParaRPr lang="en-GB" sz="2600" dirty="0"/>
          </a:p>
          <a:p>
            <a:r>
              <a:rPr lang="en-GB" sz="2600" dirty="0"/>
              <a:t>Each child is supplied with a school planner, this can be a good method of communicating information to your child’s tutor. This needs to be checked and signed every week by a parent or carer.</a:t>
            </a:r>
          </a:p>
          <a:p>
            <a:endParaRPr lang="en-GB" dirty="0"/>
          </a:p>
        </p:txBody>
      </p:sp>
    </p:spTree>
    <p:extLst>
      <p:ext uri="{BB962C8B-B14F-4D97-AF65-F5344CB8AC3E}">
        <p14:creationId xmlns:p14="http://schemas.microsoft.com/office/powerpoint/2010/main" val="133474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r>
              <a:rPr lang="en-GB" dirty="0"/>
              <a:t>Attendance and expectations</a:t>
            </a:r>
          </a:p>
        </p:txBody>
      </p:sp>
      <p:sp>
        <p:nvSpPr>
          <p:cNvPr id="4" name="TextBox 14"/>
          <p:cNvSpPr txBox="1">
            <a:spLocks noGrp="1" noChangeArrowheads="1"/>
          </p:cNvSpPr>
          <p:nvPr>
            <p:ph idx="1"/>
          </p:nvPr>
        </p:nvSpPr>
        <p:spPr bwMode="auto">
          <a:xfrm>
            <a:off x="179512" y="1196752"/>
            <a:ext cx="8784976" cy="5558427"/>
          </a:xfrm>
          <a:prstGeom prst="rect">
            <a:avLst/>
          </a:prstGeom>
          <a:noFill/>
          <a:ln w="9525">
            <a:noFill/>
            <a:miter lim="800000"/>
            <a:headEnd/>
            <a:tailEnd/>
          </a:ln>
        </p:spPr>
        <p:txBody>
          <a:bodyPr wrap="square">
            <a:spAutoFit/>
          </a:bodyPr>
          <a:lstStyle/>
          <a:p>
            <a:pPr>
              <a:buFont typeface="Arial" charset="0"/>
              <a:buChar char="•"/>
            </a:pPr>
            <a:r>
              <a:rPr lang="en-GB" sz="2400" dirty="0"/>
              <a:t>We expect all pupils to have a minimum of 95% attendance. Mrs Woodhouse and Mrs Hudson support our pupils to ensure that they achieve this target. We also work closely with the local authority if pupils are finding it difficult to achieve this target.</a:t>
            </a:r>
          </a:p>
          <a:p>
            <a:pPr>
              <a:buFont typeface="Arial" charset="0"/>
              <a:buChar char="•"/>
            </a:pPr>
            <a:endParaRPr lang="en-GB" sz="2400" dirty="0"/>
          </a:p>
          <a:p>
            <a:pPr>
              <a:buFont typeface="Arial" charset="0"/>
              <a:buChar char="•"/>
            </a:pPr>
            <a:r>
              <a:rPr lang="en-GB" sz="2400" dirty="0"/>
              <a:t>Please try to make medical/dental appointments after school or towards the end of the school day to reduce the amount of time your child has away from school. If this is impossible, send a letter into school so that your child can receive a pass out from their Head of House.</a:t>
            </a:r>
          </a:p>
          <a:p>
            <a:pPr>
              <a:buFont typeface="Arial" charset="0"/>
              <a:buChar char="•"/>
            </a:pPr>
            <a:endParaRPr lang="en-GB" sz="2400" dirty="0"/>
          </a:p>
          <a:p>
            <a:pPr>
              <a:buFont typeface="Arial" charset="0"/>
              <a:buChar char="•"/>
            </a:pPr>
            <a:r>
              <a:rPr lang="en-GB" sz="2400" dirty="0"/>
              <a:t>School starts at 8.45 am. We expect pupils to be on time and ready to work.</a:t>
            </a:r>
          </a:p>
        </p:txBody>
      </p:sp>
    </p:spTree>
    <p:extLst>
      <p:ext uri="{BB962C8B-B14F-4D97-AF65-F5344CB8AC3E}">
        <p14:creationId xmlns:p14="http://schemas.microsoft.com/office/powerpoint/2010/main" val="378962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64704"/>
            <a:ext cx="7772400" cy="794519"/>
          </a:xfrm>
        </p:spPr>
        <p:txBody>
          <a:bodyPr/>
          <a:lstStyle/>
          <a:p>
            <a:r>
              <a:rPr lang="en-GB" dirty="0"/>
              <a:t>The School Day</a:t>
            </a:r>
          </a:p>
        </p:txBody>
      </p:sp>
      <p:pic>
        <p:nvPicPr>
          <p:cNvPr id="1025" name="Picture 1"/>
          <p:cNvPicPr>
            <a:picLocks noChangeAspect="1" noChangeArrowheads="1"/>
          </p:cNvPicPr>
          <p:nvPr/>
        </p:nvPicPr>
        <p:blipFill>
          <a:blip r:embed="rId2" cstate="print"/>
          <a:srcRect/>
          <a:stretch>
            <a:fillRect/>
          </a:stretch>
        </p:blipFill>
        <p:spPr bwMode="auto">
          <a:xfrm>
            <a:off x="671168" y="2245400"/>
            <a:ext cx="7787075" cy="187220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6946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44624"/>
            <a:ext cx="8229600" cy="1143000"/>
          </a:xfrm>
        </p:spPr>
        <p:txBody>
          <a:bodyPr/>
          <a:lstStyle/>
          <a:p>
            <a:pPr eaLnBrk="1" hangingPunct="1"/>
            <a:r>
              <a:rPr lang="en-GB" dirty="0"/>
              <a:t>Main achievements</a:t>
            </a:r>
            <a:endParaRPr lang="en-US" dirty="0"/>
          </a:p>
        </p:txBody>
      </p:sp>
      <p:sp>
        <p:nvSpPr>
          <p:cNvPr id="9219" name="Rectangle 3"/>
          <p:cNvSpPr>
            <a:spLocks noGrp="1" noChangeArrowheads="1"/>
          </p:cNvSpPr>
          <p:nvPr>
            <p:ph type="body" idx="1"/>
          </p:nvPr>
        </p:nvSpPr>
        <p:spPr>
          <a:xfrm>
            <a:off x="107504" y="1052736"/>
            <a:ext cx="8928992" cy="4968006"/>
          </a:xfrm>
        </p:spPr>
        <p:txBody>
          <a:bodyPr/>
          <a:lstStyle/>
          <a:p>
            <a:pPr eaLnBrk="1" hangingPunct="1">
              <a:lnSpc>
                <a:spcPct val="90000"/>
              </a:lnSpc>
            </a:pPr>
            <a:r>
              <a:rPr lang="en-GB" sz="2400" dirty="0"/>
              <a:t>Judged as Outstanding in all areas by OFSTED, October 2018.</a:t>
            </a:r>
          </a:p>
          <a:p>
            <a:pPr eaLnBrk="1" hangingPunct="1">
              <a:lnSpc>
                <a:spcPct val="90000"/>
              </a:lnSpc>
            </a:pPr>
            <a:endParaRPr lang="en-GB" sz="2400" dirty="0"/>
          </a:p>
          <a:p>
            <a:pPr eaLnBrk="1" hangingPunct="1">
              <a:lnSpc>
                <a:spcPct val="90000"/>
              </a:lnSpc>
            </a:pPr>
            <a:r>
              <a:rPr lang="en-GB" sz="2400" b="1" dirty="0"/>
              <a:t>World Class </a:t>
            </a:r>
            <a:r>
              <a:rPr lang="en-GB" sz="2400" dirty="0"/>
              <a:t>award status, a quality mark to non-selective state </a:t>
            </a:r>
            <a:r>
              <a:rPr lang="en-GB" sz="2400" b="1" dirty="0"/>
              <a:t>schools</a:t>
            </a:r>
            <a:r>
              <a:rPr lang="en-GB" sz="2400" dirty="0"/>
              <a:t> that offer the best education to young people in the UK.</a:t>
            </a:r>
          </a:p>
          <a:p>
            <a:pPr eaLnBrk="1" hangingPunct="1">
              <a:lnSpc>
                <a:spcPct val="90000"/>
              </a:lnSpc>
            </a:pPr>
            <a:endParaRPr lang="en-GB" sz="2400" dirty="0"/>
          </a:p>
          <a:p>
            <a:pPr eaLnBrk="1" hangingPunct="1">
              <a:lnSpc>
                <a:spcPct val="90000"/>
              </a:lnSpc>
            </a:pPr>
            <a:r>
              <a:rPr lang="en-GB" sz="2400" dirty="0"/>
              <a:t>Outstanding examination results across the school and high predictions for this year.</a:t>
            </a:r>
          </a:p>
          <a:p>
            <a:pPr eaLnBrk="1" hangingPunct="1">
              <a:lnSpc>
                <a:spcPct val="90000"/>
              </a:lnSpc>
            </a:pPr>
            <a:endParaRPr lang="en-GB" sz="2400" dirty="0"/>
          </a:p>
          <a:p>
            <a:pPr eaLnBrk="1" hangingPunct="1">
              <a:lnSpc>
                <a:spcPct val="90000"/>
              </a:lnSpc>
            </a:pPr>
            <a:r>
              <a:rPr lang="en-GB" sz="2400" dirty="0"/>
              <a:t>Teaching School Status, recognising the excellent learning experience our pupils receive from highly strained staff.</a:t>
            </a:r>
          </a:p>
          <a:p>
            <a:pPr eaLnBrk="1" hangingPunct="1">
              <a:lnSpc>
                <a:spcPct val="90000"/>
              </a:lnSpc>
              <a:buFontTx/>
              <a:buNone/>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813" y="1163638"/>
            <a:ext cx="4524375"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3608" y="503010"/>
            <a:ext cx="7056784" cy="523220"/>
          </a:xfrm>
          <a:prstGeom prst="rect">
            <a:avLst/>
          </a:prstGeom>
          <a:noFill/>
        </p:spPr>
        <p:txBody>
          <a:bodyPr wrap="square" rtlCol="0">
            <a:spAutoFit/>
          </a:bodyPr>
          <a:lstStyle/>
          <a:p>
            <a:pPr algn="ctr"/>
            <a:r>
              <a:rPr lang="en-GB" sz="2800" b="1" dirty="0"/>
              <a:t>What else makes this school special ?</a:t>
            </a:r>
          </a:p>
        </p:txBody>
      </p:sp>
    </p:spTree>
    <p:extLst>
      <p:ext uri="{BB962C8B-B14F-4D97-AF65-F5344CB8AC3E}">
        <p14:creationId xmlns:p14="http://schemas.microsoft.com/office/powerpoint/2010/main" val="281315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GB" b="1" dirty="0"/>
              <a:t>Developing the whole child</a:t>
            </a:r>
          </a:p>
        </p:txBody>
      </p:sp>
      <p:sp>
        <p:nvSpPr>
          <p:cNvPr id="3" name="Content Placeholder 2"/>
          <p:cNvSpPr>
            <a:spLocks noGrp="1"/>
          </p:cNvSpPr>
          <p:nvPr>
            <p:ph idx="1"/>
          </p:nvPr>
        </p:nvSpPr>
        <p:spPr/>
        <p:txBody>
          <a:bodyPr/>
          <a:lstStyle/>
          <a:p>
            <a:r>
              <a:rPr lang="en-GB" dirty="0"/>
              <a:t>Professional, caring staff who are dedicated to welcoming every child, and ensuring that each one reaches their full potential .</a:t>
            </a:r>
          </a:p>
          <a:p>
            <a:pPr>
              <a:buNone/>
            </a:pPr>
            <a:endParaRPr lang="en-GB" dirty="0"/>
          </a:p>
          <a:p>
            <a:r>
              <a:rPr lang="en-GB" dirty="0"/>
              <a:t>A broad curriculum, enriched by a wide range of extra opportunities for children of all abilities, outlooks and interests.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Partnership between Home and School</a:t>
            </a:r>
          </a:p>
        </p:txBody>
      </p:sp>
      <p:sp>
        <p:nvSpPr>
          <p:cNvPr id="3" name="Content Placeholder 2"/>
          <p:cNvSpPr>
            <a:spLocks noGrp="1"/>
          </p:cNvSpPr>
          <p:nvPr>
            <p:ph idx="1"/>
          </p:nvPr>
        </p:nvSpPr>
        <p:spPr>
          <a:xfrm>
            <a:off x="456311" y="2060848"/>
            <a:ext cx="8229600" cy="4525963"/>
          </a:xfrm>
        </p:spPr>
        <p:txBody>
          <a:bodyPr/>
          <a:lstStyle/>
          <a:p>
            <a:pPr marL="0" indent="0">
              <a:buNone/>
            </a:pPr>
            <a:r>
              <a:rPr lang="en-GB" sz="2400" dirty="0"/>
              <a:t>We have developed and continue to build fantastic partnerships with you the parents. Our job is made much easier if we have your support.</a:t>
            </a:r>
          </a:p>
          <a:p>
            <a:pPr marL="0" indent="0">
              <a:buNone/>
            </a:pPr>
            <a:endParaRPr lang="en-GB" sz="2400" dirty="0"/>
          </a:p>
          <a:p>
            <a:pPr marL="0" indent="0">
              <a:buNone/>
            </a:pPr>
            <a:r>
              <a:rPr lang="en-GB" sz="2400" dirty="0"/>
              <a:t>Our aim is the same as yours, that while at school your child is safe, happy and successful.</a:t>
            </a:r>
          </a:p>
          <a:p>
            <a:endParaRPr lang="en-GB" sz="2400" dirty="0"/>
          </a:p>
          <a:p>
            <a:pPr marL="0" indent="0">
              <a:buNone/>
            </a:pPr>
            <a:r>
              <a:rPr lang="en-GB" sz="2400" dirty="0"/>
              <a:t>I look forward to counting on your support for the years to come.</a:t>
            </a:r>
          </a:p>
          <a:p>
            <a:endParaRPr lang="en-GB" dirty="0"/>
          </a:p>
        </p:txBody>
      </p:sp>
    </p:spTree>
    <p:extLst>
      <p:ext uri="{BB962C8B-B14F-4D97-AF65-F5344CB8AC3E}">
        <p14:creationId xmlns:p14="http://schemas.microsoft.com/office/powerpoint/2010/main" val="388116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id="{D914FE83-B208-4C9D-878B-5056E6FCE5F2}"/>
              </a:ext>
            </a:extLst>
          </p:cNvPr>
          <p:cNvSpPr/>
          <p:nvPr/>
        </p:nvSpPr>
        <p:spPr>
          <a:xfrm>
            <a:off x="3028309" y="1254090"/>
            <a:ext cx="5798477" cy="435367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Hello, my name is Mr Price. I am the Acting </a:t>
            </a:r>
            <a:r>
              <a:rPr lang="en-GB" sz="2100">
                <a:solidFill>
                  <a:schemeClr val="bg1"/>
                </a:solidFill>
              </a:rPr>
              <a:t>Head Teacher here </a:t>
            </a:r>
            <a:r>
              <a:rPr lang="en-GB" sz="2100" dirty="0">
                <a:solidFill>
                  <a:schemeClr val="bg1"/>
                </a:solidFill>
              </a:rPr>
              <a:t>at St Wilfrid's .</a:t>
            </a:r>
          </a:p>
          <a:p>
            <a:pPr algn="ctr"/>
            <a:r>
              <a:rPr lang="en-GB" sz="2100" dirty="0">
                <a:solidFill>
                  <a:schemeClr val="bg1"/>
                </a:solidFill>
              </a:rPr>
              <a:t>I have been  at St Wilfrid’s since 2010, it is an amazing place to work.</a:t>
            </a:r>
          </a:p>
          <a:p>
            <a:pPr algn="ctr"/>
            <a:r>
              <a:rPr lang="en-GB" sz="2100" dirty="0">
                <a:solidFill>
                  <a:schemeClr val="bg1"/>
                </a:solidFill>
              </a:rPr>
              <a:t>I am really looking forward to meeting you all.</a:t>
            </a:r>
          </a:p>
          <a:p>
            <a:pPr algn="ctr"/>
            <a:endParaRPr lang="en-GB" sz="2100" dirty="0">
              <a:solidFill>
                <a:schemeClr val="bg1"/>
              </a:solidFill>
            </a:endParaRPr>
          </a:p>
          <a:p>
            <a:pPr algn="ctr"/>
            <a:r>
              <a:rPr lang="en-GB" sz="2100" dirty="0">
                <a:solidFill>
                  <a:schemeClr val="bg1"/>
                </a:solidFill>
              </a:rPr>
              <a:t>During lockdown I have been in school planning for your arrival and also training my new Cockapoo puppy.</a:t>
            </a:r>
          </a:p>
          <a:p>
            <a:pPr algn="ctr"/>
            <a:endParaRPr lang="en-GB" sz="2100" dirty="0">
              <a:solidFill>
                <a:schemeClr val="bg1"/>
              </a:solidFill>
            </a:endParaRPr>
          </a:p>
          <a:p>
            <a:pPr algn="ctr"/>
            <a:r>
              <a:rPr lang="en-GB" sz="2100" dirty="0">
                <a:solidFill>
                  <a:schemeClr val="bg1"/>
                </a:solidFill>
              </a:rPr>
              <a:t>Have a fantastic summer and see you very soon.</a:t>
            </a:r>
          </a:p>
        </p:txBody>
      </p:sp>
      <p:sp>
        <p:nvSpPr>
          <p:cNvPr id="3" name="Bevel 2">
            <a:extLst>
              <a:ext uri="{FF2B5EF4-FFF2-40B4-BE49-F238E27FC236}">
                <a16:creationId xmlns:a16="http://schemas.microsoft.com/office/drawing/2014/main" id="{9F6C62F1-9C37-45DA-AEC2-25D9CA53C311}"/>
              </a:ext>
            </a:extLst>
          </p:cNvPr>
          <p:cNvSpPr/>
          <p:nvPr/>
        </p:nvSpPr>
        <p:spPr>
          <a:xfrm>
            <a:off x="381427" y="1315734"/>
            <a:ext cx="2246189" cy="2750906"/>
          </a:xfrm>
          <a:prstGeom prst="bevel">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Photo supplied by Kate Reed</a:t>
            </a:r>
          </a:p>
        </p:txBody>
      </p:sp>
      <p:sp>
        <p:nvSpPr>
          <p:cNvPr id="4" name="Rounded Rectangle 3">
            <a:extLst>
              <a:ext uri="{FF2B5EF4-FFF2-40B4-BE49-F238E27FC236}">
                <a16:creationId xmlns:a16="http://schemas.microsoft.com/office/drawing/2014/main" id="{7F7DE9D7-1E1E-481C-A00E-E7E9C9AED697}"/>
              </a:ext>
            </a:extLst>
          </p:cNvPr>
          <p:cNvSpPr/>
          <p:nvPr/>
        </p:nvSpPr>
        <p:spPr>
          <a:xfrm>
            <a:off x="570216" y="4282397"/>
            <a:ext cx="1814673" cy="735887"/>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Mr Price </a:t>
            </a:r>
          </a:p>
          <a:p>
            <a:pPr algn="ctr"/>
            <a:r>
              <a:rPr lang="en-GB" dirty="0">
                <a:solidFill>
                  <a:schemeClr val="tx1"/>
                </a:solidFill>
              </a:rPr>
              <a:t>Acting Head Teacher</a:t>
            </a:r>
          </a:p>
        </p:txBody>
      </p:sp>
      <p:pic>
        <p:nvPicPr>
          <p:cNvPr id="5" name="Picture 4">
            <a:extLst>
              <a:ext uri="{FF2B5EF4-FFF2-40B4-BE49-F238E27FC236}">
                <a16:creationId xmlns:a16="http://schemas.microsoft.com/office/drawing/2014/main" id="{B8630607-7379-4EE3-95D5-156501CCDFAA}"/>
              </a:ext>
            </a:extLst>
          </p:cNvPr>
          <p:cNvPicPr>
            <a:picLocks noChangeAspect="1"/>
          </p:cNvPicPr>
          <p:nvPr/>
        </p:nvPicPr>
        <p:blipFill>
          <a:blip r:embed="rId2"/>
          <a:stretch>
            <a:fillRect/>
          </a:stretch>
        </p:blipFill>
        <p:spPr>
          <a:xfrm>
            <a:off x="752661" y="1638743"/>
            <a:ext cx="1632228" cy="2244314"/>
          </a:xfrm>
          <a:prstGeom prst="rect">
            <a:avLst/>
          </a:prstGeom>
        </p:spPr>
      </p:pic>
    </p:spTree>
    <p:extLst>
      <p:ext uri="{BB962C8B-B14F-4D97-AF65-F5344CB8AC3E}">
        <p14:creationId xmlns:p14="http://schemas.microsoft.com/office/powerpoint/2010/main" val="261873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381427" y="1315734"/>
            <a:ext cx="2246189" cy="2750906"/>
          </a:xfrm>
          <a:prstGeom prst="bevel">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Photo supplied by Kate Reed</a:t>
            </a:r>
          </a:p>
        </p:txBody>
      </p:sp>
      <p:sp>
        <p:nvSpPr>
          <p:cNvPr id="4" name="Rounded Rectangle 3"/>
          <p:cNvSpPr/>
          <p:nvPr/>
        </p:nvSpPr>
        <p:spPr>
          <a:xfrm>
            <a:off x="570216" y="4282397"/>
            <a:ext cx="1814673" cy="735887"/>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chemeClr val="tx1"/>
                </a:solidFill>
              </a:rPr>
              <a:t>Mrs McDiarmid</a:t>
            </a:r>
          </a:p>
          <a:p>
            <a:pPr algn="ctr"/>
            <a:r>
              <a:rPr lang="en-GB" dirty="0">
                <a:solidFill>
                  <a:schemeClr val="tx1"/>
                </a:solidFill>
              </a:rPr>
              <a:t>Deputy Head Teacher</a:t>
            </a:r>
          </a:p>
        </p:txBody>
      </p:sp>
      <p:sp>
        <p:nvSpPr>
          <p:cNvPr id="5" name="Rounded Rectangle 4"/>
          <p:cNvSpPr/>
          <p:nvPr/>
        </p:nvSpPr>
        <p:spPr>
          <a:xfrm>
            <a:off x="3028309" y="1254090"/>
            <a:ext cx="5798477" cy="4353674"/>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Hello, my name is Mrs McDiarmid. I am in charge of safeguarding, behaviour and attendance.</a:t>
            </a:r>
          </a:p>
          <a:p>
            <a:pPr algn="ctr"/>
            <a:r>
              <a:rPr lang="en-GB" sz="2100" dirty="0">
                <a:solidFill>
                  <a:schemeClr val="bg1"/>
                </a:solidFill>
              </a:rPr>
              <a:t>I have been a teacher at St Wilfrid’s since 2011, it is a happy place to work.</a:t>
            </a:r>
          </a:p>
          <a:p>
            <a:pPr algn="ctr"/>
            <a:r>
              <a:rPr lang="en-GB" sz="2100" dirty="0">
                <a:solidFill>
                  <a:schemeClr val="bg1"/>
                </a:solidFill>
              </a:rPr>
              <a:t>I am really looking forward to meeting you all.</a:t>
            </a:r>
          </a:p>
          <a:p>
            <a:pPr algn="ctr"/>
            <a:endParaRPr lang="en-GB" sz="2100" dirty="0">
              <a:solidFill>
                <a:schemeClr val="bg1"/>
              </a:solidFill>
            </a:endParaRPr>
          </a:p>
          <a:p>
            <a:pPr algn="ctr"/>
            <a:r>
              <a:rPr lang="en-GB" sz="2100" dirty="0">
                <a:solidFill>
                  <a:schemeClr val="bg1"/>
                </a:solidFill>
              </a:rPr>
              <a:t>During lockdown I have been reading lots of books, cycling and completing C25K.</a:t>
            </a:r>
          </a:p>
          <a:p>
            <a:pPr algn="ctr"/>
            <a:endParaRPr lang="en-GB" sz="2100" dirty="0">
              <a:solidFill>
                <a:schemeClr val="bg1"/>
              </a:solidFill>
            </a:endParaRPr>
          </a:p>
          <a:p>
            <a:pPr algn="ctr"/>
            <a:r>
              <a:rPr lang="en-GB" sz="2100" dirty="0">
                <a:solidFill>
                  <a:schemeClr val="bg1"/>
                </a:solidFill>
              </a:rPr>
              <a:t>Have an awesome summer and see you very soon.</a:t>
            </a:r>
          </a:p>
        </p:txBody>
      </p:sp>
      <p:pic>
        <p:nvPicPr>
          <p:cNvPr id="6" name="Picture 5">
            <a:extLst>
              <a:ext uri="{FF2B5EF4-FFF2-40B4-BE49-F238E27FC236}">
                <a16:creationId xmlns:a16="http://schemas.microsoft.com/office/drawing/2014/main" id="{9F7BBBA4-3288-4FBB-AEA2-3D22A4227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04" y="1596042"/>
            <a:ext cx="1715985" cy="2190288"/>
          </a:xfrm>
          <a:prstGeom prst="rect">
            <a:avLst/>
          </a:prstGeom>
        </p:spPr>
      </p:pic>
    </p:spTree>
    <p:extLst>
      <p:ext uri="{BB962C8B-B14F-4D97-AF65-F5344CB8AC3E}">
        <p14:creationId xmlns:p14="http://schemas.microsoft.com/office/powerpoint/2010/main" val="55676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548" y="1772816"/>
            <a:ext cx="8280920" cy="4082008"/>
          </a:xfrm>
        </p:spPr>
        <p:txBody>
          <a:bodyPr>
            <a:normAutofit/>
          </a:bodyPr>
          <a:lstStyle/>
          <a:p>
            <a:endParaRPr lang="en-GB" dirty="0"/>
          </a:p>
          <a:p>
            <a:r>
              <a:rPr lang="en-GB" sz="4400" b="1" dirty="0" err="1">
                <a:latin typeface="Kozuka Mincho Pro H" panose="02020A00000000000000" pitchFamily="18" charset="-128"/>
                <a:ea typeface="Kozuka Mincho Pro H" panose="02020A00000000000000" pitchFamily="18" charset="-128"/>
              </a:rPr>
              <a:t>Excellentia</a:t>
            </a:r>
            <a:r>
              <a:rPr lang="en-GB" sz="4400" b="1" dirty="0">
                <a:latin typeface="Kozuka Mincho Pro H" panose="02020A00000000000000" pitchFamily="18" charset="-128"/>
                <a:ea typeface="Kozuka Mincho Pro H" panose="02020A00000000000000" pitchFamily="18" charset="-128"/>
              </a:rPr>
              <a:t> per </a:t>
            </a:r>
            <a:r>
              <a:rPr lang="en-GB" sz="4400" b="1" dirty="0" err="1">
                <a:latin typeface="Kozuka Mincho Pro H" panose="02020A00000000000000" pitchFamily="18" charset="-128"/>
                <a:ea typeface="Kozuka Mincho Pro H" panose="02020A00000000000000" pitchFamily="18" charset="-128"/>
              </a:rPr>
              <a:t>fidem</a:t>
            </a:r>
            <a:r>
              <a:rPr lang="en-GB" sz="4400" b="1" dirty="0">
                <a:latin typeface="Kozuka Mincho Pro H" panose="02020A00000000000000" pitchFamily="18" charset="-128"/>
                <a:ea typeface="Kozuka Mincho Pro H" panose="02020A00000000000000" pitchFamily="18" charset="-128"/>
              </a:rPr>
              <a:t>, per </a:t>
            </a:r>
            <a:r>
              <a:rPr lang="en-GB" sz="4400" b="1" dirty="0" err="1">
                <a:latin typeface="Kozuka Mincho Pro H" panose="02020A00000000000000" pitchFamily="18" charset="-128"/>
                <a:ea typeface="Kozuka Mincho Pro H" panose="02020A00000000000000" pitchFamily="18" charset="-128"/>
              </a:rPr>
              <a:t>scientiam</a:t>
            </a:r>
            <a:r>
              <a:rPr lang="en-GB" sz="4400" b="1" dirty="0">
                <a:latin typeface="Kozuka Mincho Pro H" panose="02020A00000000000000" pitchFamily="18" charset="-128"/>
                <a:ea typeface="Kozuka Mincho Pro H" panose="02020A00000000000000" pitchFamily="18" charset="-128"/>
              </a:rPr>
              <a:t>, per </a:t>
            </a:r>
            <a:r>
              <a:rPr lang="en-GB" sz="4400" b="1" dirty="0" err="1">
                <a:latin typeface="Kozuka Mincho Pro H" panose="02020A00000000000000" pitchFamily="18" charset="-128"/>
                <a:ea typeface="Kozuka Mincho Pro H" panose="02020A00000000000000" pitchFamily="18" charset="-128"/>
              </a:rPr>
              <a:t>adiuvatum</a:t>
            </a:r>
            <a:r>
              <a:rPr lang="en-GB" sz="4400" b="1" dirty="0">
                <a:latin typeface="Kozuka Mincho Pro H" panose="02020A00000000000000" pitchFamily="18" charset="-128"/>
                <a:ea typeface="Kozuka Mincho Pro H" panose="02020A00000000000000" pitchFamily="18" charset="-128"/>
              </a:rPr>
              <a:t>.</a:t>
            </a:r>
          </a:p>
          <a:p>
            <a:endParaRPr lang="en-GB" sz="4400" dirty="0">
              <a:latin typeface="Kozuka Mincho Pro H" panose="02020A00000000000000" pitchFamily="18" charset="-128"/>
              <a:ea typeface="Kozuka Mincho Pro H" panose="02020A00000000000000" pitchFamily="18" charset="-128"/>
            </a:endParaRPr>
          </a:p>
          <a:p>
            <a:r>
              <a:rPr lang="en-GB" sz="3600" b="1" dirty="0">
                <a:latin typeface="Kozuka Mincho Pro H" panose="02020A00000000000000" pitchFamily="18" charset="-128"/>
                <a:ea typeface="Kozuka Mincho Pro H" panose="02020A00000000000000" pitchFamily="18" charset="-128"/>
              </a:rPr>
              <a:t>Excellence through faith, learning and support.</a:t>
            </a:r>
          </a:p>
        </p:txBody>
      </p:sp>
      <p:sp>
        <p:nvSpPr>
          <p:cNvPr id="2" name="TextBox 1"/>
          <p:cNvSpPr txBox="1"/>
          <p:nvPr/>
        </p:nvSpPr>
        <p:spPr>
          <a:xfrm>
            <a:off x="611560" y="332656"/>
            <a:ext cx="8064896" cy="830997"/>
          </a:xfrm>
          <a:prstGeom prst="rect">
            <a:avLst/>
          </a:prstGeom>
          <a:noFill/>
        </p:spPr>
        <p:txBody>
          <a:bodyPr wrap="square" rtlCol="0">
            <a:spAutoFit/>
          </a:bodyPr>
          <a:lstStyle/>
          <a:p>
            <a:pPr algn="ctr"/>
            <a:r>
              <a:rPr lang="en-GB" sz="2400" b="1" dirty="0"/>
              <a:t>Firstly, and most importantly, we are a Catholic school and everything we do is driven by the schools Motto</a:t>
            </a:r>
          </a:p>
        </p:txBody>
      </p:sp>
    </p:spTree>
    <p:extLst>
      <p:ext uri="{BB962C8B-B14F-4D97-AF65-F5344CB8AC3E}">
        <p14:creationId xmlns:p14="http://schemas.microsoft.com/office/powerpoint/2010/main" val="67846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23850" y="260350"/>
            <a:ext cx="8229600" cy="865188"/>
          </a:xfrm>
        </p:spPr>
        <p:txBody>
          <a:bodyPr/>
          <a:lstStyle/>
          <a:p>
            <a:pPr algn="ctr" eaLnBrk="1" hangingPunct="1">
              <a:buFontTx/>
              <a:buNone/>
            </a:pPr>
            <a:r>
              <a:rPr lang="en-GB" sz="4800" dirty="0"/>
              <a:t>Catholic Ethos &amp; Discipline</a:t>
            </a:r>
            <a:r>
              <a:rPr lang="en-GB" dirty="0"/>
              <a:t> </a:t>
            </a:r>
            <a:endParaRPr lang="en-US" dirty="0"/>
          </a:p>
        </p:txBody>
      </p:sp>
      <p:pic>
        <p:nvPicPr>
          <p:cNvPr id="4" name="Picture 2" descr="C:\Users\nhn\AppData\Local\Microsoft\Windows\Temporary Internet Files\Content.Outlook\SN2E1MR2\St Wilfrids June 2010.jpg"/>
          <p:cNvPicPr>
            <a:picLocks noChangeAspect="1" noChangeArrowheads="1"/>
          </p:cNvPicPr>
          <p:nvPr/>
        </p:nvPicPr>
        <p:blipFill>
          <a:blip r:embed="rId3" cstate="print"/>
          <a:srcRect/>
          <a:stretch>
            <a:fillRect/>
          </a:stretch>
        </p:blipFill>
        <p:spPr bwMode="auto">
          <a:xfrm>
            <a:off x="2309018" y="1600200"/>
            <a:ext cx="4525963" cy="45259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09006"/>
            <a:ext cx="8229600" cy="1143000"/>
          </a:xfrm>
        </p:spPr>
        <p:txBody>
          <a:bodyPr/>
          <a:lstStyle/>
          <a:p>
            <a:pPr eaLnBrk="1" hangingPunct="1"/>
            <a:r>
              <a:rPr lang="en-GB" dirty="0"/>
              <a:t>Catholic Ethos  </a:t>
            </a:r>
            <a:endParaRPr lang="en-US" dirty="0"/>
          </a:p>
        </p:txBody>
      </p:sp>
      <p:sp>
        <p:nvSpPr>
          <p:cNvPr id="6147" name="Rectangle 3"/>
          <p:cNvSpPr>
            <a:spLocks noGrp="1" noChangeArrowheads="1"/>
          </p:cNvSpPr>
          <p:nvPr>
            <p:ph type="body" idx="1"/>
          </p:nvPr>
        </p:nvSpPr>
        <p:spPr>
          <a:xfrm>
            <a:off x="179512" y="980728"/>
            <a:ext cx="8784976" cy="4857403"/>
          </a:xfrm>
        </p:spPr>
        <p:txBody>
          <a:bodyPr/>
          <a:lstStyle/>
          <a:p>
            <a:pPr marL="0" indent="0" eaLnBrk="1" hangingPunct="1">
              <a:buNone/>
            </a:pPr>
            <a:r>
              <a:rPr lang="en-GB" sz="2000" dirty="0"/>
              <a:t>The Catholic Faith is at the heart of all we do. The Gospel values of Faith, Hope and Love are the guiding principles by which we live and work. </a:t>
            </a:r>
          </a:p>
          <a:p>
            <a:pPr marL="0" indent="0" eaLnBrk="1" hangingPunct="1">
              <a:buNone/>
            </a:pPr>
            <a:r>
              <a:rPr lang="en-GB" sz="2000" dirty="0"/>
              <a:t> </a:t>
            </a:r>
          </a:p>
          <a:p>
            <a:pPr eaLnBrk="1" hangingPunct="1"/>
            <a:r>
              <a:rPr lang="en-GB" sz="2000" dirty="0"/>
              <a:t>Through our programmes of liturgy, worship, retreats, Religious Education and charity work, we aim to enable our students to value the notion of service to others while offering opportunities to reflect on their own individual </a:t>
            </a:r>
            <a:r>
              <a:rPr lang="en-GB" sz="2000" b="1" dirty="0"/>
              <a:t>faith</a:t>
            </a:r>
            <a:r>
              <a:rPr lang="en-GB" sz="2000" dirty="0"/>
              <a:t> journeys.  </a:t>
            </a:r>
          </a:p>
          <a:p>
            <a:pPr eaLnBrk="1" hangingPunct="1"/>
            <a:r>
              <a:rPr lang="en-GB" sz="2000" dirty="0"/>
              <a:t>By creating the conditions for our students to be the best they can be we are preparing the way for them to achieve the fullness of life as promised by Christ and to be active citizens of the 21st century, bringing </a:t>
            </a:r>
            <a:r>
              <a:rPr lang="en-GB" sz="2000" b="1" dirty="0"/>
              <a:t>hope</a:t>
            </a:r>
            <a:r>
              <a:rPr lang="en-GB" sz="2000" dirty="0"/>
              <a:t> to their families, friends, community and nation. </a:t>
            </a:r>
          </a:p>
          <a:p>
            <a:pPr eaLnBrk="1" hangingPunct="1"/>
            <a:r>
              <a:rPr lang="en-GB" sz="2000" dirty="0"/>
              <a:t>We aim to encourage in all members of our school a </a:t>
            </a:r>
            <a:r>
              <a:rPr lang="en-GB" sz="2000" b="1" dirty="0"/>
              <a:t>love</a:t>
            </a:r>
            <a:r>
              <a:rPr lang="en-GB" sz="2000" dirty="0"/>
              <a:t> of learning, a </a:t>
            </a:r>
            <a:r>
              <a:rPr lang="en-GB" sz="2000" b="1" dirty="0"/>
              <a:t>love</a:t>
            </a:r>
            <a:r>
              <a:rPr lang="en-GB" sz="2000" dirty="0"/>
              <a:t> of each other and a </a:t>
            </a:r>
            <a:r>
              <a:rPr lang="en-GB" sz="2000" b="1" dirty="0"/>
              <a:t>love</a:t>
            </a:r>
            <a:r>
              <a:rPr lang="en-GB" sz="2000" dirty="0"/>
              <a:t> of God. </a:t>
            </a:r>
          </a:p>
          <a:p>
            <a:pPr marL="0" indent="0" eaLnBrk="1" hangingPunct="1">
              <a:buNone/>
            </a:pPr>
            <a:r>
              <a:rPr lang="en-GB" sz="2000" dirty="0"/>
              <a:t> </a:t>
            </a:r>
          </a:p>
        </p:txBody>
      </p:sp>
    </p:spTree>
    <p:extLst>
      <p:ext uri="{BB962C8B-B14F-4D97-AF65-F5344CB8AC3E}">
        <p14:creationId xmlns:p14="http://schemas.microsoft.com/office/powerpoint/2010/main" val="237047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404664"/>
            <a:ext cx="8229600" cy="854968"/>
          </a:xfrm>
        </p:spPr>
        <p:txBody>
          <a:bodyPr/>
          <a:lstStyle/>
          <a:p>
            <a:pPr eaLnBrk="1" hangingPunct="1"/>
            <a:r>
              <a:rPr lang="en-GB" dirty="0"/>
              <a:t>Behaviour and Discipline: Ofsted Oct 2018 </a:t>
            </a:r>
            <a:endParaRPr lang="en-US" dirty="0"/>
          </a:p>
        </p:txBody>
      </p:sp>
      <p:sp>
        <p:nvSpPr>
          <p:cNvPr id="6147" name="Rectangle 3"/>
          <p:cNvSpPr>
            <a:spLocks noGrp="1" noChangeArrowheads="1"/>
          </p:cNvSpPr>
          <p:nvPr>
            <p:ph type="body" idx="1"/>
          </p:nvPr>
        </p:nvSpPr>
        <p:spPr>
          <a:xfrm>
            <a:off x="251520" y="1772816"/>
            <a:ext cx="8640960" cy="5544616"/>
          </a:xfrm>
        </p:spPr>
        <p:txBody>
          <a:bodyPr/>
          <a:lstStyle/>
          <a:p>
            <a:pPr eaLnBrk="1" hangingPunct="1"/>
            <a:r>
              <a:rPr lang="en-GB" sz="2400" dirty="0"/>
              <a:t>Pupils are highly courteous and polite towards staff and visitors. Behaviour is excellent. </a:t>
            </a:r>
          </a:p>
          <a:p>
            <a:pPr eaLnBrk="1" hangingPunct="1"/>
            <a:r>
              <a:rPr lang="en-GB" sz="2400" dirty="0"/>
              <a:t>The behaviour of pupils is outstanding. During the inspection, the standard of pupils’ behaviour in lessons was never less than impeccable. Conduct around the school was equally impressive, with calm and orderly movement a matter of routine. </a:t>
            </a:r>
          </a:p>
          <a:p>
            <a:pPr eaLnBrk="1" hangingPunct="1"/>
            <a:r>
              <a:rPr lang="en-GB" sz="2400" dirty="0"/>
              <a:t>Pupils conduct themselves towards staff and visitors with good manners and courtesy. The strength of relationships between staff and pupils is a significant reason why the standard of learning across the school is so high. </a:t>
            </a:r>
          </a:p>
          <a:p>
            <a:pPr eaLnBrk="1" hangingPunct="1"/>
            <a:endParaRPr lang="en-GB" sz="2400" dirty="0"/>
          </a:p>
          <a:p>
            <a:pPr eaLnBrk="1" hangingPunct="1"/>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125760"/>
            <a:ext cx="8229600" cy="854968"/>
          </a:xfrm>
        </p:spPr>
        <p:txBody>
          <a:bodyPr/>
          <a:lstStyle/>
          <a:p>
            <a:pPr eaLnBrk="1" hangingPunct="1"/>
            <a:r>
              <a:rPr lang="en-GB" dirty="0"/>
              <a:t>Discipline </a:t>
            </a:r>
            <a:endParaRPr lang="en-US" dirty="0"/>
          </a:p>
        </p:txBody>
      </p:sp>
      <p:sp>
        <p:nvSpPr>
          <p:cNvPr id="6147" name="Rectangle 3"/>
          <p:cNvSpPr>
            <a:spLocks noGrp="1" noChangeArrowheads="1"/>
          </p:cNvSpPr>
          <p:nvPr>
            <p:ph type="body" idx="1"/>
          </p:nvPr>
        </p:nvSpPr>
        <p:spPr>
          <a:xfrm>
            <a:off x="117848" y="908720"/>
            <a:ext cx="8846640" cy="4857403"/>
          </a:xfrm>
        </p:spPr>
        <p:txBody>
          <a:bodyPr/>
          <a:lstStyle/>
          <a:p>
            <a:pPr marL="0" indent="0" eaLnBrk="1" hangingPunct="1">
              <a:buNone/>
            </a:pPr>
            <a:r>
              <a:rPr lang="en-GB" sz="2400" dirty="0"/>
              <a:t>We have a name for being a calm and disciplined school. We work hard at this and ask all pupils and parents to work with us to maintain this reputation.</a:t>
            </a:r>
          </a:p>
          <a:p>
            <a:pPr marL="0" indent="0" eaLnBrk="1" hangingPunct="1">
              <a:buNone/>
            </a:pPr>
            <a:r>
              <a:rPr lang="en-GB" sz="2400" dirty="0"/>
              <a:t>Good discipline and self control underpins the whole school day.</a:t>
            </a:r>
          </a:p>
          <a:p>
            <a:pPr eaLnBrk="1" hangingPunct="1"/>
            <a:r>
              <a:rPr lang="en-GB" sz="2400" dirty="0"/>
              <a:t>Bullying, disruption, insolence to staff will never be tolerated.</a:t>
            </a:r>
          </a:p>
          <a:p>
            <a:pPr eaLnBrk="1" hangingPunct="1"/>
            <a:r>
              <a:rPr lang="en-GB" sz="2400" dirty="0"/>
              <a:t>We run a strict school we concentrate on the small things such as attitude, behaviour and effort.</a:t>
            </a:r>
          </a:p>
          <a:p>
            <a:pPr eaLnBrk="1" hangingPunct="1"/>
            <a:r>
              <a:rPr lang="en-GB" sz="2400" dirty="0"/>
              <a:t>We speak to each other with respect.</a:t>
            </a:r>
          </a:p>
          <a:p>
            <a:pPr eaLnBrk="1" hangingPunct="1"/>
            <a:r>
              <a:rPr lang="en-GB" sz="2400" dirty="0"/>
              <a:t>We expect the highest standards of uniform and footwear,  and do not accept extreme haircuts, make-up, jewellery etc.</a:t>
            </a:r>
          </a:p>
          <a:p>
            <a:pPr marL="0" indent="0" eaLnBrk="1" hangingPunct="1">
              <a:buNone/>
            </a:pPr>
            <a:r>
              <a:rPr lang="en-GB" dirty="0"/>
              <a:t> </a:t>
            </a:r>
            <a:r>
              <a:rPr lang="en-US" sz="2400" b="1" dirty="0"/>
              <a:t>St Benedict said: “The good of all concerned may prompt us to a little strictness in order to amend faults and to safeguard love”.</a:t>
            </a:r>
            <a:r>
              <a:rPr lang="en-US" sz="2400" dirty="0"/>
              <a:t> </a:t>
            </a:r>
          </a:p>
        </p:txBody>
      </p:sp>
    </p:spTree>
    <p:extLst>
      <p:ext uri="{BB962C8B-B14F-4D97-AF65-F5344CB8AC3E}">
        <p14:creationId xmlns:p14="http://schemas.microsoft.com/office/powerpoint/2010/main" val="118203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14290"/>
            <a:ext cx="8229600" cy="571504"/>
          </a:xfrm>
        </p:spPr>
        <p:txBody>
          <a:bodyPr/>
          <a:lstStyle/>
          <a:p>
            <a:pPr eaLnBrk="1" hangingPunct="1"/>
            <a:r>
              <a:rPr lang="en-GB" sz="4000" dirty="0"/>
              <a:t>Our Pastoral System</a:t>
            </a:r>
            <a:endParaRPr lang="en-US" sz="4000" dirty="0"/>
          </a:p>
        </p:txBody>
      </p:sp>
      <p:sp>
        <p:nvSpPr>
          <p:cNvPr id="7171" name="Rectangle 3"/>
          <p:cNvSpPr>
            <a:spLocks noGrp="1" noChangeArrowheads="1"/>
          </p:cNvSpPr>
          <p:nvPr>
            <p:ph type="body" idx="1"/>
          </p:nvPr>
        </p:nvSpPr>
        <p:spPr>
          <a:xfrm>
            <a:off x="179512" y="785794"/>
            <a:ext cx="8784976" cy="5667542"/>
          </a:xfrm>
        </p:spPr>
        <p:txBody>
          <a:bodyPr/>
          <a:lstStyle/>
          <a:p>
            <a:pPr eaLnBrk="1" hangingPunct="1"/>
            <a:r>
              <a:rPr lang="en-GB" sz="2600" dirty="0"/>
              <a:t>We operate a House system which your child will join – </a:t>
            </a:r>
            <a:r>
              <a:rPr lang="en-GB" sz="2600" dirty="0">
                <a:solidFill>
                  <a:srgbClr val="00B0F0"/>
                </a:solidFill>
              </a:rPr>
              <a:t>St Aidan</a:t>
            </a:r>
            <a:r>
              <a:rPr lang="en-GB" sz="2600" dirty="0"/>
              <a:t>, </a:t>
            </a:r>
            <a:r>
              <a:rPr lang="en-GB" sz="2600" dirty="0">
                <a:solidFill>
                  <a:srgbClr val="FFFF00"/>
                </a:solidFill>
              </a:rPr>
              <a:t>St Cuthbert</a:t>
            </a:r>
            <a:r>
              <a:rPr lang="en-GB" sz="2600" dirty="0"/>
              <a:t>, </a:t>
            </a:r>
            <a:r>
              <a:rPr lang="en-GB" sz="2600" dirty="0">
                <a:solidFill>
                  <a:srgbClr val="FF0000"/>
                </a:solidFill>
              </a:rPr>
              <a:t>St Bede</a:t>
            </a:r>
            <a:r>
              <a:rPr lang="en-GB" sz="2600" dirty="0"/>
              <a:t>, </a:t>
            </a:r>
            <a:r>
              <a:rPr lang="en-GB" sz="2600" dirty="0">
                <a:solidFill>
                  <a:srgbClr val="00B050"/>
                </a:solidFill>
              </a:rPr>
              <a:t>St Hilda </a:t>
            </a:r>
            <a:r>
              <a:rPr lang="en-GB" sz="2600" dirty="0"/>
              <a:t>and </a:t>
            </a:r>
            <a:r>
              <a:rPr lang="en-GB" sz="2600" dirty="0">
                <a:solidFill>
                  <a:srgbClr val="FFC000"/>
                </a:solidFill>
              </a:rPr>
              <a:t>St Margaret </a:t>
            </a:r>
            <a:r>
              <a:rPr lang="en-GB" sz="2600" dirty="0" err="1">
                <a:solidFill>
                  <a:srgbClr val="FFC000"/>
                </a:solidFill>
              </a:rPr>
              <a:t>Clitherow</a:t>
            </a:r>
            <a:r>
              <a:rPr lang="en-GB" sz="2600" dirty="0"/>
              <a:t> (</a:t>
            </a:r>
            <a:r>
              <a:rPr lang="en-GB" sz="2600" dirty="0">
                <a:solidFill>
                  <a:srgbClr val="7030A0"/>
                </a:solidFill>
              </a:rPr>
              <a:t>St Columba </a:t>
            </a:r>
            <a:r>
              <a:rPr lang="en-GB" sz="2600" dirty="0"/>
              <a:t>6</a:t>
            </a:r>
            <a:r>
              <a:rPr lang="en-GB" sz="2600" baseline="30000" dirty="0"/>
              <a:t>th</a:t>
            </a:r>
            <a:r>
              <a:rPr lang="en-GB" sz="2600" dirty="0"/>
              <a:t> form).</a:t>
            </a:r>
          </a:p>
          <a:p>
            <a:pPr eaLnBrk="1" hangingPunct="1"/>
            <a:r>
              <a:rPr lang="en-GB" sz="2600" dirty="0"/>
              <a:t>Siblings remain in the same House so that strong links are made between families and the Heads of House.</a:t>
            </a:r>
          </a:p>
          <a:p>
            <a:pPr eaLnBrk="1" hangingPunct="1"/>
            <a:r>
              <a:rPr lang="en-GB" sz="2600" dirty="0"/>
              <a:t>Each House has a strong sense of identity, reinforced via powerful corporate House image and regular inter House competitions including cross country, dance, football and quizzes. </a:t>
            </a:r>
          </a:p>
          <a:p>
            <a:pPr eaLnBrk="1" hangingPunct="1"/>
            <a:r>
              <a:rPr lang="en-GB" sz="2600" dirty="0"/>
              <a:t>We celebrate achievement through Praise and Reward assemblies, post-cards home, certificates and prizes.</a:t>
            </a:r>
          </a:p>
          <a:p>
            <a:pPr eaLnBrk="1" hangingPunct="1"/>
            <a:r>
              <a:rPr lang="en-GB" sz="2600" dirty="0"/>
              <a:t>Each child is also placed into a from group with a dedicated Form Tutor who is key to our pastoral system. </a:t>
            </a:r>
          </a:p>
          <a:p>
            <a:pPr eaLnBrk="1" hangingPunct="1">
              <a:buFontTx/>
              <a:buNone/>
            </a:pPr>
            <a:r>
              <a:rPr lang="en-GB" sz="2800" dirty="0"/>
              <a:t>	 </a:t>
            </a:r>
            <a:endParaRPr lang="en-US" sz="28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4551</TotalTime>
  <Words>1342</Words>
  <Application>Microsoft Office PowerPoint</Application>
  <PresentationFormat>On-screen Show (4:3)</PresentationFormat>
  <Paragraphs>139</Paragraphs>
  <Slides>18</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Kozuka Mincho Pro H</vt:lpstr>
      <vt:lpstr>Arial</vt:lpstr>
      <vt:lpstr>Default Design</vt:lpstr>
      <vt:lpstr>PowerPoint Presentation</vt:lpstr>
      <vt:lpstr>PowerPoint Presentation</vt:lpstr>
      <vt:lpstr>PowerPoint Presentation</vt:lpstr>
      <vt:lpstr>PowerPoint Presentation</vt:lpstr>
      <vt:lpstr>PowerPoint Presentation</vt:lpstr>
      <vt:lpstr>Catholic Ethos  </vt:lpstr>
      <vt:lpstr>Behaviour and Discipline: Ofsted Oct 2018 </vt:lpstr>
      <vt:lpstr>Discipline </vt:lpstr>
      <vt:lpstr>Our Pastoral System</vt:lpstr>
      <vt:lpstr>PowerPoint Presentation</vt:lpstr>
      <vt:lpstr>Year 7 Form Tutors</vt:lpstr>
      <vt:lpstr>Pastoral Support in St Wilfrid’s</vt:lpstr>
      <vt:lpstr>Attendance and expectations</vt:lpstr>
      <vt:lpstr>The School Day</vt:lpstr>
      <vt:lpstr>Main achievements</vt:lpstr>
      <vt:lpstr>PowerPoint Presentation</vt:lpstr>
      <vt:lpstr>Developing the whole child</vt:lpstr>
      <vt:lpstr>Partnership between Home and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hurn</dc:creator>
  <cp:lastModifiedBy>Faye McKenzie</cp:lastModifiedBy>
  <cp:revision>162</cp:revision>
  <dcterms:created xsi:type="dcterms:W3CDTF">2006-09-17T20:24:33Z</dcterms:created>
  <dcterms:modified xsi:type="dcterms:W3CDTF">2020-07-07T13:09:08Z</dcterms:modified>
</cp:coreProperties>
</file>