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59" r:id="rId4"/>
    <p:sldId id="258" r:id="rId5"/>
    <p:sldId id="256" r:id="rId6"/>
    <p:sldId id="284" r:id="rId7"/>
    <p:sldId id="261" r:id="rId8"/>
    <p:sldId id="262" r:id="rId9"/>
    <p:sldId id="263" r:id="rId10"/>
    <p:sldId id="281" r:id="rId11"/>
    <p:sldId id="270" r:id="rId12"/>
    <p:sldId id="279" r:id="rId13"/>
    <p:sldId id="278" r:id="rId14"/>
    <p:sldId id="277" r:id="rId15"/>
    <p:sldId id="275" r:id="rId16"/>
    <p:sldId id="273" r:id="rId17"/>
    <p:sldId id="267" r:id="rId18"/>
    <p:sldId id="271" r:id="rId19"/>
    <p:sldId id="282" r:id="rId20"/>
    <p:sldId id="280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6699FF"/>
    <a:srgbClr val="CF67A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7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6B70-B498-4CF0-982A-3345F209BCE8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D8CC7-6763-4392-914D-3A06465E19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09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FB342-EA5A-0442-A565-FFBAAD57066C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828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2FB342-EA5A-0442-A565-FFBAAD57066C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6542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76E8F-03C2-4CAB-9D16-A2B7D977D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200F7-63B1-48D5-B141-DCC892D29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510DF-823B-49FB-801B-8D8C9CD13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BE976-48D3-4008-AFDD-CE097B7A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F7C7A-0BD2-42E7-AC9F-A30A7468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1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915A-268C-4372-A776-B8BF35AB3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D7B11-5C7F-42FF-B239-E5B08E8E4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F9B02-4534-43CA-948F-11133993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A29EF-D58F-49CE-873A-78BBF1AE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BE088-EC2E-4A2A-8E4C-68B37A0A0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28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BFF091-9517-4DF0-833A-1E4B836AC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815A5-9948-4B42-8749-0872A420C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F6C9B-D508-47D1-8544-18141A31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926F-85F7-4084-848E-BE2F3EC1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69713-C8F9-46D4-AE04-113DC4E3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79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2F654-F982-4CC7-8B3C-D343772A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B678C-BF75-4DAB-9F65-C76A5AF06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519-352B-4560-B1E2-A95AC076A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600A2-1654-4C66-A820-49EEC0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D32B0-3B99-40CC-9D70-2D0790E4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358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3FF4-5C88-4232-86D2-D12CEF8D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4CE06-722A-464F-948B-4661B7E47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FA302-D38F-4D09-B258-5E1CD3C7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3A4C-685D-49E0-9041-3F5E00BE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4470-1BE9-4008-97A1-627349B6B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6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978A-3E5D-4F8A-A0F6-A9E2D7F6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7ADC-3908-4896-BE19-5EB25122B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0E8AC-ABC1-43E1-95CC-B30FFC16D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45C1D-C9CB-4D57-BA13-C2D61A06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ACCAA-CCEB-495D-9F66-23152E028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161A4-8928-4A54-A788-EA7408324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0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819F5-316B-4457-803D-193D1C540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16FC1-923E-409D-87A6-30878DE76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699E4-8857-4606-BB1F-4FD180EDE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3C3F9-9C0E-479D-B4AC-35E0FFBB7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95BC26-448A-4159-A9F1-681E7F438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D45841-48D4-431B-86D2-DDF83795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254F9-AF46-48C7-A7CE-9B9F83A0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6E409A-5FDE-4B56-BE6E-9CD4F133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0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E33A-145B-4076-ADC3-CFFF2AF12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C365A-AE0A-44C4-AD57-78434980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BEAA7-985E-48FF-AE52-4240E86F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DBA75-0924-4CB9-ABDD-2584E4D24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0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9E0575-A609-444E-BAE8-1D2336088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59B6F-B17F-4BDC-BC3D-E4C3E7990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F6E55-F1F3-4282-ACE4-E3C68A66E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5FF7-7290-4111-B2D3-5E959E1A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E8511-274C-4A84-A103-C3095745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0DC681-7A3B-4329-81FA-B76AD3D86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F6F24-F5D7-4255-9EC1-8E320DE8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C3CEC-D334-4BF9-9858-6F0B1396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96BFA0-4A18-4F75-9F21-08CCF48C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10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B1B9-E106-4B5C-A0CE-8FC933D9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FBB52-F148-4EAF-83D0-6A575DBDF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BD301-A2EB-41DB-8B3B-1DECED110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E6589-1A86-4C9E-8238-06A5EEE9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C2554-A2CE-4F8A-B577-ABAFCA2DE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9A55F-0C4D-4B23-8930-695717F9D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9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B493BD-6BA2-4A62-8CF4-2877A1AB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A36AD2-9315-4D1C-8203-E017D12D1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EABFC-5BEF-4C16-8BDC-B15C82A69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8DE8C-1312-4918-B36A-BCE58D1CEB1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08C19-5E3F-418C-8742-197A7D0D3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F1EB-470F-4D51-84C1-13EA27112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9F526-447D-4525-920A-A0A3698834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7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12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10.jpg"/><Relationship Id="rId5" Type="http://schemas.openxmlformats.org/officeDocument/2006/relationships/image" Target="../media/image2.jpg"/><Relationship Id="rId10" Type="http://schemas.openxmlformats.org/officeDocument/2006/relationships/image" Target="../media/image9.JPG"/><Relationship Id="rId4" Type="http://schemas.openxmlformats.org/officeDocument/2006/relationships/image" Target="../media/image1.tiff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8C4EC39-32CF-4B39-8C3D-2F41644B76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0" y="0"/>
            <a:ext cx="3831195" cy="113007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ABCBB6B-B0BB-40FE-9217-7AA66AE4DCD2}"/>
              </a:ext>
            </a:extLst>
          </p:cNvPr>
          <p:cNvSpPr txBox="1">
            <a:spLocks/>
          </p:cNvSpPr>
          <p:nvPr/>
        </p:nvSpPr>
        <p:spPr>
          <a:xfrm>
            <a:off x="2845026" y="655621"/>
            <a:ext cx="6659856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u="sng" dirty="0"/>
              <a:t>Modern </a:t>
            </a:r>
            <a:r>
              <a:rPr lang="es-ES_tradnl" u="sng" dirty="0" err="1"/>
              <a:t>Foreign</a:t>
            </a:r>
            <a:r>
              <a:rPr lang="es-ES_tradnl" u="sng" dirty="0"/>
              <a:t> </a:t>
            </a:r>
            <a:r>
              <a:rPr lang="es-ES_tradnl" u="sng" dirty="0" err="1"/>
              <a:t>Languages</a:t>
            </a:r>
            <a:endParaRPr lang="es-ES_tradnl" u="sng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FD492-3950-4CBD-9042-FBBCFDF18F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b="32422"/>
          <a:stretch/>
        </p:blipFill>
        <p:spPr>
          <a:xfrm>
            <a:off x="8171487" y="0"/>
            <a:ext cx="3731689" cy="131124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F1E2BB9-EB62-4F94-A8C5-E63EF6D7FB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8" b="35467"/>
          <a:stretch/>
        </p:blipFill>
        <p:spPr>
          <a:xfrm>
            <a:off x="3831195" y="-80786"/>
            <a:ext cx="4070179" cy="12839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F54974-DD75-4623-ACDA-D7F163A7F865}"/>
              </a:ext>
            </a:extLst>
          </p:cNvPr>
          <p:cNvSpPr txBox="1"/>
          <p:nvPr/>
        </p:nvSpPr>
        <p:spPr>
          <a:xfrm flipH="1">
            <a:off x="649995" y="3147590"/>
            <a:ext cx="11049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anose="030F0702030302020204" pitchFamily="66" charset="0"/>
              </a:rPr>
              <a:t>Year 7 pupils starting in September 2020 will be learning </a:t>
            </a: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French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Pupils in 7S will also have the exciting opportunity to learn 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Mandarin</a:t>
            </a:r>
            <a:r>
              <a:rPr lang="en-GB" sz="2000" dirty="0">
                <a:latin typeface="Comic Sans MS" panose="030F0702030302020204" pitchFamily="66" charset="0"/>
              </a:rPr>
              <a:t> as a second foreign language alongside </a:t>
            </a:r>
            <a:r>
              <a:rPr lang="en-GB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French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Meet the St Wilfrid’s MFL Team………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Can you guess which languages they speak? And what they’re currently learning?</a:t>
            </a:r>
          </a:p>
        </p:txBody>
      </p:sp>
    </p:spTree>
    <p:extLst>
      <p:ext uri="{BB962C8B-B14F-4D97-AF65-F5344CB8AC3E}">
        <p14:creationId xmlns:p14="http://schemas.microsoft.com/office/powerpoint/2010/main" val="319210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80FE1E-1A06-6949-93A2-5934EB7E0C7F}"/>
              </a:ext>
            </a:extLst>
          </p:cNvPr>
          <p:cNvSpPr txBox="1"/>
          <p:nvPr/>
        </p:nvSpPr>
        <p:spPr>
          <a:xfrm>
            <a:off x="479686" y="374874"/>
            <a:ext cx="1077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this</a:t>
            </a:r>
            <a:r>
              <a:rPr lang="es-ES_tradnl" sz="2400" dirty="0"/>
              <a:t> </a:t>
            </a:r>
            <a:r>
              <a:rPr lang="es-ES_tradnl" sz="2400" dirty="0" err="1"/>
              <a:t>session</a:t>
            </a:r>
            <a:r>
              <a:rPr lang="es-ES_tradnl" sz="2400" dirty="0"/>
              <a:t> </a:t>
            </a:r>
            <a:r>
              <a:rPr lang="es-ES_tradnl" sz="2400" dirty="0" err="1"/>
              <a:t>we</a:t>
            </a:r>
            <a:r>
              <a:rPr lang="es-ES_tradnl" sz="2400" dirty="0"/>
              <a:t> are </a:t>
            </a:r>
            <a:r>
              <a:rPr lang="es-ES_tradnl" sz="2400" dirty="0" err="1"/>
              <a:t>going</a:t>
            </a:r>
            <a:r>
              <a:rPr lang="es-ES_tradnl" sz="2400" dirty="0"/>
              <a:t> to </a:t>
            </a:r>
            <a:r>
              <a:rPr lang="es-ES_tradnl" sz="2400" dirty="0" err="1"/>
              <a:t>focus</a:t>
            </a:r>
            <a:r>
              <a:rPr lang="es-ES_tradnl" sz="2400" dirty="0"/>
              <a:t> </a:t>
            </a:r>
            <a:r>
              <a:rPr lang="es-ES_tradnl" sz="2400" dirty="0" err="1"/>
              <a:t>on</a:t>
            </a:r>
            <a:r>
              <a:rPr lang="es-ES_tradnl" sz="2400" dirty="0"/>
              <a:t> </a:t>
            </a:r>
            <a:r>
              <a:rPr lang="es-ES_tradnl" sz="2400" dirty="0" err="1"/>
              <a:t>two</a:t>
            </a:r>
            <a:r>
              <a:rPr lang="es-ES_tradnl" sz="2400" dirty="0"/>
              <a:t> Key </a:t>
            </a:r>
            <a:r>
              <a:rPr lang="es-ES_tradnl" sz="2400" dirty="0" err="1"/>
              <a:t>Questions</a:t>
            </a:r>
            <a:r>
              <a:rPr lang="es-ES_tradnl" sz="2400" dirty="0"/>
              <a:t> to prepare </a:t>
            </a:r>
            <a:r>
              <a:rPr lang="es-ES_tradnl" sz="2400" dirty="0" err="1"/>
              <a:t>you</a:t>
            </a:r>
            <a:r>
              <a:rPr lang="es-ES_tradnl" sz="2400" dirty="0"/>
              <a:t> </a:t>
            </a:r>
            <a:r>
              <a:rPr lang="es-ES_tradnl" sz="2400" dirty="0" err="1"/>
              <a:t>for</a:t>
            </a:r>
            <a:r>
              <a:rPr lang="es-ES_tradnl" sz="2400" dirty="0"/>
              <a:t> </a:t>
            </a:r>
            <a:r>
              <a:rPr lang="es-ES_tradnl" sz="2400" dirty="0" err="1"/>
              <a:t>life</a:t>
            </a:r>
            <a:r>
              <a:rPr lang="es-ES_tradnl" sz="2400" dirty="0"/>
              <a:t> at </a:t>
            </a:r>
          </a:p>
          <a:p>
            <a:pPr algn="ctr"/>
            <a:r>
              <a:rPr lang="es-ES_tradnl" sz="2400" dirty="0"/>
              <a:t>St. </a:t>
            </a:r>
            <a:r>
              <a:rPr lang="es-ES_tradnl" sz="2400" dirty="0" err="1"/>
              <a:t>Wilfrids</a:t>
            </a:r>
            <a:r>
              <a:rPr lang="es-ES_tradnl" sz="2400" dirty="0"/>
              <a:t> in </a:t>
            </a:r>
            <a:r>
              <a:rPr lang="es-ES_tradnl" sz="2400" dirty="0" err="1"/>
              <a:t>September</a:t>
            </a:r>
            <a:r>
              <a:rPr lang="es-ES_tradnl" sz="2400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9FB435-3E34-1841-A3AF-0A1D0F3A1E55}"/>
              </a:ext>
            </a:extLst>
          </p:cNvPr>
          <p:cNvSpPr/>
          <p:nvPr/>
        </p:nvSpPr>
        <p:spPr>
          <a:xfrm>
            <a:off x="2458979" y="2105081"/>
            <a:ext cx="6999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Ton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collège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comment? = </a:t>
            </a:r>
            <a:r>
              <a:rPr lang="en-US" sz="2400" b="1" i="1" dirty="0">
                <a:solidFill>
                  <a:srgbClr val="FF0000"/>
                </a:solidFill>
              </a:rPr>
              <a:t>What is your school like?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C58C3-15F6-9941-A49F-9B392DC21242}"/>
              </a:ext>
            </a:extLst>
          </p:cNvPr>
          <p:cNvSpPr/>
          <p:nvPr/>
        </p:nvSpPr>
        <p:spPr>
          <a:xfrm>
            <a:off x="2218464" y="2674707"/>
            <a:ext cx="7755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Tu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étudies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quelles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matières? = </a:t>
            </a:r>
            <a:r>
              <a:rPr lang="en-US" sz="2400" b="1" i="1" dirty="0">
                <a:solidFill>
                  <a:srgbClr val="FF0000"/>
                </a:solidFill>
              </a:rPr>
              <a:t>What subjects do you study?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72314-D81E-6C41-B572-DDFB3B6AE243}"/>
              </a:ext>
            </a:extLst>
          </p:cNvPr>
          <p:cNvSpPr txBox="1"/>
          <p:nvPr/>
        </p:nvSpPr>
        <p:spPr>
          <a:xfrm>
            <a:off x="1374159" y="4766871"/>
            <a:ext cx="1022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err="1"/>
              <a:t>By</a:t>
            </a:r>
            <a:r>
              <a:rPr lang="es-ES_tradnl" sz="2400" dirty="0"/>
              <a:t>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end</a:t>
            </a:r>
            <a:r>
              <a:rPr lang="es-ES_tradnl" sz="2400" dirty="0"/>
              <a:t> of </a:t>
            </a:r>
            <a:r>
              <a:rPr lang="es-ES_tradnl" sz="2400" dirty="0" err="1"/>
              <a:t>this</a:t>
            </a:r>
            <a:r>
              <a:rPr lang="es-ES_tradnl" sz="2400" dirty="0"/>
              <a:t> </a:t>
            </a:r>
            <a:r>
              <a:rPr lang="es-ES_tradnl" sz="2400" dirty="0" err="1"/>
              <a:t>session</a:t>
            </a:r>
            <a:r>
              <a:rPr lang="es-ES_tradnl" sz="2400" dirty="0"/>
              <a:t> </a:t>
            </a:r>
            <a:r>
              <a:rPr lang="es-ES_tradnl" sz="2400" dirty="0" err="1"/>
              <a:t>you</a:t>
            </a:r>
            <a:r>
              <a:rPr lang="es-ES_tradnl" sz="2400" dirty="0"/>
              <a:t> </a:t>
            </a:r>
            <a:r>
              <a:rPr lang="es-ES_tradnl" sz="2400" dirty="0" err="1"/>
              <a:t>will</a:t>
            </a:r>
            <a:r>
              <a:rPr lang="es-ES_tradnl" sz="2400" dirty="0"/>
              <a:t> be </a:t>
            </a:r>
            <a:r>
              <a:rPr lang="es-ES_tradnl" sz="2400" dirty="0" err="1"/>
              <a:t>able</a:t>
            </a:r>
            <a:r>
              <a:rPr lang="es-ES_tradnl" sz="2400" dirty="0"/>
              <a:t> to </a:t>
            </a:r>
            <a:r>
              <a:rPr lang="es-ES_tradnl" sz="2400" dirty="0" err="1"/>
              <a:t>answer</a:t>
            </a:r>
            <a:r>
              <a:rPr lang="es-ES_tradnl" sz="2400" dirty="0"/>
              <a:t> </a:t>
            </a:r>
            <a:r>
              <a:rPr lang="es-ES_tradnl" sz="2400" dirty="0" err="1"/>
              <a:t>these</a:t>
            </a:r>
            <a:r>
              <a:rPr lang="es-ES_tradnl" sz="2400" dirty="0"/>
              <a:t> </a:t>
            </a:r>
            <a:r>
              <a:rPr lang="es-ES_tradnl" sz="2400" dirty="0" err="1"/>
              <a:t>questions</a:t>
            </a:r>
            <a:r>
              <a:rPr lang="es-ES_tradnl" sz="2400" dirty="0"/>
              <a:t> in French! </a:t>
            </a:r>
          </a:p>
        </p:txBody>
      </p:sp>
    </p:spTree>
    <p:extLst>
      <p:ext uri="{BB962C8B-B14F-4D97-AF65-F5344CB8AC3E}">
        <p14:creationId xmlns:p14="http://schemas.microsoft.com/office/powerpoint/2010/main" val="3099110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7A7FD4-F668-724B-B242-71774F2B6610}"/>
              </a:ext>
            </a:extLst>
          </p:cNvPr>
          <p:cNvSpPr txBox="1"/>
          <p:nvPr/>
        </p:nvSpPr>
        <p:spPr>
          <a:xfrm>
            <a:off x="258232" y="932972"/>
            <a:ext cx="6647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Ton </a:t>
            </a:r>
            <a:r>
              <a:rPr lang="en-US" sz="1600" b="1" u="sng" dirty="0" err="1"/>
              <a:t>collège</a:t>
            </a:r>
            <a:r>
              <a:rPr lang="en-US" sz="1600" b="1" u="sng" dirty="0"/>
              <a:t> </a:t>
            </a:r>
            <a:r>
              <a:rPr lang="en-US" sz="1600" b="1" u="sng" dirty="0" err="1"/>
              <a:t>est</a:t>
            </a:r>
            <a:r>
              <a:rPr lang="en-US" sz="1600" b="1" u="sng" dirty="0"/>
              <a:t> comment? = </a:t>
            </a:r>
            <a:r>
              <a:rPr lang="en-US" sz="1600" b="1" i="1" u="sng" dirty="0"/>
              <a:t>What is your school like? </a:t>
            </a:r>
            <a:endParaRPr lang="en-US" sz="1600" b="1" u="sng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E35B03-3641-C04F-999A-22AFDEF891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18835"/>
              </p:ext>
            </p:extLst>
          </p:nvPr>
        </p:nvGraphicFramePr>
        <p:xfrm>
          <a:off x="258232" y="1364911"/>
          <a:ext cx="11675535" cy="3430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1656">
                  <a:extLst>
                    <a:ext uri="{9D8B030D-6E8A-4147-A177-3AD203B41FA5}">
                      <a16:colId xmlns:a16="http://schemas.microsoft.com/office/drawing/2014/main" val="1146931749"/>
                    </a:ext>
                  </a:extLst>
                </a:gridCol>
                <a:gridCol w="4486940">
                  <a:extLst>
                    <a:ext uri="{9D8B030D-6E8A-4147-A177-3AD203B41FA5}">
                      <a16:colId xmlns:a16="http://schemas.microsoft.com/office/drawing/2014/main" val="618443711"/>
                    </a:ext>
                  </a:extLst>
                </a:gridCol>
                <a:gridCol w="4086939">
                  <a:extLst>
                    <a:ext uri="{9D8B030D-6E8A-4147-A177-3AD203B41FA5}">
                      <a16:colId xmlns:a16="http://schemas.microsoft.com/office/drawing/2014/main" val="286819630"/>
                    </a:ext>
                  </a:extLst>
                </a:gridCol>
              </a:tblGrid>
              <a:tr h="34303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/>
                        <a:t>Dans mon </a:t>
                      </a:r>
                      <a:r>
                        <a:rPr lang="en-GB" sz="1600" dirty="0" err="1"/>
                        <a:t>collège</a:t>
                      </a:r>
                      <a:r>
                        <a:rPr lang="en-GB" sz="1600" dirty="0"/>
                        <a:t>, </a:t>
                      </a:r>
                      <a:r>
                        <a:rPr lang="en-GB" sz="1600" dirty="0" err="1"/>
                        <a:t>il</a:t>
                      </a:r>
                      <a:r>
                        <a:rPr lang="en-GB" sz="1600" dirty="0"/>
                        <a:t> y a ..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aseline="0" dirty="0"/>
                        <a:t>(in my school, there is..)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600" baseline="0" dirty="0"/>
                    </a:p>
                    <a:p>
                      <a:pPr>
                        <a:lnSpc>
                          <a:spcPct val="150000"/>
                        </a:lnSpc>
                      </a:pPr>
                      <a:endParaRPr lang="en-GB" sz="16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aseline="0" dirty="0"/>
                        <a:t>un terrain de foot (a football pitch)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aseline="0" dirty="0"/>
                        <a:t>un </a:t>
                      </a:r>
                      <a:r>
                        <a:rPr lang="en-GB" sz="1600" baseline="0" dirty="0" err="1"/>
                        <a:t>gymnase</a:t>
                      </a:r>
                      <a:r>
                        <a:rPr lang="en-GB" sz="1600" baseline="0" dirty="0"/>
                        <a:t> (a gym)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aseline="0" dirty="0"/>
                        <a:t>un terrain de </a:t>
                      </a:r>
                      <a:r>
                        <a:rPr lang="en-GB" sz="1600" baseline="0" dirty="0" err="1"/>
                        <a:t>jeu</a:t>
                      </a:r>
                      <a:r>
                        <a:rPr lang="en-GB" sz="1600" baseline="0" dirty="0"/>
                        <a:t> (a playground)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baseline="0" dirty="0"/>
                        <a:t>un </a:t>
                      </a:r>
                      <a:r>
                        <a:rPr lang="en-GB" sz="1600" baseline="0" dirty="0" err="1"/>
                        <a:t>laboratoire</a:t>
                      </a:r>
                      <a:r>
                        <a:rPr lang="en-GB" sz="1600" baseline="0" dirty="0"/>
                        <a:t> (a lab)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err="1"/>
                        <a:t>une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cantine</a:t>
                      </a:r>
                      <a:r>
                        <a:rPr lang="en-GB" sz="1600" baseline="0" dirty="0"/>
                        <a:t> (a canteen)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err="1"/>
                        <a:t>une</a:t>
                      </a:r>
                      <a:r>
                        <a:rPr lang="en-GB" sz="1600" baseline="0" dirty="0"/>
                        <a:t> salle de </a:t>
                      </a:r>
                      <a:r>
                        <a:rPr lang="en-GB" sz="1600" baseline="0" dirty="0" err="1"/>
                        <a:t>réunion</a:t>
                      </a:r>
                      <a:r>
                        <a:rPr lang="en-GB" sz="1600" baseline="0" dirty="0"/>
                        <a:t> (an assembly hall)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err="1"/>
                        <a:t>une</a:t>
                      </a:r>
                      <a:r>
                        <a:rPr lang="en-GB" sz="1600" baseline="0" dirty="0"/>
                        <a:t> salle d’art (an art room)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err="1"/>
                        <a:t>une</a:t>
                      </a:r>
                      <a:r>
                        <a:rPr lang="en-GB" sz="1600" baseline="0" dirty="0"/>
                        <a:t> salle </a:t>
                      </a:r>
                      <a:r>
                        <a:rPr lang="en-GB" sz="1600" baseline="0" dirty="0" err="1"/>
                        <a:t>informatique</a:t>
                      </a:r>
                      <a:r>
                        <a:rPr lang="en-GB" sz="1600" baseline="0" dirty="0"/>
                        <a:t> (an IT suite)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aseline="0" dirty="0" err="1"/>
                        <a:t>une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chapelle</a:t>
                      </a:r>
                      <a:r>
                        <a:rPr lang="en-GB" sz="1600" baseline="0" dirty="0"/>
                        <a:t> (a chapel)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moderne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(modern)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démodé/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démodée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(old fashioned)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énorme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(enormous)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utile (useful)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génial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</a:rPr>
                        <a:t>géniale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 (great)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2038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6659676-08E0-FF46-A519-1502136B1A6A}"/>
              </a:ext>
            </a:extLst>
          </p:cNvPr>
          <p:cNvSpPr txBox="1"/>
          <p:nvPr/>
        </p:nvSpPr>
        <p:spPr>
          <a:xfrm>
            <a:off x="0" y="0"/>
            <a:ext cx="12328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/>
              <a:t>This</a:t>
            </a:r>
            <a:r>
              <a:rPr lang="es-ES_tradnl" dirty="0"/>
              <a:t> </a:t>
            </a:r>
            <a:r>
              <a:rPr lang="es-ES_tradnl" dirty="0" err="1"/>
              <a:t>is</a:t>
            </a:r>
            <a:r>
              <a:rPr lang="es-ES_tradnl" dirty="0"/>
              <a:t> </a:t>
            </a:r>
            <a:r>
              <a:rPr lang="es-ES_tradnl" dirty="0" err="1"/>
              <a:t>an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r>
              <a:rPr lang="es-ES_tradnl" dirty="0"/>
              <a:t> of </a:t>
            </a:r>
            <a:r>
              <a:rPr lang="es-ES_tradnl" dirty="0" err="1"/>
              <a:t>what</a:t>
            </a:r>
            <a:r>
              <a:rPr lang="es-ES_tradnl" dirty="0"/>
              <a:t>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call</a:t>
            </a:r>
            <a:r>
              <a:rPr lang="es-ES_tradnl" dirty="0"/>
              <a:t> a ‘</a:t>
            </a:r>
            <a:r>
              <a:rPr lang="es-ES_tradnl" dirty="0" err="1"/>
              <a:t>Sentence</a:t>
            </a:r>
            <a:r>
              <a:rPr lang="es-ES_tradnl" dirty="0"/>
              <a:t> </a:t>
            </a:r>
            <a:r>
              <a:rPr lang="es-ES_tradnl" dirty="0" err="1"/>
              <a:t>Builder</a:t>
            </a:r>
            <a:r>
              <a:rPr lang="es-ES_tradnl" dirty="0"/>
              <a:t>’ at St. </a:t>
            </a:r>
            <a:r>
              <a:rPr lang="es-ES_tradnl" dirty="0" err="1"/>
              <a:t>Wilfrids</a:t>
            </a:r>
            <a:r>
              <a:rPr lang="es-ES_tradnl" dirty="0"/>
              <a:t> and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will</a:t>
            </a:r>
            <a:r>
              <a:rPr lang="es-ES_tradnl" dirty="0"/>
              <a:t> be </a:t>
            </a:r>
            <a:r>
              <a:rPr lang="es-ES_tradnl" dirty="0" err="1"/>
              <a:t>using</a:t>
            </a:r>
            <a:r>
              <a:rPr lang="es-ES_tradnl" dirty="0"/>
              <a:t> </a:t>
            </a:r>
            <a:r>
              <a:rPr lang="es-ES_tradnl" dirty="0" err="1"/>
              <a:t>them</a:t>
            </a:r>
            <a:r>
              <a:rPr lang="es-ES_tradnl" dirty="0"/>
              <a:t> in </a:t>
            </a:r>
            <a:r>
              <a:rPr lang="es-ES_tradnl" dirty="0" err="1"/>
              <a:t>September</a:t>
            </a:r>
            <a:r>
              <a:rPr lang="es-ES_tradnl" dirty="0"/>
              <a:t>. </a:t>
            </a:r>
            <a:r>
              <a:rPr lang="es-ES_tradnl" dirty="0" err="1"/>
              <a:t>Read</a:t>
            </a:r>
            <a:r>
              <a:rPr lang="es-ES_tradnl" dirty="0"/>
              <a:t> </a:t>
            </a:r>
            <a:r>
              <a:rPr lang="es-ES_tradnl" dirty="0" err="1"/>
              <a:t>it</a:t>
            </a:r>
            <a:r>
              <a:rPr lang="es-ES_tradnl" dirty="0"/>
              <a:t> </a:t>
            </a:r>
            <a:r>
              <a:rPr lang="es-ES_tradnl" dirty="0" err="1"/>
              <a:t>from</a:t>
            </a:r>
            <a:r>
              <a:rPr lang="es-ES_tradnl" dirty="0"/>
              <a:t> </a:t>
            </a:r>
            <a:r>
              <a:rPr lang="es-ES_tradnl" dirty="0" err="1"/>
              <a:t>left</a:t>
            </a:r>
            <a:r>
              <a:rPr lang="es-ES_tradnl" dirty="0"/>
              <a:t> to </a:t>
            </a:r>
            <a:r>
              <a:rPr lang="es-ES_tradnl" dirty="0" err="1"/>
              <a:t>right</a:t>
            </a:r>
            <a:r>
              <a:rPr lang="es-ES_tradnl" dirty="0"/>
              <a:t>.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example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Dans mon </a:t>
            </a:r>
            <a:r>
              <a:rPr lang="en-GB" i="1" dirty="0" err="1">
                <a:solidFill>
                  <a:schemeClr val="accent5">
                    <a:lumMod val="75000"/>
                  </a:schemeClr>
                </a:solidFill>
              </a:rPr>
              <a:t>collège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GB" i="1" dirty="0" err="1">
                <a:solidFill>
                  <a:schemeClr val="accent5">
                    <a:lumMod val="75000"/>
                  </a:schemeClr>
                </a:solidFill>
              </a:rPr>
              <a:t>il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y a un terrain de foot </a:t>
            </a:r>
            <a:r>
              <a:rPr lang="en-GB" i="1" dirty="0" err="1">
                <a:solidFill>
                  <a:schemeClr val="accent5">
                    <a:lumMod val="75000"/>
                  </a:schemeClr>
                </a:solidFill>
              </a:rPr>
              <a:t>énorme</a:t>
            </a:r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 = In my school there is an enormous football pitch </a:t>
            </a:r>
            <a:endParaRPr lang="es-ES_tradnl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DB622C-928B-4387-A1C0-C545FC57B0B5}"/>
              </a:ext>
            </a:extLst>
          </p:cNvPr>
          <p:cNvSpPr txBox="1"/>
          <p:nvPr/>
        </p:nvSpPr>
        <p:spPr>
          <a:xfrm>
            <a:off x="1961322" y="5493089"/>
            <a:ext cx="7705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How many sentences can you make in French using the sentence builder above?</a:t>
            </a:r>
          </a:p>
          <a:p>
            <a:pPr algn="ctr"/>
            <a:r>
              <a:rPr lang="en-GB" dirty="0"/>
              <a:t>Can you try reading it out loud in a French accent?</a:t>
            </a:r>
          </a:p>
        </p:txBody>
      </p:sp>
    </p:spTree>
    <p:extLst>
      <p:ext uri="{BB962C8B-B14F-4D97-AF65-F5344CB8AC3E}">
        <p14:creationId xmlns:p14="http://schemas.microsoft.com/office/powerpoint/2010/main" val="53587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E920EF-6159-9743-BAD7-C9C3248F8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247" y="2829747"/>
            <a:ext cx="2768600" cy="3311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A3214C-B53E-DF43-8BF9-4161EDD895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7CE87-16B3-D343-8EE7-7E877528B9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ED5AAB-AD9B-954F-9B47-1F48A2109F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C878EE-B535-4EA4-89B5-7C5DB84639A3}"/>
              </a:ext>
            </a:extLst>
          </p:cNvPr>
          <p:cNvSpPr txBox="1"/>
          <p:nvPr/>
        </p:nvSpPr>
        <p:spPr>
          <a:xfrm>
            <a:off x="1919536" y="235333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Dans mon </a:t>
            </a:r>
            <a:r>
              <a:rPr lang="en-GB" sz="3200" dirty="0" err="1"/>
              <a:t>collège</a:t>
            </a:r>
            <a:r>
              <a:rPr lang="en-GB" sz="3200" dirty="0"/>
              <a:t>, </a:t>
            </a:r>
            <a:r>
              <a:rPr lang="en-GB" sz="3200" dirty="0" err="1"/>
              <a:t>il</a:t>
            </a:r>
            <a:r>
              <a:rPr lang="en-GB" sz="3200" dirty="0"/>
              <a:t> y a… (In my school there is…)</a:t>
            </a:r>
            <a:endParaRPr lang="en-GB" sz="32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0E67C3-0056-4F76-9005-27EA42B77526}"/>
              </a:ext>
            </a:extLst>
          </p:cNvPr>
          <p:cNvSpPr txBox="1"/>
          <p:nvPr/>
        </p:nvSpPr>
        <p:spPr>
          <a:xfrm>
            <a:off x="2761971" y="1400776"/>
            <a:ext cx="568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accent5">
                    <a:lumMod val="75000"/>
                  </a:schemeClr>
                </a:solidFill>
              </a:rPr>
              <a:t>paper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s-ES_tradnl" sz="2400" dirty="0" err="1">
                <a:solidFill>
                  <a:schemeClr val="accent5">
                    <a:lumMod val="75000"/>
                  </a:schemeClr>
                </a:solidFill>
              </a:rPr>
              <a:t>write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 English </a:t>
            </a:r>
            <a:r>
              <a:rPr lang="es-ES_tradnl" sz="2400" dirty="0" err="1">
                <a:solidFill>
                  <a:schemeClr val="accent5">
                    <a:lumMod val="75000"/>
                  </a:schemeClr>
                </a:solidFill>
              </a:rPr>
              <a:t>for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accent5">
                    <a:lumMod val="75000"/>
                  </a:schemeClr>
                </a:solidFill>
              </a:rPr>
              <a:t>these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es-ES_tradnl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sz="2400" dirty="0" err="1">
                <a:solidFill>
                  <a:schemeClr val="accent5">
                    <a:lumMod val="75000"/>
                  </a:schemeClr>
                </a:solidFill>
              </a:rPr>
              <a:t>facilities</a:t>
            </a:r>
            <a:endParaRPr lang="es-ES_tradnl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1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72487-4D48-D54E-9BC6-186C688EA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099" y="2101850"/>
            <a:ext cx="3246411" cy="3194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BC8D46-DA89-0546-A3EC-1C8B9DC0E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932280-AE11-BA44-B157-4F56CFA64D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6B2D4A-1046-3C48-888F-5F28B69956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20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A5AAB-265A-9946-BACF-D1D5997FD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963" y="2108200"/>
            <a:ext cx="3210073" cy="2984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8BE040-DCAF-864C-A0E4-2B46DF7F6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4F5FAD-69CA-314D-9503-974D7D43BD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70B56-33C7-4D45-8FCA-B2618201A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5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C37E30-C706-0140-96DC-FF17EA758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200" y="1987550"/>
            <a:ext cx="3086776" cy="3105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7BFB40-D220-D94A-B110-27907EE0EC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5C1F64-796A-7B43-9BF7-D3C951E88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5A9A21-14D6-DE45-A92A-C006415FDE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82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09636-AFA2-704A-859D-7099AF648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859" y="2165350"/>
            <a:ext cx="3080282" cy="29019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F6E17A-4E6D-864E-B85C-52FA795EE9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2D6C4A-87B1-E64F-BABA-9B3F15F03B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DA933B-4023-C840-A89C-9D820274F2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C115CF-DF88-394E-9EFC-0610EDF9E6E2}"/>
              </a:ext>
            </a:extLst>
          </p:cNvPr>
          <p:cNvSpPr txBox="1"/>
          <p:nvPr/>
        </p:nvSpPr>
        <p:spPr>
          <a:xfrm>
            <a:off x="380733" y="135466"/>
            <a:ext cx="5945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Tu </a:t>
            </a:r>
            <a:r>
              <a:rPr lang="en-US" sz="1600" b="1" u="sng" dirty="0" err="1"/>
              <a:t>étudies</a:t>
            </a:r>
            <a:r>
              <a:rPr lang="en-US" sz="1600" b="1" u="sng" dirty="0"/>
              <a:t> </a:t>
            </a:r>
            <a:r>
              <a:rPr lang="en-US" sz="1600" b="1" u="sng" dirty="0" err="1"/>
              <a:t>quelles</a:t>
            </a:r>
            <a:r>
              <a:rPr lang="en-US" sz="1600" b="1" u="sng" dirty="0"/>
              <a:t> matières? = </a:t>
            </a:r>
            <a:r>
              <a:rPr lang="en-US" sz="1600" b="1" i="1" u="sng" dirty="0"/>
              <a:t>What subjects do you study?</a:t>
            </a:r>
            <a:endParaRPr lang="en-US" sz="1600" b="1" u="sng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3B49B0A-ACCD-884B-BD5E-B56723E98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442277"/>
              </p:ext>
            </p:extLst>
          </p:nvPr>
        </p:nvGraphicFramePr>
        <p:xfrm>
          <a:off x="484320" y="816716"/>
          <a:ext cx="7700850" cy="59057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331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Lundi (on Monday)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Mardi (on Tuesday)</a:t>
                      </a:r>
                      <a:endParaRPr lang="es-MX" sz="1600" baseline="0" noProof="0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baseline="0" noProof="0" dirty="0"/>
                        <a:t>Mercredi (on Wednesday)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baseline="0" noProof="0" dirty="0"/>
                        <a:t>Jeudi (on Thursday)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baseline="0" noProof="0" dirty="0"/>
                        <a:t>Vendredi (on Friday)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MX" sz="1600" baseline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j’étudie (I study)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es-MX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l’art plastique (art)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l’anglais (English)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l’EPS (PE)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la musique (music)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le français (French)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l’espagnol (Spanish)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le mandarin (Mandarin)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la religion (religion)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la géographie (geography)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l’histoire (history)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la technologie (DT)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l’informatique (IT)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les sciences (science)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les maths (maths)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le théâtre (drama)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s-MX" sz="1600" noProof="0" dirty="0"/>
                        <a:t>l’éducation civique (PSHE)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DD3C1D8-FFB4-FD46-8806-6939A8D47D46}"/>
              </a:ext>
            </a:extLst>
          </p:cNvPr>
          <p:cNvSpPr txBox="1"/>
          <p:nvPr/>
        </p:nvSpPr>
        <p:spPr>
          <a:xfrm>
            <a:off x="8279567" y="1398345"/>
            <a:ext cx="39124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Use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sentence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builder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to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write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 3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sentences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about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subjects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you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study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es-ES_tradnl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_tradnl" b="1" i="1" dirty="0" err="1">
                <a:solidFill>
                  <a:schemeClr val="accent5">
                    <a:lumMod val="75000"/>
                  </a:schemeClr>
                </a:solidFill>
              </a:rPr>
              <a:t>Example</a:t>
            </a:r>
            <a:r>
              <a:rPr lang="es-ES_tradnl" b="1" i="1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endParaRPr lang="es-ES_tradnl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Lundi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j’étudie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l’art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plastique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Monday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study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art</a:t>
            </a:r>
          </a:p>
          <a:p>
            <a:endParaRPr lang="es-ES_tradnl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Jeudi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j’étudie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l’EPS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Thursday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I </a:t>
            </a:r>
            <a:r>
              <a:rPr lang="es-ES_tradnl" i="1" dirty="0" err="1">
                <a:solidFill>
                  <a:schemeClr val="accent5">
                    <a:lumMod val="75000"/>
                  </a:schemeClr>
                </a:solidFill>
              </a:rPr>
              <a:t>study</a:t>
            </a:r>
            <a:r>
              <a:rPr lang="es-ES_tradnl" i="1" dirty="0">
                <a:solidFill>
                  <a:schemeClr val="accent5">
                    <a:lumMod val="75000"/>
                  </a:schemeClr>
                </a:solidFill>
              </a:rPr>
              <a:t> PE</a:t>
            </a:r>
          </a:p>
        </p:txBody>
      </p:sp>
    </p:spTree>
    <p:extLst>
      <p:ext uri="{BB962C8B-B14F-4D97-AF65-F5344CB8AC3E}">
        <p14:creationId xmlns:p14="http://schemas.microsoft.com/office/powerpoint/2010/main" val="3970743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B6F73E4-1C43-E84D-B8EF-FBC44A031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237075"/>
              </p:ext>
            </p:extLst>
          </p:nvPr>
        </p:nvGraphicFramePr>
        <p:xfrm>
          <a:off x="460856" y="1046336"/>
          <a:ext cx="11075466" cy="38467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5911">
                  <a:extLst>
                    <a:ext uri="{9D8B030D-6E8A-4147-A177-3AD203B41FA5}">
                      <a16:colId xmlns:a16="http://schemas.microsoft.com/office/drawing/2014/main" val="1255585278"/>
                    </a:ext>
                  </a:extLst>
                </a:gridCol>
                <a:gridCol w="1845911">
                  <a:extLst>
                    <a:ext uri="{9D8B030D-6E8A-4147-A177-3AD203B41FA5}">
                      <a16:colId xmlns:a16="http://schemas.microsoft.com/office/drawing/2014/main" val="709517316"/>
                    </a:ext>
                  </a:extLst>
                </a:gridCol>
                <a:gridCol w="1845911">
                  <a:extLst>
                    <a:ext uri="{9D8B030D-6E8A-4147-A177-3AD203B41FA5}">
                      <a16:colId xmlns:a16="http://schemas.microsoft.com/office/drawing/2014/main" val="2398381991"/>
                    </a:ext>
                  </a:extLst>
                </a:gridCol>
                <a:gridCol w="1845911">
                  <a:extLst>
                    <a:ext uri="{9D8B030D-6E8A-4147-A177-3AD203B41FA5}">
                      <a16:colId xmlns:a16="http://schemas.microsoft.com/office/drawing/2014/main" val="1508176709"/>
                    </a:ext>
                  </a:extLst>
                </a:gridCol>
                <a:gridCol w="1845911">
                  <a:extLst>
                    <a:ext uri="{9D8B030D-6E8A-4147-A177-3AD203B41FA5}">
                      <a16:colId xmlns:a16="http://schemas.microsoft.com/office/drawing/2014/main" val="2756227395"/>
                    </a:ext>
                  </a:extLst>
                </a:gridCol>
                <a:gridCol w="1845911">
                  <a:extLst>
                    <a:ext uri="{9D8B030D-6E8A-4147-A177-3AD203B41FA5}">
                      <a16:colId xmlns:a16="http://schemas.microsoft.com/office/drawing/2014/main" val="1064941966"/>
                    </a:ext>
                  </a:extLst>
                </a:gridCol>
              </a:tblGrid>
              <a:tr h="469269">
                <a:tc>
                  <a:txBody>
                    <a:bodyPr/>
                    <a:lstStyle/>
                    <a:p>
                      <a:r>
                        <a:rPr lang="es-ES_tradnl" sz="1600" b="1" dirty="0" err="1"/>
                        <a:t>Heure</a:t>
                      </a:r>
                      <a:endParaRPr lang="es-ES_trad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b="1" dirty="0" err="1"/>
                        <a:t>Lundi</a:t>
                      </a:r>
                      <a:endParaRPr lang="es-ES_trad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b="1" dirty="0" err="1"/>
                        <a:t>Mardi</a:t>
                      </a:r>
                      <a:endParaRPr lang="es-ES_trad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b="1" dirty="0" err="1"/>
                        <a:t>Mercredi</a:t>
                      </a:r>
                      <a:endParaRPr lang="es-ES_trad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b="1" dirty="0" err="1"/>
                        <a:t>Jeudi</a:t>
                      </a:r>
                      <a:endParaRPr lang="es-ES_tradnl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b="1" dirty="0" err="1"/>
                        <a:t>Vendredi</a:t>
                      </a:r>
                      <a:endParaRPr lang="es-ES_tradnl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45458"/>
                  </a:ext>
                </a:extLst>
              </a:tr>
              <a:tr h="504752">
                <a:tc>
                  <a:txBody>
                    <a:bodyPr/>
                    <a:lstStyle/>
                    <a:p>
                      <a:r>
                        <a:rPr lang="es-ES_tradnl" sz="1600" b="1" dirty="0"/>
                        <a:t>1. 9h00 – 9h55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/>
                        <a:t>Le </a:t>
                      </a:r>
                      <a:r>
                        <a:rPr lang="es-MX" sz="1600" dirty="0"/>
                        <a:t>français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la religion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l’art plastique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la religion </a:t>
                      </a:r>
                      <a:endParaRPr lang="es-ES_tradnl" sz="1600" dirty="0"/>
                    </a:p>
                    <a:p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/>
                        <a:t>l’anglais </a:t>
                      </a:r>
                      <a:endParaRPr lang="es-ES_tradnl" sz="1600" dirty="0"/>
                    </a:p>
                    <a:p>
                      <a:endParaRPr lang="es-ES_trad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466573"/>
                  </a:ext>
                </a:extLst>
              </a:tr>
              <a:tr h="296913">
                <a:tc>
                  <a:txBody>
                    <a:bodyPr/>
                    <a:lstStyle/>
                    <a:p>
                      <a:r>
                        <a:rPr lang="es-ES_tradnl" sz="1600" b="1" dirty="0"/>
                        <a:t>2. 9h55-10h55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la musique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Le </a:t>
                      </a:r>
                      <a:r>
                        <a:rPr lang="es-MX" sz="1600" dirty="0"/>
                        <a:t>français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le théâtre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les sciences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les sciences </a:t>
                      </a:r>
                      <a:endParaRPr lang="es-ES_trad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901435"/>
                  </a:ext>
                </a:extLst>
              </a:tr>
              <a:tr h="296913">
                <a:tc>
                  <a:txBody>
                    <a:bodyPr/>
                    <a:lstStyle/>
                    <a:p>
                      <a:r>
                        <a:rPr lang="es-ES_tradnl" sz="1600" b="1" dirty="0"/>
                        <a:t>10h55-11h10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>
                          <a:solidFill>
                            <a:srgbClr val="FF0000"/>
                          </a:solidFill>
                        </a:rPr>
                        <a:t>Recré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>
                          <a:solidFill>
                            <a:srgbClr val="FF0000"/>
                          </a:solidFill>
                        </a:rPr>
                        <a:t>Recré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>
                          <a:solidFill>
                            <a:srgbClr val="FF0000"/>
                          </a:solidFill>
                        </a:rPr>
                        <a:t>Recré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>
                          <a:solidFill>
                            <a:srgbClr val="FF0000"/>
                          </a:solidFill>
                        </a:rPr>
                        <a:t>Recré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>
                          <a:solidFill>
                            <a:srgbClr val="FF0000"/>
                          </a:solidFill>
                        </a:rPr>
                        <a:t>Recré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9795985"/>
                  </a:ext>
                </a:extLst>
              </a:tr>
              <a:tr h="500311">
                <a:tc>
                  <a:txBody>
                    <a:bodyPr/>
                    <a:lstStyle/>
                    <a:p>
                      <a:r>
                        <a:rPr lang="es-ES_tradnl" sz="1600" b="1" dirty="0"/>
                        <a:t>3. 11h10 – 12h10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l’anglais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les sciences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la religion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le théâtre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la religion </a:t>
                      </a:r>
                      <a:endParaRPr lang="es-ES_trad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827832"/>
                  </a:ext>
                </a:extLst>
              </a:tr>
              <a:tr h="469269">
                <a:tc>
                  <a:txBody>
                    <a:bodyPr/>
                    <a:lstStyle/>
                    <a:p>
                      <a:r>
                        <a:rPr lang="es-ES_tradnl" sz="1600" b="1" dirty="0"/>
                        <a:t>4. 12h10 -13h10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sz="1600" dirty="0" err="1">
                          <a:solidFill>
                            <a:srgbClr val="FF0000"/>
                          </a:solidFill>
                        </a:rPr>
                        <a:t>Déjeuner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Déjeuner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Déjeuner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Déjeuner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_tradnl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Déjeuner</a:t>
                      </a:r>
                      <a:endParaRPr lang="es-ES_tradnl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185559"/>
                  </a:ext>
                </a:extLst>
              </a:tr>
              <a:tr h="504752">
                <a:tc>
                  <a:txBody>
                    <a:bodyPr/>
                    <a:lstStyle/>
                    <a:p>
                      <a:r>
                        <a:rPr lang="es-ES_tradnl" sz="1600" b="1" dirty="0"/>
                        <a:t>5. 13h10 – 14h10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les maths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/>
                        <a:t>les maths </a:t>
                      </a:r>
                      <a:endParaRPr lang="es-ES_tradnl" sz="1600" dirty="0"/>
                    </a:p>
                    <a:p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/>
                        <a:t>l’EPS </a:t>
                      </a:r>
                      <a:endParaRPr lang="es-ES_tradnl" sz="1600" dirty="0"/>
                    </a:p>
                    <a:p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noProof="0" dirty="0"/>
                        <a:t>les maths </a:t>
                      </a:r>
                      <a:endParaRPr lang="es-ES_tradnl" sz="1600" dirty="0"/>
                    </a:p>
                    <a:p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l’art plastique </a:t>
                      </a:r>
                      <a:endParaRPr lang="es-ES_trad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882238"/>
                  </a:ext>
                </a:extLst>
              </a:tr>
              <a:tr h="504752">
                <a:tc>
                  <a:txBody>
                    <a:bodyPr/>
                    <a:lstStyle/>
                    <a:p>
                      <a:r>
                        <a:rPr lang="es-ES_tradnl" sz="1600" b="1" dirty="0"/>
                        <a:t>6. 14h10 -15h10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les sciences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l’informatique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600" dirty="0"/>
                        <a:t>Le </a:t>
                      </a:r>
                      <a:r>
                        <a:rPr lang="es-MX" sz="1600" dirty="0"/>
                        <a:t>français</a:t>
                      </a:r>
                      <a:endParaRPr lang="es-ES_tradnl" sz="1600" dirty="0"/>
                    </a:p>
                    <a:p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la géographie </a:t>
                      </a:r>
                      <a:endParaRPr lang="es-ES_tradn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noProof="0" dirty="0"/>
                        <a:t>la géographie </a:t>
                      </a:r>
                      <a:endParaRPr lang="es-ES_tradn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01457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7D9206A-74F0-0649-82D5-FFAF5F32F507}"/>
              </a:ext>
            </a:extLst>
          </p:cNvPr>
          <p:cNvSpPr txBox="1"/>
          <p:nvPr/>
        </p:nvSpPr>
        <p:spPr>
          <a:xfrm>
            <a:off x="2121350" y="4668449"/>
            <a:ext cx="9283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does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Marie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period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3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Tuesday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does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Marie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period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 6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a Friday?</a:t>
            </a:r>
          </a:p>
          <a:p>
            <a:pPr marL="342900" indent="-342900">
              <a:buAutoNum type="arabicPeriod"/>
            </a:pP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How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many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RE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lessons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does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Marie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does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Marie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after Art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on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Wednesdays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  <a:p>
            <a:pPr marL="342900" indent="-342900">
              <a:buAutoNum type="arabicPeriod"/>
            </a:pP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When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does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she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have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PE? </a:t>
            </a:r>
          </a:p>
          <a:p>
            <a:pPr marL="342900" indent="-342900">
              <a:buAutoNum type="arabicPeriod"/>
            </a:pP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What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do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you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think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words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‘</a:t>
            </a:r>
            <a:r>
              <a:rPr lang="es-ES_tradnl" dirty="0" err="1">
                <a:solidFill>
                  <a:srgbClr val="FF0000"/>
                </a:solidFill>
              </a:rPr>
              <a:t>Récré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’ and ‘</a:t>
            </a:r>
            <a:r>
              <a:rPr lang="es-ES_tradnl" dirty="0" err="1">
                <a:solidFill>
                  <a:srgbClr val="FF0000"/>
                </a:solidFill>
              </a:rPr>
              <a:t>Déjeuner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’ mean?</a:t>
            </a:r>
          </a:p>
          <a:p>
            <a:pPr marL="342900" indent="-342900">
              <a:buAutoNum type="arabicPeriod"/>
            </a:pPr>
            <a:endParaRPr lang="es-ES_tradnl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31434-EDFE-D342-8405-7D62C9D3CBF8}"/>
              </a:ext>
            </a:extLst>
          </p:cNvPr>
          <p:cNvSpPr txBox="1"/>
          <p:nvPr/>
        </p:nvSpPr>
        <p:spPr>
          <a:xfrm>
            <a:off x="329784" y="206674"/>
            <a:ext cx="1123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err="1"/>
              <a:t>See</a:t>
            </a:r>
            <a:r>
              <a:rPr lang="es-ES_tradnl" dirty="0"/>
              <a:t> </a:t>
            </a:r>
            <a:r>
              <a:rPr lang="es-ES_tradnl" dirty="0" err="1"/>
              <a:t>Marie’s</a:t>
            </a:r>
            <a:r>
              <a:rPr lang="es-ES_tradnl" dirty="0"/>
              <a:t> </a:t>
            </a:r>
            <a:r>
              <a:rPr lang="es-ES_tradnl" dirty="0" err="1"/>
              <a:t>timetable</a:t>
            </a:r>
            <a:r>
              <a:rPr lang="es-ES_tradnl" dirty="0"/>
              <a:t> at St. </a:t>
            </a:r>
            <a:r>
              <a:rPr lang="es-ES_tradnl" dirty="0" err="1"/>
              <a:t>Wilfrid’s</a:t>
            </a:r>
            <a:r>
              <a:rPr lang="es-ES_tradnl" dirty="0"/>
              <a:t> in </a:t>
            </a:r>
            <a:r>
              <a:rPr lang="es-ES_tradnl" dirty="0" err="1"/>
              <a:t>September</a:t>
            </a:r>
            <a:r>
              <a:rPr lang="es-ES_tradnl" dirty="0"/>
              <a:t>. (</a:t>
            </a:r>
            <a:r>
              <a:rPr lang="es-ES_tradnl" dirty="0" err="1"/>
              <a:t>Periods</a:t>
            </a:r>
            <a:r>
              <a:rPr lang="es-ES_tradnl" dirty="0"/>
              <a:t> 1-6 and </a:t>
            </a:r>
            <a:r>
              <a:rPr lang="es-ES_tradnl" dirty="0" err="1"/>
              <a:t>their</a:t>
            </a:r>
            <a:r>
              <a:rPr lang="es-ES_tradnl" dirty="0"/>
              <a:t> </a:t>
            </a:r>
            <a:r>
              <a:rPr lang="es-ES_tradnl" dirty="0" err="1"/>
              <a:t>timings</a:t>
            </a:r>
            <a:r>
              <a:rPr lang="es-ES_tradnl" dirty="0"/>
              <a:t> are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same</a:t>
            </a:r>
            <a:r>
              <a:rPr lang="es-ES_tradnl" dirty="0"/>
              <a:t> as </a:t>
            </a:r>
            <a:r>
              <a:rPr lang="es-ES_tradnl" dirty="0" err="1"/>
              <a:t>what</a:t>
            </a:r>
            <a:r>
              <a:rPr lang="es-ES_tradnl" dirty="0"/>
              <a:t>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will</a:t>
            </a:r>
            <a:r>
              <a:rPr lang="es-ES_tradnl" dirty="0"/>
              <a:t> </a:t>
            </a:r>
            <a:r>
              <a:rPr lang="es-ES_tradnl" dirty="0" err="1"/>
              <a:t>have</a:t>
            </a:r>
            <a:r>
              <a:rPr lang="es-ES_tradnl" dirty="0"/>
              <a:t>!) </a:t>
            </a:r>
          </a:p>
          <a:p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Answer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the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questions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accent5">
                    <a:lumMod val="75000"/>
                  </a:schemeClr>
                </a:solidFill>
              </a:rPr>
              <a:t>below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s-ES_tradnl" dirty="0">
                <a:solidFill>
                  <a:schemeClr val="accent5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es-ES_tradnl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31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FD61F-33D3-E040-A27C-24FC0FEA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9408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 err="1">
                <a:solidFill>
                  <a:srgbClr val="FF0000"/>
                </a:solidFill>
              </a:rPr>
              <a:t>Answers</a:t>
            </a:r>
            <a:r>
              <a:rPr lang="es-ES_tradnl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s-ES_tradnl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s-ES_tradnl" dirty="0" err="1">
                <a:solidFill>
                  <a:srgbClr val="FF0000"/>
                </a:solidFill>
              </a:rPr>
              <a:t>Science</a:t>
            </a:r>
            <a:endParaRPr lang="es-ES_tradnl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s-ES_tradnl" dirty="0" err="1">
                <a:solidFill>
                  <a:srgbClr val="FF0000"/>
                </a:solidFill>
              </a:rPr>
              <a:t>Geography</a:t>
            </a:r>
            <a:endParaRPr lang="es-ES_tradnl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FF0000"/>
                </a:solidFill>
              </a:rPr>
              <a:t>4</a:t>
            </a: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FF0000"/>
                </a:solidFill>
              </a:rPr>
              <a:t>Drama </a:t>
            </a:r>
          </a:p>
          <a:p>
            <a:pPr marL="514350" indent="-514350">
              <a:buAutoNum type="arabicPeriod"/>
            </a:pPr>
            <a:r>
              <a:rPr lang="es-ES_tradnl" dirty="0" err="1">
                <a:solidFill>
                  <a:srgbClr val="FF0000"/>
                </a:solidFill>
              </a:rPr>
              <a:t>Period</a:t>
            </a:r>
            <a:r>
              <a:rPr lang="es-ES_tradnl" dirty="0">
                <a:solidFill>
                  <a:srgbClr val="FF0000"/>
                </a:solidFill>
              </a:rPr>
              <a:t> 5 </a:t>
            </a:r>
            <a:r>
              <a:rPr lang="es-ES_tradnl" dirty="0" err="1">
                <a:solidFill>
                  <a:srgbClr val="FF0000"/>
                </a:solidFill>
              </a:rPr>
              <a:t>on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Wednesday</a:t>
            </a:r>
            <a:endParaRPr lang="es-ES_tradnl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s-ES_tradnl" dirty="0" err="1">
                <a:solidFill>
                  <a:srgbClr val="FF0000"/>
                </a:solidFill>
              </a:rPr>
              <a:t>Récré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is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breaktime</a:t>
            </a:r>
            <a:r>
              <a:rPr lang="es-ES_tradnl" dirty="0">
                <a:solidFill>
                  <a:srgbClr val="FF0000"/>
                </a:solidFill>
              </a:rPr>
              <a:t> and </a:t>
            </a:r>
            <a:r>
              <a:rPr lang="es-ES_tradnl" dirty="0" err="1">
                <a:solidFill>
                  <a:srgbClr val="FF0000"/>
                </a:solidFill>
              </a:rPr>
              <a:t>Déjeuner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is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lunchtime</a:t>
            </a:r>
            <a:r>
              <a:rPr lang="es-ES_tradnl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s-ES_trad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_tradnl" dirty="0" err="1">
                <a:solidFill>
                  <a:srgbClr val="FF0000"/>
                </a:solidFill>
              </a:rPr>
              <a:t>How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many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did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you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get</a:t>
            </a:r>
            <a:r>
              <a:rPr lang="es-ES_tradnl" dirty="0">
                <a:solidFill>
                  <a:srgbClr val="FF0000"/>
                </a:solidFill>
              </a:rPr>
              <a:t>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F3C51-5A96-6346-9191-418A6C8DC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97A43D-A793-E242-81A7-5B6B5E146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18C057-21AF-5640-A6F8-F00A7FBD2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1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336EA05-9F28-4A2F-BDAD-7D6B64A6B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170" y="143529"/>
            <a:ext cx="3054185" cy="4808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B11618-8FCF-4CA4-BD46-6F3D1D4DFA5F}"/>
              </a:ext>
            </a:extLst>
          </p:cNvPr>
          <p:cNvSpPr txBox="1"/>
          <p:nvPr/>
        </p:nvSpPr>
        <p:spPr>
          <a:xfrm>
            <a:off x="145774" y="5007480"/>
            <a:ext cx="571959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Bonjour! Je </a:t>
            </a:r>
            <a:r>
              <a:rPr lang="en-GB" sz="2000" dirty="0" err="1">
                <a:latin typeface="Comic Sans MS" panose="030F0702030302020204" pitchFamily="66" charset="0"/>
              </a:rPr>
              <a:t>m’appelle</a:t>
            </a:r>
            <a:r>
              <a:rPr lang="en-GB" sz="2000" dirty="0">
                <a:latin typeface="Comic Sans MS" panose="030F0702030302020204" pitchFamily="66" charset="0"/>
              </a:rPr>
              <a:t> Madame Barrett.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Je </a:t>
            </a:r>
            <a:r>
              <a:rPr lang="en-GB" sz="2000" dirty="0" err="1">
                <a:latin typeface="Comic Sans MS" panose="030F0702030302020204" pitchFamily="66" charset="0"/>
              </a:rPr>
              <a:t>parle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français</a:t>
            </a:r>
            <a:r>
              <a:rPr lang="en-GB" sz="2000" dirty="0">
                <a:latin typeface="Comic Sans MS" panose="030F0702030302020204" pitchFamily="66" charset="0"/>
              </a:rPr>
              <a:t>, allemande et un </a:t>
            </a:r>
            <a:r>
              <a:rPr lang="en-GB" sz="2000" dirty="0" err="1">
                <a:latin typeface="Comic Sans MS" panose="030F0702030302020204" pitchFamily="66" charset="0"/>
              </a:rPr>
              <a:t>peu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néerlandais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J’apprends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l’espagnol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1B63AE-61B4-4D7A-B259-C0CB335609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7426920" y="143529"/>
            <a:ext cx="3373252" cy="52482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B22ADFD-5C63-4FD1-A2CC-31D80D814497}"/>
              </a:ext>
            </a:extLst>
          </p:cNvPr>
          <p:cNvSpPr txBox="1"/>
          <p:nvPr/>
        </p:nvSpPr>
        <p:spPr>
          <a:xfrm>
            <a:off x="6326637" y="4993843"/>
            <a:ext cx="557381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Bonjour! Je </a:t>
            </a:r>
            <a:r>
              <a:rPr lang="en-GB" sz="2000" dirty="0" err="1">
                <a:latin typeface="Comic Sans MS" panose="030F0702030302020204" pitchFamily="66" charset="0"/>
              </a:rPr>
              <a:t>m’appelle</a:t>
            </a:r>
            <a:r>
              <a:rPr lang="en-GB" sz="2000" dirty="0">
                <a:latin typeface="Comic Sans MS" panose="030F0702030302020204" pitchFamily="66" charset="0"/>
              </a:rPr>
              <a:t> Mademoiselle Quested.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Je </a:t>
            </a:r>
            <a:r>
              <a:rPr lang="en-GB" sz="2000" dirty="0" err="1">
                <a:latin typeface="Comic Sans MS" panose="030F0702030302020204" pitchFamily="66" charset="0"/>
              </a:rPr>
              <a:t>parle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français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espagnol</a:t>
            </a:r>
            <a:r>
              <a:rPr lang="en-GB" sz="2000" dirty="0">
                <a:latin typeface="Comic Sans MS" panose="030F0702030302020204" pitchFamily="66" charset="0"/>
              </a:rPr>
              <a:t> et </a:t>
            </a:r>
            <a:r>
              <a:rPr lang="en-GB" sz="2000" dirty="0" err="1">
                <a:latin typeface="Comic Sans MS" panose="030F0702030302020204" pitchFamily="66" charset="0"/>
              </a:rPr>
              <a:t>italien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J’apprends</a:t>
            </a:r>
            <a:r>
              <a:rPr lang="en-GB" sz="2000" dirty="0">
                <a:latin typeface="Comic Sans MS" panose="030F0702030302020204" pitchFamily="66" charset="0"/>
              </a:rPr>
              <a:t> le </a:t>
            </a:r>
            <a:r>
              <a:rPr lang="en-GB" sz="2000" dirty="0" err="1">
                <a:latin typeface="Comic Sans MS" panose="030F0702030302020204" pitchFamily="66" charset="0"/>
              </a:rPr>
              <a:t>russe</a:t>
            </a:r>
            <a:r>
              <a:rPr lang="en-GB" sz="20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F74F3C-D227-415D-9520-1CB38CD27403}"/>
              </a:ext>
            </a:extLst>
          </p:cNvPr>
          <p:cNvSpPr txBox="1"/>
          <p:nvPr/>
        </p:nvSpPr>
        <p:spPr>
          <a:xfrm>
            <a:off x="4541112" y="940827"/>
            <a:ext cx="257205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Je </a:t>
            </a:r>
            <a:r>
              <a:rPr lang="en-GB" dirty="0" err="1"/>
              <a:t>m’appelle</a:t>
            </a:r>
            <a:r>
              <a:rPr lang="en-GB" dirty="0"/>
              <a:t> – I am called</a:t>
            </a:r>
          </a:p>
          <a:p>
            <a:r>
              <a:rPr lang="en-GB" dirty="0"/>
              <a:t>Je </a:t>
            </a:r>
            <a:r>
              <a:rPr lang="en-GB" dirty="0" err="1"/>
              <a:t>parle</a:t>
            </a:r>
            <a:r>
              <a:rPr lang="en-GB" dirty="0"/>
              <a:t> – I speak</a:t>
            </a:r>
          </a:p>
          <a:p>
            <a:r>
              <a:rPr lang="en-GB" dirty="0" err="1"/>
              <a:t>J’apprends</a:t>
            </a:r>
            <a:r>
              <a:rPr lang="en-GB" dirty="0"/>
              <a:t> – I’m learning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C784B7-DF6B-4487-9819-7C843A2A254A}"/>
              </a:ext>
            </a:extLst>
          </p:cNvPr>
          <p:cNvSpPr txBox="1"/>
          <p:nvPr/>
        </p:nvSpPr>
        <p:spPr>
          <a:xfrm>
            <a:off x="6003235" y="6330919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*un </a:t>
            </a:r>
            <a:r>
              <a:rPr lang="en-GB" b="1" dirty="0" err="1">
                <a:latin typeface="Comic Sans MS" panose="030F0702030302020204" pitchFamily="66" charset="0"/>
              </a:rPr>
              <a:t>peu</a:t>
            </a:r>
            <a:r>
              <a:rPr lang="en-GB" b="1" dirty="0">
                <a:latin typeface="Comic Sans MS" panose="030F0702030302020204" pitchFamily="66" charset="0"/>
              </a:rPr>
              <a:t> – a little bit</a:t>
            </a:r>
          </a:p>
        </p:txBody>
      </p:sp>
    </p:spTree>
    <p:extLst>
      <p:ext uri="{BB962C8B-B14F-4D97-AF65-F5344CB8AC3E}">
        <p14:creationId xmlns:p14="http://schemas.microsoft.com/office/powerpoint/2010/main" val="955112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794CFB-A283-9D41-B733-AD31836D8691}"/>
              </a:ext>
            </a:extLst>
          </p:cNvPr>
          <p:cNvSpPr txBox="1"/>
          <p:nvPr/>
        </p:nvSpPr>
        <p:spPr>
          <a:xfrm>
            <a:off x="1319135" y="1343693"/>
            <a:ext cx="1016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/>
              <a:t>Finally</a:t>
            </a:r>
            <a:r>
              <a:rPr lang="es-ES_tradnl" sz="2400" dirty="0"/>
              <a:t>, to </a:t>
            </a:r>
            <a:r>
              <a:rPr lang="es-ES_tradnl" sz="2400" dirty="0" err="1"/>
              <a:t>finish</a:t>
            </a:r>
            <a:r>
              <a:rPr lang="es-ES_tradnl" sz="2400" dirty="0"/>
              <a:t> off, </a:t>
            </a:r>
            <a:r>
              <a:rPr lang="es-ES_tradnl" sz="2400" dirty="0" err="1"/>
              <a:t>have</a:t>
            </a:r>
            <a:r>
              <a:rPr lang="es-ES_tradnl" sz="2400" dirty="0"/>
              <a:t> a </a:t>
            </a:r>
            <a:r>
              <a:rPr lang="es-ES_tradnl" sz="2400" dirty="0" err="1"/>
              <a:t>go</a:t>
            </a:r>
            <a:r>
              <a:rPr lang="es-ES_tradnl" sz="2400" dirty="0"/>
              <a:t> at </a:t>
            </a:r>
            <a:r>
              <a:rPr lang="es-ES_tradnl" sz="2400" dirty="0" err="1"/>
              <a:t>answering</a:t>
            </a:r>
            <a:r>
              <a:rPr lang="es-ES_tradnl" sz="2400" dirty="0"/>
              <a:t> </a:t>
            </a:r>
            <a:r>
              <a:rPr lang="es-ES_tradnl" sz="2400" dirty="0" err="1"/>
              <a:t>these</a:t>
            </a:r>
            <a:r>
              <a:rPr lang="es-ES_tradnl" sz="2400" dirty="0"/>
              <a:t> </a:t>
            </a:r>
            <a:r>
              <a:rPr lang="es-ES_tradnl" sz="2400" dirty="0" err="1"/>
              <a:t>questions</a:t>
            </a:r>
            <a:r>
              <a:rPr lang="es-ES_tradnl" sz="2400" dirty="0"/>
              <a:t> </a:t>
            </a:r>
            <a:r>
              <a:rPr lang="es-ES_tradnl" sz="2400" dirty="0" err="1"/>
              <a:t>on</a:t>
            </a:r>
            <a:r>
              <a:rPr lang="es-ES_tradnl" sz="2400" dirty="0"/>
              <a:t> </a:t>
            </a:r>
            <a:r>
              <a:rPr lang="es-ES_tradnl" sz="2400" dirty="0" err="1"/>
              <a:t>your</a:t>
            </a:r>
            <a:r>
              <a:rPr lang="es-ES_tradnl" sz="2400" dirty="0"/>
              <a:t> </a:t>
            </a:r>
            <a:r>
              <a:rPr lang="es-ES_tradnl" sz="2400" dirty="0" err="1"/>
              <a:t>paper</a:t>
            </a:r>
            <a:r>
              <a:rPr lang="es-ES_tradnl" sz="2400" dirty="0"/>
              <a:t>! </a:t>
            </a:r>
          </a:p>
          <a:p>
            <a:r>
              <a:rPr lang="es-ES_tradnl" sz="2400" dirty="0"/>
              <a:t>(Use </a:t>
            </a:r>
            <a:r>
              <a:rPr lang="es-ES_tradnl" sz="2400" dirty="0" err="1"/>
              <a:t>the</a:t>
            </a:r>
            <a:r>
              <a:rPr lang="es-ES_tradnl" sz="2400" dirty="0"/>
              <a:t> </a:t>
            </a:r>
            <a:r>
              <a:rPr lang="es-ES_tradnl" sz="2400" dirty="0" err="1"/>
              <a:t>sentence</a:t>
            </a:r>
            <a:r>
              <a:rPr lang="es-ES_tradnl" sz="2400" dirty="0"/>
              <a:t> </a:t>
            </a:r>
            <a:r>
              <a:rPr lang="es-ES_tradnl" sz="2400" dirty="0" err="1"/>
              <a:t>builders</a:t>
            </a:r>
            <a:r>
              <a:rPr lang="es-ES_tradnl" sz="2400" dirty="0"/>
              <a:t> to </a:t>
            </a:r>
            <a:r>
              <a:rPr lang="es-ES_tradnl" sz="2400" dirty="0" err="1"/>
              <a:t>help</a:t>
            </a:r>
            <a:r>
              <a:rPr lang="es-ES_tradnl" sz="2400" dirty="0"/>
              <a:t> </a:t>
            </a:r>
            <a:r>
              <a:rPr lang="es-ES_tradnl" sz="2400" dirty="0" err="1"/>
              <a:t>you</a:t>
            </a:r>
            <a:r>
              <a:rPr lang="es-ES_tradnl" sz="2400" dirty="0"/>
              <a:t>, </a:t>
            </a:r>
            <a:r>
              <a:rPr lang="es-ES_tradnl" sz="2400" dirty="0" err="1"/>
              <a:t>but</a:t>
            </a:r>
            <a:r>
              <a:rPr lang="es-ES_tradnl" sz="2400" dirty="0"/>
              <a:t> </a:t>
            </a:r>
            <a:r>
              <a:rPr lang="es-ES_tradnl" sz="2400" dirty="0" err="1"/>
              <a:t>if</a:t>
            </a:r>
            <a:r>
              <a:rPr lang="es-ES_tradnl" sz="2400" dirty="0"/>
              <a:t> </a:t>
            </a:r>
            <a:r>
              <a:rPr lang="es-ES_tradnl" sz="2400" dirty="0" err="1"/>
              <a:t>you</a:t>
            </a:r>
            <a:r>
              <a:rPr lang="es-ES_tradnl" sz="2400" dirty="0"/>
              <a:t> can </a:t>
            </a:r>
            <a:r>
              <a:rPr lang="es-ES_tradnl" sz="2400" dirty="0" err="1"/>
              <a:t>answer</a:t>
            </a:r>
            <a:r>
              <a:rPr lang="es-ES_tradnl" sz="2400" dirty="0"/>
              <a:t> </a:t>
            </a:r>
            <a:r>
              <a:rPr lang="es-ES_tradnl" sz="2400" dirty="0" err="1"/>
              <a:t>without</a:t>
            </a:r>
            <a:r>
              <a:rPr lang="es-ES_tradnl" sz="2400" dirty="0"/>
              <a:t> </a:t>
            </a:r>
            <a:r>
              <a:rPr lang="es-ES_tradnl" sz="2400" dirty="0" err="1"/>
              <a:t>them</a:t>
            </a:r>
            <a:r>
              <a:rPr lang="es-ES_tradnl" sz="2400" dirty="0"/>
              <a:t>, </a:t>
            </a:r>
            <a:r>
              <a:rPr lang="es-ES_tradnl" sz="2400" dirty="0" err="1"/>
              <a:t>that’s</a:t>
            </a:r>
            <a:r>
              <a:rPr lang="es-ES_tradnl" sz="2400" dirty="0"/>
              <a:t> </a:t>
            </a:r>
            <a:r>
              <a:rPr lang="es-ES_tradnl" sz="2400" i="1" dirty="0" err="1"/>
              <a:t>fantastique</a:t>
            </a:r>
            <a:r>
              <a:rPr lang="es-ES_tradnl" sz="2400" i="1" dirty="0"/>
              <a:t>!!</a:t>
            </a:r>
            <a:endParaRPr lang="es-ES_tradnl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06B4B6-9681-424C-8436-6B03CFC87A0D}"/>
              </a:ext>
            </a:extLst>
          </p:cNvPr>
          <p:cNvSpPr/>
          <p:nvPr/>
        </p:nvSpPr>
        <p:spPr>
          <a:xfrm>
            <a:off x="2548920" y="3198167"/>
            <a:ext cx="6999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Ton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collège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est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comment? = </a:t>
            </a:r>
            <a:r>
              <a:rPr lang="en-US" sz="2400" b="1" i="1" dirty="0">
                <a:solidFill>
                  <a:srgbClr val="FF0000"/>
                </a:solidFill>
              </a:rPr>
              <a:t>What is your school like?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AB0CA-7616-A449-B961-36CDFF750F38}"/>
              </a:ext>
            </a:extLst>
          </p:cNvPr>
          <p:cNvSpPr/>
          <p:nvPr/>
        </p:nvSpPr>
        <p:spPr>
          <a:xfrm>
            <a:off x="2308405" y="3767793"/>
            <a:ext cx="7755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Tu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étudies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</a:rPr>
              <a:t>quelles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matières? = </a:t>
            </a:r>
            <a:r>
              <a:rPr lang="en-US" sz="2400" b="1" i="1" dirty="0">
                <a:solidFill>
                  <a:srgbClr val="FF0000"/>
                </a:solidFill>
              </a:rPr>
              <a:t>What subjects do you study?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4F9B62-E925-5A4E-A0B8-D7E05B91A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06F315-D8AD-8F46-B52A-EFDC9E71CA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3EE4E8-8078-0B4F-9EDB-A9760FF0E9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98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d-0CD4784A-336C-4D8C-B2D3-405F13B950CB" descr="Image.jpeg">
            <a:extLst>
              <a:ext uri="{FF2B5EF4-FFF2-40B4-BE49-F238E27FC236}">
                <a16:creationId xmlns:a16="http://schemas.microsoft.com/office/drawing/2014/main" id="{A536368E-6B08-44EC-992C-D456E3ECE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23" y="2329064"/>
            <a:ext cx="1919206" cy="24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414CA0-E021-4CBC-A706-648424C11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48" y="2329064"/>
            <a:ext cx="1996858" cy="2587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9195D1-4FCF-49E8-8A8B-10A68507B0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4148" r="-454" b="36221"/>
          <a:stretch/>
        </p:blipFill>
        <p:spPr>
          <a:xfrm>
            <a:off x="0" y="0"/>
            <a:ext cx="3831195" cy="113007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018D99-AE87-4636-AFE4-CD63B2DF3548}"/>
              </a:ext>
            </a:extLst>
          </p:cNvPr>
          <p:cNvSpPr txBox="1">
            <a:spLocks/>
          </p:cNvSpPr>
          <p:nvPr/>
        </p:nvSpPr>
        <p:spPr>
          <a:xfrm>
            <a:off x="2059794" y="275214"/>
            <a:ext cx="12269762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u="sng" dirty="0" err="1"/>
              <a:t>We</a:t>
            </a:r>
            <a:r>
              <a:rPr lang="es-ES_tradnl" u="sng" dirty="0"/>
              <a:t> look forward </a:t>
            </a:r>
            <a:r>
              <a:rPr lang="es-ES_tradnl" u="sng" dirty="0" err="1"/>
              <a:t>to</a:t>
            </a:r>
            <a:r>
              <a:rPr lang="es-ES_tradnl" u="sng" dirty="0"/>
              <a:t> meeting </a:t>
            </a:r>
            <a:r>
              <a:rPr lang="es-ES_tradnl" u="sng" dirty="0" err="1"/>
              <a:t>you</a:t>
            </a:r>
            <a:r>
              <a:rPr lang="es-ES_tradnl" u="sng" dirty="0"/>
              <a:t> </a:t>
            </a:r>
            <a:r>
              <a:rPr lang="es-ES_tradnl" u="sng" dirty="0" err="1"/>
              <a:t>soon</a:t>
            </a:r>
            <a:r>
              <a:rPr lang="es-ES_tradnl" u="sng" dirty="0"/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409B7-80AF-44D1-A673-6BC0C33C8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b="32422"/>
          <a:stretch/>
        </p:blipFill>
        <p:spPr>
          <a:xfrm>
            <a:off x="8171487" y="0"/>
            <a:ext cx="3731689" cy="13112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919743-D143-4402-A91F-EED62210E0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8" b="35467"/>
          <a:stretch/>
        </p:blipFill>
        <p:spPr>
          <a:xfrm>
            <a:off x="3831195" y="-80786"/>
            <a:ext cx="4070179" cy="1283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B3D6C5-E26C-4A60-8433-F784C6297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42" y="2329064"/>
            <a:ext cx="1722694" cy="2712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01BE97-D1F9-4C06-AC26-D45634880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0"/>
          <a:stretch/>
        </p:blipFill>
        <p:spPr>
          <a:xfrm>
            <a:off x="10000514" y="3595674"/>
            <a:ext cx="1902662" cy="29602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7E3C77-74AA-4109-998C-83C0C7C7CDE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3"/>
          <a:stretch/>
        </p:blipFill>
        <p:spPr>
          <a:xfrm>
            <a:off x="1829833" y="4323880"/>
            <a:ext cx="2056700" cy="25226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BCA9A1-3CC3-43C7-AE62-78D83208E9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75" y="2723670"/>
            <a:ext cx="1805839" cy="2449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EB0A73-2547-4177-9113-A878C3093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377" y="4334438"/>
            <a:ext cx="2066990" cy="2755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04F5D-4C2F-4BF9-B72D-D6D4A8BC52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84" y="4445874"/>
            <a:ext cx="1917488" cy="240843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77FF44A-84AC-44A5-93DB-5744119719E3}"/>
              </a:ext>
            </a:extLst>
          </p:cNvPr>
          <p:cNvSpPr txBox="1"/>
          <p:nvPr/>
        </p:nvSpPr>
        <p:spPr>
          <a:xfrm>
            <a:off x="9416347" y="2079787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CC99FF"/>
                </a:solidFill>
                <a:latin typeface="Gill Sans Ultra Bold" panose="020B0A02020104020203" pitchFamily="34" charset="0"/>
              </a:rPr>
              <a:t>Adiós</a:t>
            </a:r>
            <a:r>
              <a:rPr lang="en-GB" sz="2400" dirty="0">
                <a:solidFill>
                  <a:srgbClr val="CC99FF"/>
                </a:solidFill>
                <a:latin typeface="Gill Sans Ultra Bold" panose="020B0A02020104020203" pitchFamily="34" charset="0"/>
              </a:rPr>
              <a:t>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AFB8C5-C7C4-4BA1-8B29-7B407087FF82}"/>
              </a:ext>
            </a:extLst>
          </p:cNvPr>
          <p:cNvSpPr txBox="1"/>
          <p:nvPr/>
        </p:nvSpPr>
        <p:spPr>
          <a:xfrm>
            <a:off x="3603855" y="1833949"/>
            <a:ext cx="1678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6699FF"/>
                </a:solidFill>
                <a:latin typeface="Blackadder ITC" panose="04020505051007020D02" pitchFamily="82" charset="0"/>
                <a:ea typeface="Adobe Heiti Std R" panose="020B0400000000000000" pitchFamily="34" charset="-128"/>
              </a:rPr>
              <a:t>Au revoir!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0D97C5-91E3-43AD-95FE-27F32A354214}"/>
              </a:ext>
            </a:extLst>
          </p:cNvPr>
          <p:cNvSpPr txBox="1"/>
          <p:nvPr/>
        </p:nvSpPr>
        <p:spPr>
          <a:xfrm>
            <a:off x="10378174" y="2869130"/>
            <a:ext cx="1247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C00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Zàijiàn</a:t>
            </a:r>
            <a:r>
              <a:rPr lang="en-GB" sz="2400" dirty="0">
                <a:solidFill>
                  <a:srgbClr val="FFC000"/>
                </a:solidFill>
                <a:latin typeface="Kozuka Mincho Pro B" panose="02020800000000000000" pitchFamily="18" charset="-128"/>
                <a:ea typeface="Kozuka Mincho Pro B" panose="02020800000000000000" pitchFamily="18" charset="-128"/>
              </a:rPr>
              <a:t>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B3C9A-8130-4800-BEB1-2CABDBA285B0}"/>
              </a:ext>
            </a:extLst>
          </p:cNvPr>
          <p:cNvSpPr txBox="1"/>
          <p:nvPr/>
        </p:nvSpPr>
        <p:spPr>
          <a:xfrm>
            <a:off x="210621" y="5215880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rgbClr val="FF6600"/>
                </a:solidFill>
                <a:latin typeface="Bauhaus 93" panose="04030905020B02020C02" pitchFamily="82" charset="0"/>
                <a:ea typeface="Adobe Heiti Std R" panose="020B0400000000000000" pitchFamily="34" charset="-128"/>
              </a:rPr>
              <a:t>Tschüß</a:t>
            </a:r>
            <a:r>
              <a:rPr lang="en-GB" sz="2400" dirty="0">
                <a:solidFill>
                  <a:srgbClr val="FF6600"/>
                </a:solidFill>
                <a:latin typeface="Bauhaus 93" panose="04030905020B02020C02" pitchFamily="82" charset="0"/>
                <a:ea typeface="Adobe Heiti Std R" panose="020B0400000000000000" pitchFamily="34" charset="-128"/>
              </a:rPr>
              <a:t>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C44CD2-DA89-48EC-9D81-C4BB051C39CC}"/>
              </a:ext>
            </a:extLst>
          </p:cNvPr>
          <p:cNvSpPr txBox="1"/>
          <p:nvPr/>
        </p:nvSpPr>
        <p:spPr>
          <a:xfrm>
            <a:off x="5990606" y="5481598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7030A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Tchau</a:t>
            </a:r>
            <a:r>
              <a:rPr lang="en-GB" sz="2400" b="1" dirty="0">
                <a:solidFill>
                  <a:srgbClr val="7030A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CEA31-1C6A-43B6-9560-A6C118592F6F}"/>
              </a:ext>
            </a:extLst>
          </p:cNvPr>
          <p:cNvSpPr txBox="1"/>
          <p:nvPr/>
        </p:nvSpPr>
        <p:spPr>
          <a:xfrm>
            <a:off x="8865670" y="6147470"/>
            <a:ext cx="1272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B050"/>
                </a:solidFill>
                <a:latin typeface="Curlz MT" panose="04040404050702020202" pitchFamily="82" charset="0"/>
              </a:rPr>
              <a:t>Tot </a:t>
            </a:r>
            <a:r>
              <a:rPr lang="en-GB" sz="2400" b="1" dirty="0" err="1">
                <a:solidFill>
                  <a:srgbClr val="00B050"/>
                </a:solidFill>
                <a:latin typeface="Curlz MT" panose="04040404050702020202" pitchFamily="82" charset="0"/>
              </a:rPr>
              <a:t>ziens</a:t>
            </a:r>
            <a:r>
              <a:rPr lang="en-GB" sz="2400" b="1" dirty="0">
                <a:solidFill>
                  <a:srgbClr val="00B050"/>
                </a:solidFill>
                <a:latin typeface="Curlz MT" panose="04040404050702020202" pitchFamily="82" charset="0"/>
              </a:rPr>
              <a:t>!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A23D8D-ADDA-4279-A2B6-C4D11C74D453}"/>
              </a:ext>
            </a:extLst>
          </p:cNvPr>
          <p:cNvSpPr txBox="1"/>
          <p:nvPr/>
        </p:nvSpPr>
        <p:spPr>
          <a:xfrm>
            <a:off x="2345156" y="3008840"/>
            <a:ext cx="785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>
                <a:solidFill>
                  <a:srgbClr val="CF67A2"/>
                </a:solidFill>
                <a:latin typeface="Bodoni MT Poster Compressed" panose="02070706080601050204" pitchFamily="18" charset="0"/>
                <a:ea typeface="Adobe Heiti Std R" panose="020B0400000000000000" pitchFamily="34" charset="-128"/>
              </a:rPr>
              <a:t>Adéu</a:t>
            </a:r>
            <a:r>
              <a:rPr lang="en-GB" sz="3600" dirty="0">
                <a:solidFill>
                  <a:srgbClr val="CF67A2"/>
                </a:solidFill>
                <a:latin typeface="Bodoni MT Poster Compressed" panose="02070706080601050204" pitchFamily="18" charset="0"/>
                <a:ea typeface="Adobe Heiti Std R" panose="020B0400000000000000" pitchFamily="34" charset="-128"/>
              </a:rPr>
              <a:t>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1FC5BA-F487-4A5E-8FCD-55A64BCC0C1A}"/>
              </a:ext>
            </a:extLst>
          </p:cNvPr>
          <p:cNvSpPr txBox="1"/>
          <p:nvPr/>
        </p:nvSpPr>
        <p:spPr>
          <a:xfrm>
            <a:off x="5769443" y="1938082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Forte" panose="03060902040502070203" pitchFamily="66" charset="0"/>
              </a:rPr>
              <a:t>Sayonara!</a:t>
            </a:r>
          </a:p>
        </p:txBody>
      </p:sp>
    </p:spTree>
    <p:extLst>
      <p:ext uri="{BB962C8B-B14F-4D97-AF65-F5344CB8AC3E}">
        <p14:creationId xmlns:p14="http://schemas.microsoft.com/office/powerpoint/2010/main" val="288632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d-0CD4784A-336C-4D8C-B2D3-405F13B950CB" descr="Image.jpeg">
            <a:extLst>
              <a:ext uri="{FF2B5EF4-FFF2-40B4-BE49-F238E27FC236}">
                <a16:creationId xmlns:a16="http://schemas.microsoft.com/office/drawing/2014/main" id="{670280BE-1B58-46D5-A8D7-93BFB8EAB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35" y="515017"/>
            <a:ext cx="3411633" cy="4379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4316A6-BCA0-4837-9CA6-1B60A0E254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31" y="425756"/>
            <a:ext cx="3549669" cy="4599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A35983-55D8-4459-8B08-1D1D03507ABD}"/>
              </a:ext>
            </a:extLst>
          </p:cNvPr>
          <p:cNvSpPr txBox="1"/>
          <p:nvPr/>
        </p:nvSpPr>
        <p:spPr>
          <a:xfrm>
            <a:off x="6899516" y="4894725"/>
            <a:ext cx="467913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Bonjour! Je </a:t>
            </a:r>
            <a:r>
              <a:rPr lang="en-GB" sz="2000" dirty="0" err="1">
                <a:latin typeface="Comic Sans MS" panose="030F0702030302020204" pitchFamily="66" charset="0"/>
              </a:rPr>
              <a:t>m’appelle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Señorita</a:t>
            </a:r>
            <a:r>
              <a:rPr lang="en-GB" sz="2000" dirty="0">
                <a:latin typeface="Comic Sans MS" panose="030F0702030302020204" pitchFamily="66" charset="0"/>
              </a:rPr>
              <a:t> Hume.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Je </a:t>
            </a:r>
            <a:r>
              <a:rPr lang="en-GB" sz="2000" dirty="0" err="1">
                <a:latin typeface="Comic Sans MS" panose="030F0702030302020204" pitchFamily="66" charset="0"/>
              </a:rPr>
              <a:t>parle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espagnol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portugais</a:t>
            </a:r>
            <a:r>
              <a:rPr lang="en-GB" sz="2000" dirty="0">
                <a:latin typeface="Comic Sans MS" panose="030F0702030302020204" pitchFamily="66" charset="0"/>
              </a:rPr>
              <a:t> et un </a:t>
            </a:r>
            <a:r>
              <a:rPr lang="en-GB" sz="2000" dirty="0" err="1">
                <a:latin typeface="Comic Sans MS" panose="030F0702030302020204" pitchFamily="66" charset="0"/>
              </a:rPr>
              <a:t>peu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français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7F6264-E791-4923-B557-CDE9BF8F938A}"/>
              </a:ext>
            </a:extLst>
          </p:cNvPr>
          <p:cNvSpPr txBox="1"/>
          <p:nvPr/>
        </p:nvSpPr>
        <p:spPr>
          <a:xfrm>
            <a:off x="4809974" y="947611"/>
            <a:ext cx="257205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Je </a:t>
            </a:r>
            <a:r>
              <a:rPr lang="en-GB" dirty="0" err="1"/>
              <a:t>m’appelle</a:t>
            </a:r>
            <a:r>
              <a:rPr lang="en-GB" dirty="0"/>
              <a:t> – I am called</a:t>
            </a:r>
          </a:p>
          <a:p>
            <a:r>
              <a:rPr lang="en-GB" dirty="0"/>
              <a:t>Je </a:t>
            </a:r>
            <a:r>
              <a:rPr lang="en-GB" dirty="0" err="1"/>
              <a:t>parle</a:t>
            </a:r>
            <a:r>
              <a:rPr lang="en-GB" dirty="0"/>
              <a:t> – I speak</a:t>
            </a:r>
          </a:p>
          <a:p>
            <a:r>
              <a:rPr lang="en-GB" dirty="0" err="1"/>
              <a:t>J’apprends</a:t>
            </a:r>
            <a:r>
              <a:rPr lang="en-GB" dirty="0"/>
              <a:t> – I’m learning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7CCA3-4D0E-440F-9085-11F27ED97956}"/>
              </a:ext>
            </a:extLst>
          </p:cNvPr>
          <p:cNvSpPr txBox="1"/>
          <p:nvPr/>
        </p:nvSpPr>
        <p:spPr>
          <a:xfrm>
            <a:off x="0" y="4894726"/>
            <a:ext cx="581506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Bonjour! Je </a:t>
            </a:r>
            <a:r>
              <a:rPr lang="en-GB" sz="2000" dirty="0" err="1">
                <a:latin typeface="Comic Sans MS" panose="030F0702030302020204" pitchFamily="66" charset="0"/>
              </a:rPr>
              <a:t>m’appelle</a:t>
            </a:r>
            <a:r>
              <a:rPr lang="en-GB" sz="2000" dirty="0">
                <a:latin typeface="Comic Sans MS" panose="030F0702030302020204" pitchFamily="66" charset="0"/>
              </a:rPr>
              <a:t> Madame Masters.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Je </a:t>
            </a:r>
            <a:r>
              <a:rPr lang="en-GB" sz="2000" dirty="0" err="1">
                <a:latin typeface="Comic Sans MS" panose="030F0702030302020204" pitchFamily="66" charset="0"/>
              </a:rPr>
              <a:t>parle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français</a:t>
            </a:r>
            <a:r>
              <a:rPr lang="en-GB" sz="2000" dirty="0">
                <a:latin typeface="Comic Sans MS" panose="030F0702030302020204" pitchFamily="66" charset="0"/>
              </a:rPr>
              <a:t> et </a:t>
            </a:r>
            <a:r>
              <a:rPr lang="en-GB" sz="2000" dirty="0" err="1">
                <a:latin typeface="Comic Sans MS" panose="030F0702030302020204" pitchFamily="66" charset="0"/>
              </a:rPr>
              <a:t>espagnol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J’apprends</a:t>
            </a:r>
            <a:r>
              <a:rPr lang="en-GB" sz="2000" dirty="0">
                <a:latin typeface="Comic Sans MS" panose="030F0702030302020204" pitchFamily="66" charset="0"/>
              </a:rPr>
              <a:t> le mandarin.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FAB30E-756B-4DF1-B7EB-C52248FDB272}"/>
              </a:ext>
            </a:extLst>
          </p:cNvPr>
          <p:cNvSpPr txBox="1"/>
          <p:nvPr/>
        </p:nvSpPr>
        <p:spPr>
          <a:xfrm>
            <a:off x="6003235" y="6330919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*un </a:t>
            </a:r>
            <a:r>
              <a:rPr lang="en-GB" b="1" dirty="0" err="1">
                <a:latin typeface="Comic Sans MS" panose="030F0702030302020204" pitchFamily="66" charset="0"/>
              </a:rPr>
              <a:t>peu</a:t>
            </a:r>
            <a:r>
              <a:rPr lang="en-GB" b="1" dirty="0">
                <a:latin typeface="Comic Sans MS" panose="030F0702030302020204" pitchFamily="66" charset="0"/>
              </a:rPr>
              <a:t> – a little bit</a:t>
            </a:r>
          </a:p>
        </p:txBody>
      </p:sp>
    </p:spTree>
    <p:extLst>
      <p:ext uri="{BB962C8B-B14F-4D97-AF65-F5344CB8AC3E}">
        <p14:creationId xmlns:p14="http://schemas.microsoft.com/office/powerpoint/2010/main" val="881922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2D5E44-6881-4C43-9901-8DACF047E1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3"/>
          <a:stretch/>
        </p:blipFill>
        <p:spPr>
          <a:xfrm>
            <a:off x="892991" y="-39756"/>
            <a:ext cx="3716978" cy="4559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D162B9-0E6E-4DFC-B174-8F626E6F2FC5}"/>
              </a:ext>
            </a:extLst>
          </p:cNvPr>
          <p:cNvSpPr txBox="1"/>
          <p:nvPr/>
        </p:nvSpPr>
        <p:spPr>
          <a:xfrm>
            <a:off x="4755949" y="1051831"/>
            <a:ext cx="257205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Je </a:t>
            </a:r>
            <a:r>
              <a:rPr lang="en-GB" dirty="0" err="1"/>
              <a:t>m’appelle</a:t>
            </a:r>
            <a:r>
              <a:rPr lang="en-GB" dirty="0"/>
              <a:t> – I am called</a:t>
            </a:r>
          </a:p>
          <a:p>
            <a:r>
              <a:rPr lang="en-GB" dirty="0"/>
              <a:t>Je </a:t>
            </a:r>
            <a:r>
              <a:rPr lang="en-GB" dirty="0" err="1"/>
              <a:t>parle</a:t>
            </a:r>
            <a:r>
              <a:rPr lang="en-GB" dirty="0"/>
              <a:t> – I speak</a:t>
            </a:r>
          </a:p>
          <a:p>
            <a:r>
              <a:rPr lang="en-GB" dirty="0" err="1"/>
              <a:t>J’apprends</a:t>
            </a:r>
            <a:r>
              <a:rPr lang="en-GB" dirty="0"/>
              <a:t> – I’m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9E2EA3-C048-4AC3-87E9-6AD8A5950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32" y="92765"/>
            <a:ext cx="3263609" cy="44265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4EDE5A-3BE3-46C8-9734-6428D694E56D}"/>
              </a:ext>
            </a:extLst>
          </p:cNvPr>
          <p:cNvSpPr txBox="1"/>
          <p:nvPr/>
        </p:nvSpPr>
        <p:spPr>
          <a:xfrm>
            <a:off x="5830957" y="4403516"/>
            <a:ext cx="6108072" cy="1323439"/>
          </a:xfrm>
          <a:prstGeom prst="rect">
            <a:avLst/>
          </a:prstGeom>
          <a:solidFill>
            <a:srgbClr val="CF67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Bonjour! Je </a:t>
            </a:r>
            <a:r>
              <a:rPr lang="en-GB" sz="2000" dirty="0" err="1">
                <a:latin typeface="Comic Sans MS" panose="030F0702030302020204" pitchFamily="66" charset="0"/>
              </a:rPr>
              <a:t>m’appelle</a:t>
            </a:r>
            <a:r>
              <a:rPr lang="en-GB" sz="2000" dirty="0">
                <a:latin typeface="Comic Sans MS" panose="030F0702030302020204" pitchFamily="66" charset="0"/>
              </a:rPr>
              <a:t> Mademoiselle McCarthy.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Je </a:t>
            </a:r>
            <a:r>
              <a:rPr lang="en-GB" sz="2000" dirty="0" err="1">
                <a:latin typeface="Comic Sans MS" panose="030F0702030302020204" pitchFamily="66" charset="0"/>
              </a:rPr>
              <a:t>parle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français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portugais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espagnol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catalan</a:t>
            </a:r>
            <a:r>
              <a:rPr lang="en-GB" sz="2000" dirty="0">
                <a:latin typeface="Comic Sans MS" panose="030F0702030302020204" pitchFamily="66" charset="0"/>
              </a:rPr>
              <a:t> et un </a:t>
            </a:r>
            <a:r>
              <a:rPr lang="en-GB" sz="2000" dirty="0" err="1">
                <a:latin typeface="Comic Sans MS" panose="030F0702030302020204" pitchFamily="66" charset="0"/>
              </a:rPr>
              <a:t>peu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quechua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J’apprends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l’italien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4B0494-4941-473B-8C92-4D93DDE30ACC}"/>
              </a:ext>
            </a:extLst>
          </p:cNvPr>
          <p:cNvSpPr txBox="1"/>
          <p:nvPr/>
        </p:nvSpPr>
        <p:spPr>
          <a:xfrm>
            <a:off x="153169" y="4403516"/>
            <a:ext cx="5067294" cy="707886"/>
          </a:xfrm>
          <a:prstGeom prst="rect">
            <a:avLst/>
          </a:prstGeom>
          <a:solidFill>
            <a:srgbClr val="CF67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Bonjour! Je </a:t>
            </a:r>
            <a:r>
              <a:rPr lang="en-GB" sz="2000" dirty="0" err="1">
                <a:latin typeface="Comic Sans MS" panose="030F0702030302020204" pitchFamily="66" charset="0"/>
              </a:rPr>
              <a:t>m’appelle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Señorita</a:t>
            </a:r>
            <a:r>
              <a:rPr lang="en-GB" sz="2000" dirty="0">
                <a:latin typeface="Comic Sans MS" panose="030F0702030302020204" pitchFamily="66" charset="0"/>
              </a:rPr>
              <a:t> Moreira.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Je </a:t>
            </a:r>
            <a:r>
              <a:rPr lang="en-GB" sz="2000" dirty="0" err="1">
                <a:latin typeface="Comic Sans MS" panose="030F0702030302020204" pitchFamily="66" charset="0"/>
              </a:rPr>
              <a:t>parle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espagnol</a:t>
            </a:r>
            <a:r>
              <a:rPr lang="en-GB" sz="2000" dirty="0">
                <a:latin typeface="Comic Sans MS" panose="030F0702030302020204" pitchFamily="66" charset="0"/>
              </a:rPr>
              <a:t> et </a:t>
            </a:r>
            <a:r>
              <a:rPr lang="en-GB" sz="2000" dirty="0" err="1">
                <a:latin typeface="Comic Sans MS" panose="030F0702030302020204" pitchFamily="66" charset="0"/>
              </a:rPr>
              <a:t>portugais</a:t>
            </a:r>
            <a:r>
              <a:rPr lang="en-GB" sz="2000" dirty="0">
                <a:latin typeface="Comic Sans MS" panose="030F0702030302020204" pitchFamily="66" charset="0"/>
              </a:rPr>
              <a:t>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D47581-768F-4251-B047-76DB8D3F81AD}"/>
              </a:ext>
            </a:extLst>
          </p:cNvPr>
          <p:cNvSpPr txBox="1"/>
          <p:nvPr/>
        </p:nvSpPr>
        <p:spPr>
          <a:xfrm>
            <a:off x="6003235" y="6330919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*un </a:t>
            </a:r>
            <a:r>
              <a:rPr lang="en-GB" b="1" dirty="0" err="1">
                <a:latin typeface="Comic Sans MS" panose="030F0702030302020204" pitchFamily="66" charset="0"/>
              </a:rPr>
              <a:t>peu</a:t>
            </a:r>
            <a:r>
              <a:rPr lang="en-GB" b="1" dirty="0">
                <a:latin typeface="Comic Sans MS" panose="030F0702030302020204" pitchFamily="66" charset="0"/>
              </a:rPr>
              <a:t> – a little bit</a:t>
            </a:r>
          </a:p>
        </p:txBody>
      </p:sp>
    </p:spTree>
    <p:extLst>
      <p:ext uri="{BB962C8B-B14F-4D97-AF65-F5344CB8AC3E}">
        <p14:creationId xmlns:p14="http://schemas.microsoft.com/office/powerpoint/2010/main" val="3428698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D327DBA-5385-4837-8E0C-B8E38DC02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847" y="114403"/>
            <a:ext cx="3248603" cy="43314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400ADA-00F0-4D16-A7F4-9E843D77D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49" y="291549"/>
            <a:ext cx="3162858" cy="39726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42996C1-5804-41FD-982C-A4481D8F15D4}"/>
              </a:ext>
            </a:extLst>
          </p:cNvPr>
          <p:cNvSpPr txBox="1"/>
          <p:nvPr/>
        </p:nvSpPr>
        <p:spPr>
          <a:xfrm>
            <a:off x="4632954" y="682500"/>
            <a:ext cx="2572051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Je </a:t>
            </a:r>
            <a:r>
              <a:rPr lang="en-GB" dirty="0" err="1"/>
              <a:t>m’appelle</a:t>
            </a:r>
            <a:r>
              <a:rPr lang="en-GB" dirty="0"/>
              <a:t> – I am called</a:t>
            </a:r>
          </a:p>
          <a:p>
            <a:r>
              <a:rPr lang="en-GB" dirty="0"/>
              <a:t>Je </a:t>
            </a:r>
            <a:r>
              <a:rPr lang="en-GB" dirty="0" err="1"/>
              <a:t>parle</a:t>
            </a:r>
            <a:r>
              <a:rPr lang="en-GB" dirty="0"/>
              <a:t> – I speak</a:t>
            </a:r>
          </a:p>
          <a:p>
            <a:r>
              <a:rPr lang="en-GB" dirty="0" err="1"/>
              <a:t>J’apprends</a:t>
            </a:r>
            <a:r>
              <a:rPr lang="en-GB" dirty="0"/>
              <a:t> – I’m learning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81CD44-98C5-4DD3-ABB7-B1E22F9757F5}"/>
              </a:ext>
            </a:extLst>
          </p:cNvPr>
          <p:cNvSpPr txBox="1"/>
          <p:nvPr/>
        </p:nvSpPr>
        <p:spPr>
          <a:xfrm>
            <a:off x="6521985" y="4144174"/>
            <a:ext cx="5405609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Bonjour! Je </a:t>
            </a:r>
            <a:r>
              <a:rPr lang="en-GB" sz="2000" dirty="0" err="1">
                <a:latin typeface="Comic Sans MS" panose="030F0702030302020204" pitchFamily="66" charset="0"/>
              </a:rPr>
              <a:t>m’appelle</a:t>
            </a:r>
            <a:r>
              <a:rPr lang="en-GB" sz="2000" dirty="0">
                <a:latin typeface="Comic Sans MS" panose="030F0702030302020204" pitchFamily="66" charset="0"/>
              </a:rPr>
              <a:t> Miss Tong.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Je </a:t>
            </a:r>
            <a:r>
              <a:rPr lang="en-GB" sz="2000" dirty="0" err="1">
                <a:latin typeface="Comic Sans MS" panose="030F0702030302020204" pitchFamily="66" charset="0"/>
              </a:rPr>
              <a:t>parle</a:t>
            </a:r>
            <a:r>
              <a:rPr lang="en-GB" sz="2000" dirty="0">
                <a:latin typeface="Comic Sans MS" panose="030F0702030302020204" pitchFamily="66" charset="0"/>
              </a:rPr>
              <a:t> mandarin, </a:t>
            </a:r>
            <a:r>
              <a:rPr lang="en-GB" sz="2000" dirty="0" err="1">
                <a:latin typeface="Comic Sans MS" panose="030F0702030302020204" pitchFamily="66" charset="0"/>
              </a:rPr>
              <a:t>anglais</a:t>
            </a:r>
            <a:r>
              <a:rPr lang="en-GB" sz="2000" dirty="0">
                <a:latin typeface="Comic Sans MS" panose="030F0702030302020204" pitchFamily="66" charset="0"/>
              </a:rPr>
              <a:t> et un </a:t>
            </a:r>
            <a:r>
              <a:rPr lang="en-GB" sz="2000" dirty="0" err="1">
                <a:latin typeface="Comic Sans MS" panose="030F0702030302020204" pitchFamily="66" charset="0"/>
              </a:rPr>
              <a:t>peu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japonais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J’apprends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l’espagnol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67591C-24B2-42CA-AA4E-545D95C00660}"/>
              </a:ext>
            </a:extLst>
          </p:cNvPr>
          <p:cNvSpPr txBox="1"/>
          <p:nvPr/>
        </p:nvSpPr>
        <p:spPr>
          <a:xfrm>
            <a:off x="372737" y="4144175"/>
            <a:ext cx="5405609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anose="030F0702030302020204" pitchFamily="66" charset="0"/>
              </a:rPr>
              <a:t>Bonjour! Je </a:t>
            </a:r>
            <a:r>
              <a:rPr lang="en-GB" sz="2000" dirty="0" err="1">
                <a:latin typeface="Comic Sans MS" panose="030F0702030302020204" pitchFamily="66" charset="0"/>
              </a:rPr>
              <a:t>m’appelle</a:t>
            </a:r>
            <a:r>
              <a:rPr lang="en-GB" sz="2000" dirty="0">
                <a:latin typeface="Comic Sans MS" panose="030F0702030302020204" pitchFamily="66" charset="0"/>
              </a:rPr>
              <a:t> Miss Chia.</a:t>
            </a: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Je </a:t>
            </a:r>
            <a:r>
              <a:rPr lang="en-GB" sz="2000" dirty="0" err="1">
                <a:latin typeface="Comic Sans MS" panose="030F0702030302020204" pitchFamily="66" charset="0"/>
              </a:rPr>
              <a:t>parle</a:t>
            </a:r>
            <a:r>
              <a:rPr lang="en-GB" sz="2000" dirty="0">
                <a:latin typeface="Comic Sans MS" panose="030F0702030302020204" pitchFamily="66" charset="0"/>
              </a:rPr>
              <a:t> mandarin, </a:t>
            </a:r>
            <a:r>
              <a:rPr lang="en-GB" sz="2000" dirty="0" err="1">
                <a:latin typeface="Comic Sans MS" panose="030F0702030302020204" pitchFamily="66" charset="0"/>
              </a:rPr>
              <a:t>malais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cantonais</a:t>
            </a:r>
            <a:r>
              <a:rPr lang="en-GB" sz="2000" dirty="0">
                <a:latin typeface="Comic Sans MS" panose="030F0702030302020204" pitchFamily="66" charset="0"/>
              </a:rPr>
              <a:t>, </a:t>
            </a:r>
            <a:r>
              <a:rPr lang="en-GB" sz="2000" dirty="0" err="1">
                <a:latin typeface="Comic Sans MS" panose="030F0702030302020204" pitchFamily="66" charset="0"/>
              </a:rPr>
              <a:t>anglais</a:t>
            </a:r>
            <a:r>
              <a:rPr lang="en-GB" sz="2000" dirty="0">
                <a:latin typeface="Comic Sans MS" panose="030F0702030302020204" pitchFamily="66" charset="0"/>
              </a:rPr>
              <a:t> et un </a:t>
            </a:r>
            <a:r>
              <a:rPr lang="en-GB" sz="2000" dirty="0" err="1">
                <a:latin typeface="Comic Sans MS" panose="030F0702030302020204" pitchFamily="66" charset="0"/>
              </a:rPr>
              <a:t>peu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latin typeface="Comic Sans MS" panose="030F0702030302020204" pitchFamily="66" charset="0"/>
              </a:rPr>
              <a:t>coréen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  <a:p>
            <a:pPr algn="ctr"/>
            <a:r>
              <a:rPr lang="en-GB" sz="2000" dirty="0" err="1">
                <a:latin typeface="Comic Sans MS" panose="030F0702030302020204" pitchFamily="66" charset="0"/>
              </a:rPr>
              <a:t>J’apprends</a:t>
            </a:r>
            <a:r>
              <a:rPr lang="en-GB" sz="2000" dirty="0">
                <a:latin typeface="Comic Sans MS" panose="030F0702030302020204" pitchFamily="66" charset="0"/>
              </a:rPr>
              <a:t> le </a:t>
            </a:r>
            <a:r>
              <a:rPr lang="en-GB" sz="2000" dirty="0" err="1">
                <a:latin typeface="Comic Sans MS" panose="030F0702030302020204" pitchFamily="66" charset="0"/>
              </a:rPr>
              <a:t>français</a:t>
            </a:r>
            <a:r>
              <a:rPr lang="en-GB" sz="2000" dirty="0">
                <a:latin typeface="Comic Sans MS" panose="030F0702030302020204" pitchFamily="66" charset="0"/>
              </a:rPr>
              <a:t> et </a:t>
            </a:r>
            <a:r>
              <a:rPr lang="en-GB" sz="2000" dirty="0" err="1">
                <a:latin typeface="Comic Sans MS" panose="030F0702030302020204" pitchFamily="66" charset="0"/>
              </a:rPr>
              <a:t>l’allemand</a:t>
            </a:r>
            <a:r>
              <a:rPr lang="en-GB" sz="2000" dirty="0">
                <a:latin typeface="Comic Sans MS" panose="030F0702030302020204" pitchFamily="66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FE8132-14B8-4A6A-9F58-AA5E08114731}"/>
              </a:ext>
            </a:extLst>
          </p:cNvPr>
          <p:cNvSpPr txBox="1"/>
          <p:nvPr/>
        </p:nvSpPr>
        <p:spPr>
          <a:xfrm>
            <a:off x="6003235" y="6330919"/>
            <a:ext cx="2494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*un </a:t>
            </a:r>
            <a:r>
              <a:rPr lang="en-GB" b="1" dirty="0" err="1">
                <a:latin typeface="Comic Sans MS" panose="030F0702030302020204" pitchFamily="66" charset="0"/>
              </a:rPr>
              <a:t>peu</a:t>
            </a:r>
            <a:r>
              <a:rPr lang="en-GB" b="1" dirty="0">
                <a:latin typeface="Comic Sans MS" panose="030F0702030302020204" pitchFamily="66" charset="0"/>
              </a:rPr>
              <a:t> – a little bit</a:t>
            </a:r>
          </a:p>
        </p:txBody>
      </p:sp>
    </p:spTree>
    <p:extLst>
      <p:ext uri="{BB962C8B-B14F-4D97-AF65-F5344CB8AC3E}">
        <p14:creationId xmlns:p14="http://schemas.microsoft.com/office/powerpoint/2010/main" val="9355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44BE52C-0AF4-49A0-A9B2-BB609EBAB0F7}"/>
              </a:ext>
            </a:extLst>
          </p:cNvPr>
          <p:cNvSpPr/>
          <p:nvPr/>
        </p:nvSpPr>
        <p:spPr>
          <a:xfrm>
            <a:off x="1714162" y="1683026"/>
            <a:ext cx="8189843" cy="3806573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2E326-99D1-47AE-A2C1-8D60BBAE66C8}"/>
              </a:ext>
            </a:extLst>
          </p:cNvPr>
          <p:cNvSpPr txBox="1"/>
          <p:nvPr/>
        </p:nvSpPr>
        <p:spPr>
          <a:xfrm>
            <a:off x="2014330" y="1580516"/>
            <a:ext cx="3746538" cy="5017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mic Sans MS" panose="030F0702030302020204" pitchFamily="66" charset="0"/>
              </a:rPr>
              <a:t>l’anglais</a:t>
            </a:r>
            <a:r>
              <a:rPr lang="en-GB" sz="2400" dirty="0">
                <a:latin typeface="Comic Sans MS" panose="030F0702030302020204" pitchFamily="66" charset="0"/>
              </a:rPr>
              <a:t> – English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français</a:t>
            </a:r>
            <a:r>
              <a:rPr lang="en-GB" sz="2400" dirty="0">
                <a:latin typeface="Comic Sans MS" panose="030F0702030302020204" pitchFamily="66" charset="0"/>
              </a:rPr>
              <a:t> – French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mic Sans MS" panose="030F0702030302020204" pitchFamily="66" charset="0"/>
              </a:rPr>
              <a:t>l’allemand</a:t>
            </a:r>
            <a:r>
              <a:rPr lang="en-GB" sz="2400" dirty="0">
                <a:latin typeface="Comic Sans MS" panose="030F0702030302020204" pitchFamily="66" charset="0"/>
              </a:rPr>
              <a:t> – German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mic Sans MS" panose="030F0702030302020204" pitchFamily="66" charset="0"/>
              </a:rPr>
              <a:t>l’espagnol</a:t>
            </a:r>
            <a:r>
              <a:rPr lang="en-GB" sz="2400" dirty="0">
                <a:latin typeface="Comic Sans MS" panose="030F0702030302020204" pitchFamily="66" charset="0"/>
              </a:rPr>
              <a:t> – Spanish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russe</a:t>
            </a:r>
            <a:r>
              <a:rPr lang="en-GB" sz="2400" dirty="0">
                <a:latin typeface="Comic Sans MS" panose="030F0702030302020204" pitchFamily="66" charset="0"/>
              </a:rPr>
              <a:t> – Russian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mandarin - Mandarin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err="1">
                <a:latin typeface="Comic Sans MS" panose="030F0702030302020204" pitchFamily="66" charset="0"/>
              </a:rPr>
              <a:t>l’italien</a:t>
            </a:r>
            <a:r>
              <a:rPr lang="en-GB" sz="2400" dirty="0">
                <a:latin typeface="Comic Sans MS" panose="030F0702030302020204" pitchFamily="66" charset="0"/>
              </a:rPr>
              <a:t> - Italian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198AEB-F08A-498A-A47B-4A1F60C97B3C}"/>
              </a:ext>
            </a:extLst>
          </p:cNvPr>
          <p:cNvSpPr txBox="1">
            <a:spLocks/>
          </p:cNvSpPr>
          <p:nvPr/>
        </p:nvSpPr>
        <p:spPr>
          <a:xfrm>
            <a:off x="1413352" y="-508981"/>
            <a:ext cx="1047384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u="sng" dirty="0" err="1"/>
              <a:t>How</a:t>
            </a:r>
            <a:r>
              <a:rPr lang="es-ES_tradnl" u="sng" dirty="0"/>
              <a:t> </a:t>
            </a:r>
            <a:r>
              <a:rPr lang="es-ES_tradnl" u="sng" dirty="0" err="1"/>
              <a:t>many</a:t>
            </a:r>
            <a:r>
              <a:rPr lang="es-ES_tradnl" u="sng" dirty="0"/>
              <a:t> </a:t>
            </a:r>
            <a:r>
              <a:rPr lang="es-ES_tradnl" u="sng" dirty="0" err="1"/>
              <a:t>languages</a:t>
            </a:r>
            <a:r>
              <a:rPr lang="es-ES_tradnl" u="sng" dirty="0"/>
              <a:t> </a:t>
            </a:r>
            <a:r>
              <a:rPr lang="es-ES_tradnl" u="sng" dirty="0" err="1"/>
              <a:t>did</a:t>
            </a:r>
            <a:r>
              <a:rPr lang="es-ES_tradnl" u="sng" dirty="0"/>
              <a:t> </a:t>
            </a:r>
            <a:r>
              <a:rPr lang="es-ES_tradnl" u="sng" dirty="0" err="1"/>
              <a:t>you</a:t>
            </a:r>
            <a:r>
              <a:rPr lang="es-ES_tradnl" u="sng" dirty="0"/>
              <a:t> </a:t>
            </a:r>
            <a:r>
              <a:rPr lang="es-ES_tradnl" u="sng" dirty="0" err="1"/>
              <a:t>recognise</a:t>
            </a:r>
            <a:r>
              <a:rPr lang="es-ES_tradnl" u="sng" dirty="0"/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10FB4-6CAF-4163-9773-684AF42C8DA9}"/>
              </a:ext>
            </a:extLst>
          </p:cNvPr>
          <p:cNvSpPr/>
          <p:nvPr/>
        </p:nvSpPr>
        <p:spPr>
          <a:xfrm>
            <a:off x="5791201" y="1580516"/>
            <a:ext cx="6096000" cy="39090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portugais</a:t>
            </a:r>
            <a:r>
              <a:rPr lang="en-GB" sz="2400" dirty="0">
                <a:latin typeface="Comic Sans MS" panose="030F0702030302020204" pitchFamily="66" charset="0"/>
              </a:rPr>
              <a:t> – Portuguese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catalan</a:t>
            </a:r>
            <a:r>
              <a:rPr lang="en-GB" sz="2400" dirty="0">
                <a:latin typeface="Comic Sans MS" panose="030F0702030302020204" pitchFamily="66" charset="0"/>
              </a:rPr>
              <a:t> - Catalan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quechua</a:t>
            </a:r>
            <a:r>
              <a:rPr lang="en-GB" sz="2400" dirty="0">
                <a:latin typeface="Comic Sans MS" panose="030F0702030302020204" pitchFamily="66" charset="0"/>
              </a:rPr>
              <a:t> – Quechua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malais</a:t>
            </a:r>
            <a:r>
              <a:rPr lang="en-GB" sz="2400" dirty="0">
                <a:latin typeface="Comic Sans MS" panose="030F0702030302020204" pitchFamily="66" charset="0"/>
              </a:rPr>
              <a:t> – Malay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cantonais</a:t>
            </a:r>
            <a:r>
              <a:rPr lang="en-GB" sz="2400" dirty="0">
                <a:latin typeface="Comic Sans MS" panose="030F0702030302020204" pitchFamily="66" charset="0"/>
              </a:rPr>
              <a:t> – Cantonese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coréen</a:t>
            </a:r>
            <a:r>
              <a:rPr lang="en-GB" sz="2400" dirty="0">
                <a:latin typeface="Comic Sans MS" panose="030F0702030302020204" pitchFamily="66" charset="0"/>
              </a:rPr>
              <a:t> – Korean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latin typeface="Comic Sans MS" panose="030F0702030302020204" pitchFamily="66" charset="0"/>
              </a:rPr>
              <a:t>japonais</a:t>
            </a:r>
            <a:r>
              <a:rPr lang="en-GB" sz="2400" dirty="0">
                <a:latin typeface="Comic Sans MS" panose="030F0702030302020204" pitchFamily="66" charset="0"/>
              </a:rPr>
              <a:t> - Japanese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77FD9DE-9268-49E1-8787-4EA28A7F9E90}"/>
              </a:ext>
            </a:extLst>
          </p:cNvPr>
          <p:cNvSpPr txBox="1">
            <a:spLocks/>
          </p:cNvSpPr>
          <p:nvPr/>
        </p:nvSpPr>
        <p:spPr>
          <a:xfrm>
            <a:off x="1413352" y="5855283"/>
            <a:ext cx="8896839" cy="742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u="sng" dirty="0"/>
              <a:t>As </a:t>
            </a:r>
            <a:r>
              <a:rPr lang="es-ES_tradnl" u="sng" dirty="0" err="1"/>
              <a:t>you</a:t>
            </a:r>
            <a:r>
              <a:rPr lang="es-ES_tradnl" u="sng" dirty="0"/>
              <a:t> can </a:t>
            </a:r>
            <a:r>
              <a:rPr lang="es-ES_tradnl" u="sng" dirty="0" err="1"/>
              <a:t>see</a:t>
            </a:r>
            <a:r>
              <a:rPr lang="es-ES_tradnl" u="sng" dirty="0"/>
              <a:t>, </a:t>
            </a:r>
            <a:r>
              <a:rPr lang="es-ES_tradnl" u="sng" dirty="0" err="1"/>
              <a:t>we</a:t>
            </a:r>
            <a:r>
              <a:rPr lang="es-ES_tradnl" u="sng" dirty="0"/>
              <a:t> </a:t>
            </a:r>
            <a:r>
              <a:rPr lang="es-ES_tradnl" u="sng" dirty="0" err="1"/>
              <a:t>love</a:t>
            </a:r>
            <a:r>
              <a:rPr lang="es-ES_tradnl" u="sng" dirty="0"/>
              <a:t> </a:t>
            </a:r>
            <a:r>
              <a:rPr lang="es-ES_tradnl" u="sng" dirty="0" err="1"/>
              <a:t>languages</a:t>
            </a:r>
            <a:r>
              <a:rPr lang="es-ES_tradnl" u="sng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4123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70F8-698A-8043-B1CA-82F95526A0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1206" y="-363537"/>
            <a:ext cx="9144000" cy="2387600"/>
          </a:xfrm>
        </p:spPr>
        <p:txBody>
          <a:bodyPr/>
          <a:lstStyle/>
          <a:p>
            <a:r>
              <a:rPr lang="es-ES_tradnl"/>
              <a:t>Year 7 Transition activities </a:t>
            </a:r>
            <a:endParaRPr lang="es-ES_tradnl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205A92-9DF4-364A-BF47-0E6BB358A0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CC4983-294D-584A-ADF2-4C0C7665E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4F1273-47B8-3243-B4F4-710F7BA398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39DF5CD-9278-0A44-87C1-3A8F8B988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529" y="2213919"/>
            <a:ext cx="5578633" cy="46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8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F87CA-2EB1-CD46-9368-1D4B62B8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73" y="911534"/>
            <a:ext cx="10515600" cy="1325563"/>
          </a:xfrm>
        </p:spPr>
        <p:txBody>
          <a:bodyPr/>
          <a:lstStyle/>
          <a:p>
            <a:r>
              <a:rPr lang="es-ES_tradnl" i="1" dirty="0" err="1"/>
              <a:t>Pour</a:t>
            </a:r>
            <a:r>
              <a:rPr lang="es-ES_tradnl" i="1" dirty="0"/>
              <a:t> </a:t>
            </a:r>
            <a:r>
              <a:rPr lang="es-ES_tradnl" i="1" dirty="0" err="1"/>
              <a:t>commencer</a:t>
            </a:r>
            <a:r>
              <a:rPr lang="es-ES_tradnl" i="1" dirty="0"/>
              <a:t>... </a:t>
            </a:r>
            <a:r>
              <a:rPr lang="es-ES_tradnl" dirty="0"/>
              <a:t>Quick </a:t>
            </a:r>
            <a:r>
              <a:rPr lang="es-ES_tradnl" dirty="0" err="1"/>
              <a:t>Quiz</a:t>
            </a:r>
            <a:r>
              <a:rPr lang="es-ES_tradnl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E1E23-BC50-5E4B-8D76-7ADF06BD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73" y="250666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 err="1"/>
              <a:t>How</a:t>
            </a:r>
            <a:r>
              <a:rPr lang="es-ES_tradnl" dirty="0"/>
              <a:t> </a:t>
            </a:r>
            <a:r>
              <a:rPr lang="es-ES_tradnl" dirty="0" err="1"/>
              <a:t>many</a:t>
            </a:r>
            <a:r>
              <a:rPr lang="es-ES_tradnl" dirty="0"/>
              <a:t> </a:t>
            </a:r>
            <a:r>
              <a:rPr lang="es-ES_tradnl" dirty="0" err="1"/>
              <a:t>teachers</a:t>
            </a:r>
            <a:r>
              <a:rPr lang="es-ES_tradnl" dirty="0"/>
              <a:t> do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think</a:t>
            </a:r>
            <a:r>
              <a:rPr lang="es-ES_tradnl" dirty="0"/>
              <a:t> </a:t>
            </a:r>
            <a:r>
              <a:rPr lang="es-ES_tradnl" dirty="0" err="1"/>
              <a:t>there</a:t>
            </a:r>
            <a:r>
              <a:rPr lang="es-ES_tradnl" dirty="0"/>
              <a:t> are in </a:t>
            </a:r>
            <a:r>
              <a:rPr lang="es-ES_tradnl" dirty="0" err="1"/>
              <a:t>the</a:t>
            </a:r>
            <a:r>
              <a:rPr lang="es-ES_tradnl" dirty="0"/>
              <a:t> MFL (Modern </a:t>
            </a:r>
            <a:r>
              <a:rPr lang="es-ES_tradnl" dirty="0" err="1"/>
              <a:t>Foreign</a:t>
            </a:r>
            <a:r>
              <a:rPr lang="es-ES_tradnl" dirty="0"/>
              <a:t> </a:t>
            </a:r>
            <a:r>
              <a:rPr lang="es-ES_tradnl" dirty="0" err="1"/>
              <a:t>Languages</a:t>
            </a:r>
            <a:r>
              <a:rPr lang="es-ES_tradnl" dirty="0"/>
              <a:t> </a:t>
            </a:r>
            <a:r>
              <a:rPr lang="es-ES_tradnl" dirty="0" err="1"/>
              <a:t>department</a:t>
            </a:r>
            <a:r>
              <a:rPr lang="es-ES_tradnl" dirty="0"/>
              <a:t>?) 	</a:t>
            </a:r>
          </a:p>
          <a:p>
            <a:pPr marL="457200" lvl="1" indent="0">
              <a:buNone/>
            </a:pPr>
            <a:r>
              <a:rPr lang="es-ES_tradnl" dirty="0"/>
              <a:t>6		8	    10</a:t>
            </a:r>
          </a:p>
          <a:p>
            <a:pPr marL="514350" indent="-514350">
              <a:buFont typeface="+mj-lt"/>
              <a:buAutoNum type="arabicPeriod"/>
            </a:pPr>
            <a:endParaRPr lang="es-ES_tradnl" dirty="0"/>
          </a:p>
          <a:p>
            <a:pPr marL="514350" indent="-514350">
              <a:buFont typeface="+mj-lt"/>
              <a:buAutoNum type="arabicPeriod"/>
            </a:pPr>
            <a:r>
              <a:rPr lang="es-ES_tradnl" dirty="0" err="1"/>
              <a:t>Which</a:t>
            </a:r>
            <a:r>
              <a:rPr lang="es-ES_tradnl" dirty="0"/>
              <a:t> 3 </a:t>
            </a:r>
            <a:r>
              <a:rPr lang="es-ES_tradnl" dirty="0" err="1"/>
              <a:t>languages</a:t>
            </a:r>
            <a:r>
              <a:rPr lang="es-ES_tradnl" dirty="0"/>
              <a:t> do </a:t>
            </a:r>
            <a:r>
              <a:rPr lang="es-ES_tradnl" dirty="0" err="1"/>
              <a:t>we</a:t>
            </a:r>
            <a:r>
              <a:rPr lang="es-ES_tradnl" dirty="0"/>
              <a:t> </a:t>
            </a:r>
            <a:r>
              <a:rPr lang="es-ES_tradnl" dirty="0" err="1"/>
              <a:t>teach</a:t>
            </a:r>
            <a:r>
              <a:rPr lang="es-ES_tradnl" dirty="0"/>
              <a:t> at St. </a:t>
            </a:r>
            <a:r>
              <a:rPr lang="es-ES_tradnl" dirty="0" err="1"/>
              <a:t>Wilfrid’s</a:t>
            </a:r>
            <a:r>
              <a:rPr lang="es-ES_tradnl" dirty="0"/>
              <a:t>? </a:t>
            </a:r>
          </a:p>
          <a:p>
            <a:pPr marL="457200" lvl="1" indent="0">
              <a:buNone/>
            </a:pPr>
            <a:r>
              <a:rPr lang="es-ES_tradnl" dirty="0" err="1"/>
              <a:t>Bengali</a:t>
            </a:r>
            <a:r>
              <a:rPr lang="es-ES_tradnl" dirty="0"/>
              <a:t>	   French	  German   	    </a:t>
            </a:r>
            <a:r>
              <a:rPr lang="es-ES_tradnl" dirty="0" err="1"/>
              <a:t>Mandarin</a:t>
            </a:r>
            <a:r>
              <a:rPr lang="es-ES_tradnl" dirty="0"/>
              <a:t>		</a:t>
            </a:r>
            <a:r>
              <a:rPr lang="es-ES_tradnl" dirty="0" err="1"/>
              <a:t>Spanish</a:t>
            </a:r>
            <a:r>
              <a:rPr lang="es-ES_tradnl" dirty="0"/>
              <a:t> 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3. </a:t>
            </a:r>
            <a:r>
              <a:rPr lang="es-ES_tradnl" dirty="0" err="1"/>
              <a:t>How</a:t>
            </a:r>
            <a:r>
              <a:rPr lang="es-ES_tradnl" dirty="0"/>
              <a:t> </a:t>
            </a:r>
            <a:r>
              <a:rPr lang="es-ES_tradnl" dirty="0" err="1"/>
              <a:t>many</a:t>
            </a:r>
            <a:r>
              <a:rPr lang="es-ES_tradnl" dirty="0"/>
              <a:t> </a:t>
            </a:r>
            <a:r>
              <a:rPr lang="es-ES_tradnl" dirty="0" err="1"/>
              <a:t>languages</a:t>
            </a:r>
            <a:r>
              <a:rPr lang="es-ES_tradnl" dirty="0"/>
              <a:t> do </a:t>
            </a:r>
            <a:r>
              <a:rPr lang="es-ES_tradnl" dirty="0" err="1"/>
              <a:t>you</a:t>
            </a:r>
            <a:r>
              <a:rPr lang="es-ES_tradnl" dirty="0"/>
              <a:t> </a:t>
            </a:r>
            <a:r>
              <a:rPr lang="es-ES_tradnl" dirty="0" err="1"/>
              <a:t>think</a:t>
            </a:r>
            <a:r>
              <a:rPr lang="es-ES_tradnl" dirty="0"/>
              <a:t> </a:t>
            </a:r>
            <a:r>
              <a:rPr lang="es-ES_tradnl" dirty="0" err="1"/>
              <a:t>there</a:t>
            </a:r>
            <a:r>
              <a:rPr lang="es-ES_tradnl" dirty="0"/>
              <a:t> are in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world</a:t>
            </a:r>
            <a:r>
              <a:rPr lang="es-ES_tradnl" dirty="0"/>
              <a:t>? (</a:t>
            </a:r>
            <a:r>
              <a:rPr lang="es-ES_tradnl" dirty="0" err="1"/>
              <a:t>Guess</a:t>
            </a:r>
            <a:r>
              <a:rPr lang="es-ES_tradnl" dirty="0"/>
              <a:t>!)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600BD8-83FC-EC48-88F4-A8B9AC1B65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FE366E-60D7-584B-9164-EB15ABD737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467255-AE23-404D-8827-740E949D8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7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92F6A-8EA6-0242-8268-B9024237F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03EA2-43CC-8D41-ACA8-716814036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 err="1">
                <a:solidFill>
                  <a:srgbClr val="FF0000"/>
                </a:solidFill>
              </a:rPr>
              <a:t>Self-correct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your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answers</a:t>
            </a:r>
            <a:r>
              <a:rPr lang="es-ES_tradnl" dirty="0">
                <a:solidFill>
                  <a:srgbClr val="FF0000"/>
                </a:solidFill>
              </a:rPr>
              <a:t>, </a:t>
            </a:r>
            <a:r>
              <a:rPr lang="es-ES_tradnl" dirty="0" err="1">
                <a:solidFill>
                  <a:srgbClr val="FF0000"/>
                </a:solidFill>
              </a:rPr>
              <a:t>how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did</a:t>
            </a:r>
            <a:r>
              <a:rPr lang="es-ES_tradnl" dirty="0">
                <a:solidFill>
                  <a:srgbClr val="FF0000"/>
                </a:solidFill>
              </a:rPr>
              <a:t> </a:t>
            </a:r>
            <a:r>
              <a:rPr lang="es-ES_tradnl" dirty="0" err="1">
                <a:solidFill>
                  <a:srgbClr val="FF0000"/>
                </a:solidFill>
              </a:rPr>
              <a:t>you</a:t>
            </a:r>
            <a:r>
              <a:rPr lang="es-ES_tradnl" dirty="0">
                <a:solidFill>
                  <a:srgbClr val="FF0000"/>
                </a:solidFill>
              </a:rPr>
              <a:t> do??</a:t>
            </a:r>
          </a:p>
          <a:p>
            <a:pPr marL="0" indent="0">
              <a:buNone/>
            </a:pPr>
            <a:endParaRPr lang="es-ES_trad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_tradnl" dirty="0" err="1">
                <a:solidFill>
                  <a:srgbClr val="FF0000"/>
                </a:solidFill>
              </a:rPr>
              <a:t>Answers</a:t>
            </a:r>
            <a:r>
              <a:rPr lang="es-ES_tradnl" dirty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endParaRPr lang="es-ES_tradnl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FF0000"/>
                </a:solidFill>
              </a:rPr>
              <a:t>8</a:t>
            </a: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FF0000"/>
                </a:solidFill>
              </a:rPr>
              <a:t>French, </a:t>
            </a:r>
            <a:r>
              <a:rPr lang="es-ES_tradnl" dirty="0" err="1">
                <a:solidFill>
                  <a:srgbClr val="FF0000"/>
                </a:solidFill>
              </a:rPr>
              <a:t>Spanish</a:t>
            </a:r>
            <a:r>
              <a:rPr lang="es-ES_tradnl" dirty="0">
                <a:solidFill>
                  <a:srgbClr val="FF0000"/>
                </a:solidFill>
              </a:rPr>
              <a:t>, </a:t>
            </a:r>
            <a:r>
              <a:rPr lang="es-ES_tradnl" dirty="0" err="1">
                <a:solidFill>
                  <a:srgbClr val="FF0000"/>
                </a:solidFill>
              </a:rPr>
              <a:t>Mandarin</a:t>
            </a:r>
            <a:endParaRPr lang="es-ES_tradnl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s-ES_tradnl" dirty="0">
                <a:solidFill>
                  <a:srgbClr val="FF0000"/>
                </a:solidFill>
              </a:rPr>
              <a:t>6,500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B5AE3A-CFA2-EE47-9D46-C80A997C6F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0" y="0"/>
            <a:ext cx="3805057" cy="11223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845629-8901-8442-83ED-C8F9C0E5D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4085743" y="0"/>
            <a:ext cx="3805057" cy="11223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07443E-B968-EC4F-9BA8-E0C3888C2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48" r="-454" b="36221"/>
          <a:stretch/>
        </p:blipFill>
        <p:spPr>
          <a:xfrm>
            <a:off x="8171487" y="13493"/>
            <a:ext cx="3805057" cy="112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8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1201</Words>
  <Application>Microsoft Office PowerPoint</Application>
  <PresentationFormat>Widescreen</PresentationFormat>
  <Paragraphs>217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Adobe Heiti Std R</vt:lpstr>
      <vt:lpstr>Dotum</vt:lpstr>
      <vt:lpstr>Kozuka Mincho Pro B</vt:lpstr>
      <vt:lpstr>Arial</vt:lpstr>
      <vt:lpstr>Bauhaus 93</vt:lpstr>
      <vt:lpstr>Blackadder ITC</vt:lpstr>
      <vt:lpstr>Bodoni MT Poster Compressed</vt:lpstr>
      <vt:lpstr>Calibri</vt:lpstr>
      <vt:lpstr>Calibri Light</vt:lpstr>
      <vt:lpstr>Comic Sans MS</vt:lpstr>
      <vt:lpstr>Curlz MT</vt:lpstr>
      <vt:lpstr>Forte</vt:lpstr>
      <vt:lpstr>Gill Sans Ultra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7 Transition activities </vt:lpstr>
      <vt:lpstr>Pour commencer... Quick Quiz!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Barrett</dc:creator>
  <cp:lastModifiedBy>Faye McKenzie</cp:lastModifiedBy>
  <cp:revision>19</cp:revision>
  <dcterms:created xsi:type="dcterms:W3CDTF">2020-06-17T12:04:19Z</dcterms:created>
  <dcterms:modified xsi:type="dcterms:W3CDTF">2020-07-03T09:03:37Z</dcterms:modified>
</cp:coreProperties>
</file>