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8" r:id="rId2"/>
    <p:sldId id="256" r:id="rId3"/>
    <p:sldId id="330" r:id="rId4"/>
    <p:sldId id="329"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6" d="100"/>
          <a:sy n="96" d="100"/>
        </p:scale>
        <p:origin x="60" y="12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3E6B9-9952-479C-A05C-209C86A8823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735A463-DBB0-4E6F-BE66-FEB01ED671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4FBF17B-EE8C-43A6-91D7-1807D1C5A36A}"/>
              </a:ext>
            </a:extLst>
          </p:cNvPr>
          <p:cNvSpPr>
            <a:spLocks noGrp="1"/>
          </p:cNvSpPr>
          <p:nvPr>
            <p:ph type="dt" sz="half" idx="10"/>
          </p:nvPr>
        </p:nvSpPr>
        <p:spPr/>
        <p:txBody>
          <a:bodyPr/>
          <a:lstStyle/>
          <a:p>
            <a:fld id="{4C839924-6D19-4B81-A2D7-C6B8DB314F66}" type="datetimeFigureOut">
              <a:rPr lang="en-GB" smtClean="0"/>
              <a:t>04/01/2021</a:t>
            </a:fld>
            <a:endParaRPr lang="en-GB"/>
          </a:p>
        </p:txBody>
      </p:sp>
      <p:sp>
        <p:nvSpPr>
          <p:cNvPr id="5" name="Footer Placeholder 4">
            <a:extLst>
              <a:ext uri="{FF2B5EF4-FFF2-40B4-BE49-F238E27FC236}">
                <a16:creationId xmlns:a16="http://schemas.microsoft.com/office/drawing/2014/main" id="{9C5461EC-481C-4955-A077-58ED6C012BB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313618A-00FA-4A75-B053-2A5B49FC628F}"/>
              </a:ext>
            </a:extLst>
          </p:cNvPr>
          <p:cNvSpPr>
            <a:spLocks noGrp="1"/>
          </p:cNvSpPr>
          <p:nvPr>
            <p:ph type="sldNum" sz="quarter" idx="12"/>
          </p:nvPr>
        </p:nvSpPr>
        <p:spPr/>
        <p:txBody>
          <a:bodyPr/>
          <a:lstStyle/>
          <a:p>
            <a:fld id="{28C18AAD-5209-413F-A8F8-FA1E81F5B94F}" type="slidenum">
              <a:rPr lang="en-GB" smtClean="0"/>
              <a:t>‹#›</a:t>
            </a:fld>
            <a:endParaRPr lang="en-GB"/>
          </a:p>
        </p:txBody>
      </p:sp>
    </p:spTree>
    <p:extLst>
      <p:ext uri="{BB962C8B-B14F-4D97-AF65-F5344CB8AC3E}">
        <p14:creationId xmlns:p14="http://schemas.microsoft.com/office/powerpoint/2010/main" val="2130540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B9967-5C01-464A-9010-58B351D566D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1533275-8AB1-41E1-81D1-8B7A364F8BA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C606AD6-5090-4634-908F-176379D632A8}"/>
              </a:ext>
            </a:extLst>
          </p:cNvPr>
          <p:cNvSpPr>
            <a:spLocks noGrp="1"/>
          </p:cNvSpPr>
          <p:nvPr>
            <p:ph type="dt" sz="half" idx="10"/>
          </p:nvPr>
        </p:nvSpPr>
        <p:spPr/>
        <p:txBody>
          <a:bodyPr/>
          <a:lstStyle/>
          <a:p>
            <a:fld id="{4C839924-6D19-4B81-A2D7-C6B8DB314F66}" type="datetimeFigureOut">
              <a:rPr lang="en-GB" smtClean="0"/>
              <a:t>04/01/2021</a:t>
            </a:fld>
            <a:endParaRPr lang="en-GB"/>
          </a:p>
        </p:txBody>
      </p:sp>
      <p:sp>
        <p:nvSpPr>
          <p:cNvPr id="5" name="Footer Placeholder 4">
            <a:extLst>
              <a:ext uri="{FF2B5EF4-FFF2-40B4-BE49-F238E27FC236}">
                <a16:creationId xmlns:a16="http://schemas.microsoft.com/office/drawing/2014/main" id="{12FD6320-BA41-497F-A5F0-FEB2CF0EB11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4ECF48-E58B-4EDD-A494-85E92AC0E8BC}"/>
              </a:ext>
            </a:extLst>
          </p:cNvPr>
          <p:cNvSpPr>
            <a:spLocks noGrp="1"/>
          </p:cNvSpPr>
          <p:nvPr>
            <p:ph type="sldNum" sz="quarter" idx="12"/>
          </p:nvPr>
        </p:nvSpPr>
        <p:spPr/>
        <p:txBody>
          <a:bodyPr/>
          <a:lstStyle/>
          <a:p>
            <a:fld id="{28C18AAD-5209-413F-A8F8-FA1E81F5B94F}" type="slidenum">
              <a:rPr lang="en-GB" smtClean="0"/>
              <a:t>‹#›</a:t>
            </a:fld>
            <a:endParaRPr lang="en-GB"/>
          </a:p>
        </p:txBody>
      </p:sp>
    </p:spTree>
    <p:extLst>
      <p:ext uri="{BB962C8B-B14F-4D97-AF65-F5344CB8AC3E}">
        <p14:creationId xmlns:p14="http://schemas.microsoft.com/office/powerpoint/2010/main" val="1220936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6D4CC7A-9407-4293-82FC-FD4E0F83105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7C0AA60-CAB7-4DF3-873C-16D8D0BFC5D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67C50C4-7EC1-4B65-A2B3-900711FE3706}"/>
              </a:ext>
            </a:extLst>
          </p:cNvPr>
          <p:cNvSpPr>
            <a:spLocks noGrp="1"/>
          </p:cNvSpPr>
          <p:nvPr>
            <p:ph type="dt" sz="half" idx="10"/>
          </p:nvPr>
        </p:nvSpPr>
        <p:spPr/>
        <p:txBody>
          <a:bodyPr/>
          <a:lstStyle/>
          <a:p>
            <a:fld id="{4C839924-6D19-4B81-A2D7-C6B8DB314F66}" type="datetimeFigureOut">
              <a:rPr lang="en-GB" smtClean="0"/>
              <a:t>04/01/2021</a:t>
            </a:fld>
            <a:endParaRPr lang="en-GB"/>
          </a:p>
        </p:txBody>
      </p:sp>
      <p:sp>
        <p:nvSpPr>
          <p:cNvPr id="5" name="Footer Placeholder 4">
            <a:extLst>
              <a:ext uri="{FF2B5EF4-FFF2-40B4-BE49-F238E27FC236}">
                <a16:creationId xmlns:a16="http://schemas.microsoft.com/office/drawing/2014/main" id="{75F5B35E-23F7-4053-A2F0-14D347F90EA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C44996A-DD8F-4564-B5AB-285D99F070B0}"/>
              </a:ext>
            </a:extLst>
          </p:cNvPr>
          <p:cNvSpPr>
            <a:spLocks noGrp="1"/>
          </p:cNvSpPr>
          <p:nvPr>
            <p:ph type="sldNum" sz="quarter" idx="12"/>
          </p:nvPr>
        </p:nvSpPr>
        <p:spPr/>
        <p:txBody>
          <a:bodyPr/>
          <a:lstStyle/>
          <a:p>
            <a:fld id="{28C18AAD-5209-413F-A8F8-FA1E81F5B94F}" type="slidenum">
              <a:rPr lang="en-GB" smtClean="0"/>
              <a:t>‹#›</a:t>
            </a:fld>
            <a:endParaRPr lang="en-GB"/>
          </a:p>
        </p:txBody>
      </p:sp>
    </p:spTree>
    <p:extLst>
      <p:ext uri="{BB962C8B-B14F-4D97-AF65-F5344CB8AC3E}">
        <p14:creationId xmlns:p14="http://schemas.microsoft.com/office/powerpoint/2010/main" val="732875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BD9B7-B1B1-4C3C-ABD7-68AE17025FE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6C3DF8E-1E3B-4234-8F1B-70FF2E5194D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4797083-60C6-4AFD-8583-32D56AA7B460}"/>
              </a:ext>
            </a:extLst>
          </p:cNvPr>
          <p:cNvSpPr>
            <a:spLocks noGrp="1"/>
          </p:cNvSpPr>
          <p:nvPr>
            <p:ph type="dt" sz="half" idx="10"/>
          </p:nvPr>
        </p:nvSpPr>
        <p:spPr/>
        <p:txBody>
          <a:bodyPr/>
          <a:lstStyle/>
          <a:p>
            <a:fld id="{4C839924-6D19-4B81-A2D7-C6B8DB314F66}" type="datetimeFigureOut">
              <a:rPr lang="en-GB" smtClean="0"/>
              <a:t>04/01/2021</a:t>
            </a:fld>
            <a:endParaRPr lang="en-GB"/>
          </a:p>
        </p:txBody>
      </p:sp>
      <p:sp>
        <p:nvSpPr>
          <p:cNvPr id="5" name="Footer Placeholder 4">
            <a:extLst>
              <a:ext uri="{FF2B5EF4-FFF2-40B4-BE49-F238E27FC236}">
                <a16:creationId xmlns:a16="http://schemas.microsoft.com/office/drawing/2014/main" id="{F654042E-103E-4E35-AB40-DB638188719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61C66C7-16E0-41EC-9596-31F14C52C2DA}"/>
              </a:ext>
            </a:extLst>
          </p:cNvPr>
          <p:cNvSpPr>
            <a:spLocks noGrp="1"/>
          </p:cNvSpPr>
          <p:nvPr>
            <p:ph type="sldNum" sz="quarter" idx="12"/>
          </p:nvPr>
        </p:nvSpPr>
        <p:spPr/>
        <p:txBody>
          <a:bodyPr/>
          <a:lstStyle/>
          <a:p>
            <a:fld id="{28C18AAD-5209-413F-A8F8-FA1E81F5B94F}" type="slidenum">
              <a:rPr lang="en-GB" smtClean="0"/>
              <a:t>‹#›</a:t>
            </a:fld>
            <a:endParaRPr lang="en-GB"/>
          </a:p>
        </p:txBody>
      </p:sp>
    </p:spTree>
    <p:extLst>
      <p:ext uri="{BB962C8B-B14F-4D97-AF65-F5344CB8AC3E}">
        <p14:creationId xmlns:p14="http://schemas.microsoft.com/office/powerpoint/2010/main" val="3165841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A11A6-25C5-4035-A797-5AF8B0CDFA8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4645247-0466-4A40-9692-95D9CE3C59F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CAB0D96-0D74-436C-951B-4F53C38C4236}"/>
              </a:ext>
            </a:extLst>
          </p:cNvPr>
          <p:cNvSpPr>
            <a:spLocks noGrp="1"/>
          </p:cNvSpPr>
          <p:nvPr>
            <p:ph type="dt" sz="half" idx="10"/>
          </p:nvPr>
        </p:nvSpPr>
        <p:spPr/>
        <p:txBody>
          <a:bodyPr/>
          <a:lstStyle/>
          <a:p>
            <a:fld id="{4C839924-6D19-4B81-A2D7-C6B8DB314F66}" type="datetimeFigureOut">
              <a:rPr lang="en-GB" smtClean="0"/>
              <a:t>04/01/2021</a:t>
            </a:fld>
            <a:endParaRPr lang="en-GB"/>
          </a:p>
        </p:txBody>
      </p:sp>
      <p:sp>
        <p:nvSpPr>
          <p:cNvPr id="5" name="Footer Placeholder 4">
            <a:extLst>
              <a:ext uri="{FF2B5EF4-FFF2-40B4-BE49-F238E27FC236}">
                <a16:creationId xmlns:a16="http://schemas.microsoft.com/office/drawing/2014/main" id="{C40473EC-441A-4201-9895-D67EFC1C4A8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DBBE42C-A77A-4779-B4C3-E28BC2DF3CE7}"/>
              </a:ext>
            </a:extLst>
          </p:cNvPr>
          <p:cNvSpPr>
            <a:spLocks noGrp="1"/>
          </p:cNvSpPr>
          <p:nvPr>
            <p:ph type="sldNum" sz="quarter" idx="12"/>
          </p:nvPr>
        </p:nvSpPr>
        <p:spPr/>
        <p:txBody>
          <a:bodyPr/>
          <a:lstStyle/>
          <a:p>
            <a:fld id="{28C18AAD-5209-413F-A8F8-FA1E81F5B94F}" type="slidenum">
              <a:rPr lang="en-GB" smtClean="0"/>
              <a:t>‹#›</a:t>
            </a:fld>
            <a:endParaRPr lang="en-GB"/>
          </a:p>
        </p:txBody>
      </p:sp>
    </p:spTree>
    <p:extLst>
      <p:ext uri="{BB962C8B-B14F-4D97-AF65-F5344CB8AC3E}">
        <p14:creationId xmlns:p14="http://schemas.microsoft.com/office/powerpoint/2010/main" val="4216253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D63DA-38AD-41B0-98F7-CBBF2A0495A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513C5BF-9205-4163-B033-F0A0D07040F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E0D2100-5A3F-489E-B12F-2999C883204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52A6C22-D93B-4C70-B174-28374DEC36D0}"/>
              </a:ext>
            </a:extLst>
          </p:cNvPr>
          <p:cNvSpPr>
            <a:spLocks noGrp="1"/>
          </p:cNvSpPr>
          <p:nvPr>
            <p:ph type="dt" sz="half" idx="10"/>
          </p:nvPr>
        </p:nvSpPr>
        <p:spPr/>
        <p:txBody>
          <a:bodyPr/>
          <a:lstStyle/>
          <a:p>
            <a:fld id="{4C839924-6D19-4B81-A2D7-C6B8DB314F66}" type="datetimeFigureOut">
              <a:rPr lang="en-GB" smtClean="0"/>
              <a:t>04/01/2021</a:t>
            </a:fld>
            <a:endParaRPr lang="en-GB"/>
          </a:p>
        </p:txBody>
      </p:sp>
      <p:sp>
        <p:nvSpPr>
          <p:cNvPr id="6" name="Footer Placeholder 5">
            <a:extLst>
              <a:ext uri="{FF2B5EF4-FFF2-40B4-BE49-F238E27FC236}">
                <a16:creationId xmlns:a16="http://schemas.microsoft.com/office/drawing/2014/main" id="{672CAF4B-6A18-45AE-B133-626C52C29E1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103A81A-4E07-4F44-9FE6-B7173F43D332}"/>
              </a:ext>
            </a:extLst>
          </p:cNvPr>
          <p:cNvSpPr>
            <a:spLocks noGrp="1"/>
          </p:cNvSpPr>
          <p:nvPr>
            <p:ph type="sldNum" sz="quarter" idx="12"/>
          </p:nvPr>
        </p:nvSpPr>
        <p:spPr/>
        <p:txBody>
          <a:bodyPr/>
          <a:lstStyle/>
          <a:p>
            <a:fld id="{28C18AAD-5209-413F-A8F8-FA1E81F5B94F}" type="slidenum">
              <a:rPr lang="en-GB" smtClean="0"/>
              <a:t>‹#›</a:t>
            </a:fld>
            <a:endParaRPr lang="en-GB"/>
          </a:p>
        </p:txBody>
      </p:sp>
    </p:spTree>
    <p:extLst>
      <p:ext uri="{BB962C8B-B14F-4D97-AF65-F5344CB8AC3E}">
        <p14:creationId xmlns:p14="http://schemas.microsoft.com/office/powerpoint/2010/main" val="4008299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06B7A-9BDD-4307-9ACF-E89E0F2238D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F05F870-63BF-4765-BD90-C31B1000D6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9D4250C-2A8A-445F-95D2-9106F04105C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8242E02-CB9F-4B0E-AC1A-5000EF5E5E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2B794DF-2893-4250-997F-27E94070A0A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0D8862F-A160-4870-BF84-302D60CC0035}"/>
              </a:ext>
            </a:extLst>
          </p:cNvPr>
          <p:cNvSpPr>
            <a:spLocks noGrp="1"/>
          </p:cNvSpPr>
          <p:nvPr>
            <p:ph type="dt" sz="half" idx="10"/>
          </p:nvPr>
        </p:nvSpPr>
        <p:spPr/>
        <p:txBody>
          <a:bodyPr/>
          <a:lstStyle/>
          <a:p>
            <a:fld id="{4C839924-6D19-4B81-A2D7-C6B8DB314F66}" type="datetimeFigureOut">
              <a:rPr lang="en-GB" smtClean="0"/>
              <a:t>04/01/2021</a:t>
            </a:fld>
            <a:endParaRPr lang="en-GB"/>
          </a:p>
        </p:txBody>
      </p:sp>
      <p:sp>
        <p:nvSpPr>
          <p:cNvPr id="8" name="Footer Placeholder 7">
            <a:extLst>
              <a:ext uri="{FF2B5EF4-FFF2-40B4-BE49-F238E27FC236}">
                <a16:creationId xmlns:a16="http://schemas.microsoft.com/office/drawing/2014/main" id="{0EB83160-71E2-4008-ABB2-683F620D5BF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6357744-9980-4061-BD06-D037302B576D}"/>
              </a:ext>
            </a:extLst>
          </p:cNvPr>
          <p:cNvSpPr>
            <a:spLocks noGrp="1"/>
          </p:cNvSpPr>
          <p:nvPr>
            <p:ph type="sldNum" sz="quarter" idx="12"/>
          </p:nvPr>
        </p:nvSpPr>
        <p:spPr/>
        <p:txBody>
          <a:bodyPr/>
          <a:lstStyle/>
          <a:p>
            <a:fld id="{28C18AAD-5209-413F-A8F8-FA1E81F5B94F}" type="slidenum">
              <a:rPr lang="en-GB" smtClean="0"/>
              <a:t>‹#›</a:t>
            </a:fld>
            <a:endParaRPr lang="en-GB"/>
          </a:p>
        </p:txBody>
      </p:sp>
    </p:spTree>
    <p:extLst>
      <p:ext uri="{BB962C8B-B14F-4D97-AF65-F5344CB8AC3E}">
        <p14:creationId xmlns:p14="http://schemas.microsoft.com/office/powerpoint/2010/main" val="2989183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1C4DD-0F6A-41ED-AF29-09C216BBA10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A7FB8B5-A4C5-4C3F-9842-3782A11E957A}"/>
              </a:ext>
            </a:extLst>
          </p:cNvPr>
          <p:cNvSpPr>
            <a:spLocks noGrp="1"/>
          </p:cNvSpPr>
          <p:nvPr>
            <p:ph type="dt" sz="half" idx="10"/>
          </p:nvPr>
        </p:nvSpPr>
        <p:spPr/>
        <p:txBody>
          <a:bodyPr/>
          <a:lstStyle/>
          <a:p>
            <a:fld id="{4C839924-6D19-4B81-A2D7-C6B8DB314F66}" type="datetimeFigureOut">
              <a:rPr lang="en-GB" smtClean="0"/>
              <a:t>04/01/2021</a:t>
            </a:fld>
            <a:endParaRPr lang="en-GB"/>
          </a:p>
        </p:txBody>
      </p:sp>
      <p:sp>
        <p:nvSpPr>
          <p:cNvPr id="4" name="Footer Placeholder 3">
            <a:extLst>
              <a:ext uri="{FF2B5EF4-FFF2-40B4-BE49-F238E27FC236}">
                <a16:creationId xmlns:a16="http://schemas.microsoft.com/office/drawing/2014/main" id="{2E7CEB3C-643C-4CDD-A93E-D055B876418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3CC6C6A-78D0-48BA-81C4-C8EEFACCA1A4}"/>
              </a:ext>
            </a:extLst>
          </p:cNvPr>
          <p:cNvSpPr>
            <a:spLocks noGrp="1"/>
          </p:cNvSpPr>
          <p:nvPr>
            <p:ph type="sldNum" sz="quarter" idx="12"/>
          </p:nvPr>
        </p:nvSpPr>
        <p:spPr/>
        <p:txBody>
          <a:bodyPr/>
          <a:lstStyle/>
          <a:p>
            <a:fld id="{28C18AAD-5209-413F-A8F8-FA1E81F5B94F}" type="slidenum">
              <a:rPr lang="en-GB" smtClean="0"/>
              <a:t>‹#›</a:t>
            </a:fld>
            <a:endParaRPr lang="en-GB"/>
          </a:p>
        </p:txBody>
      </p:sp>
    </p:spTree>
    <p:extLst>
      <p:ext uri="{BB962C8B-B14F-4D97-AF65-F5344CB8AC3E}">
        <p14:creationId xmlns:p14="http://schemas.microsoft.com/office/powerpoint/2010/main" val="1761093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D3B501-C033-4029-B426-96CCCED22332}"/>
              </a:ext>
            </a:extLst>
          </p:cNvPr>
          <p:cNvSpPr>
            <a:spLocks noGrp="1"/>
          </p:cNvSpPr>
          <p:nvPr>
            <p:ph type="dt" sz="half" idx="10"/>
          </p:nvPr>
        </p:nvSpPr>
        <p:spPr/>
        <p:txBody>
          <a:bodyPr/>
          <a:lstStyle/>
          <a:p>
            <a:fld id="{4C839924-6D19-4B81-A2D7-C6B8DB314F66}" type="datetimeFigureOut">
              <a:rPr lang="en-GB" smtClean="0"/>
              <a:t>04/01/2021</a:t>
            </a:fld>
            <a:endParaRPr lang="en-GB"/>
          </a:p>
        </p:txBody>
      </p:sp>
      <p:sp>
        <p:nvSpPr>
          <p:cNvPr id="3" name="Footer Placeholder 2">
            <a:extLst>
              <a:ext uri="{FF2B5EF4-FFF2-40B4-BE49-F238E27FC236}">
                <a16:creationId xmlns:a16="http://schemas.microsoft.com/office/drawing/2014/main" id="{436D9C40-CF04-4656-B2A6-9B10777D69F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88E5386-51AA-4DBF-89B1-9CE6D10E2AD7}"/>
              </a:ext>
            </a:extLst>
          </p:cNvPr>
          <p:cNvSpPr>
            <a:spLocks noGrp="1"/>
          </p:cNvSpPr>
          <p:nvPr>
            <p:ph type="sldNum" sz="quarter" idx="12"/>
          </p:nvPr>
        </p:nvSpPr>
        <p:spPr/>
        <p:txBody>
          <a:bodyPr/>
          <a:lstStyle/>
          <a:p>
            <a:fld id="{28C18AAD-5209-413F-A8F8-FA1E81F5B94F}" type="slidenum">
              <a:rPr lang="en-GB" smtClean="0"/>
              <a:t>‹#›</a:t>
            </a:fld>
            <a:endParaRPr lang="en-GB"/>
          </a:p>
        </p:txBody>
      </p:sp>
    </p:spTree>
    <p:extLst>
      <p:ext uri="{BB962C8B-B14F-4D97-AF65-F5344CB8AC3E}">
        <p14:creationId xmlns:p14="http://schemas.microsoft.com/office/powerpoint/2010/main" val="3770624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F57E1-7086-422A-9C07-E6C812116D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59D27AA-5408-4FFD-85BC-13B07DB354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C05B132-C696-40D8-999E-92D6C5690F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4AB59C-11A5-4230-AA91-A287BA6FA104}"/>
              </a:ext>
            </a:extLst>
          </p:cNvPr>
          <p:cNvSpPr>
            <a:spLocks noGrp="1"/>
          </p:cNvSpPr>
          <p:nvPr>
            <p:ph type="dt" sz="half" idx="10"/>
          </p:nvPr>
        </p:nvSpPr>
        <p:spPr/>
        <p:txBody>
          <a:bodyPr/>
          <a:lstStyle/>
          <a:p>
            <a:fld id="{4C839924-6D19-4B81-A2D7-C6B8DB314F66}" type="datetimeFigureOut">
              <a:rPr lang="en-GB" smtClean="0"/>
              <a:t>04/01/2021</a:t>
            </a:fld>
            <a:endParaRPr lang="en-GB"/>
          </a:p>
        </p:txBody>
      </p:sp>
      <p:sp>
        <p:nvSpPr>
          <p:cNvPr id="6" name="Footer Placeholder 5">
            <a:extLst>
              <a:ext uri="{FF2B5EF4-FFF2-40B4-BE49-F238E27FC236}">
                <a16:creationId xmlns:a16="http://schemas.microsoft.com/office/drawing/2014/main" id="{CE571508-27E7-40FA-B175-53C802F377F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D20BA00-9E27-44A1-9842-794C24888926}"/>
              </a:ext>
            </a:extLst>
          </p:cNvPr>
          <p:cNvSpPr>
            <a:spLocks noGrp="1"/>
          </p:cNvSpPr>
          <p:nvPr>
            <p:ph type="sldNum" sz="quarter" idx="12"/>
          </p:nvPr>
        </p:nvSpPr>
        <p:spPr/>
        <p:txBody>
          <a:bodyPr/>
          <a:lstStyle/>
          <a:p>
            <a:fld id="{28C18AAD-5209-413F-A8F8-FA1E81F5B94F}" type="slidenum">
              <a:rPr lang="en-GB" smtClean="0"/>
              <a:t>‹#›</a:t>
            </a:fld>
            <a:endParaRPr lang="en-GB"/>
          </a:p>
        </p:txBody>
      </p:sp>
    </p:spTree>
    <p:extLst>
      <p:ext uri="{BB962C8B-B14F-4D97-AF65-F5344CB8AC3E}">
        <p14:creationId xmlns:p14="http://schemas.microsoft.com/office/powerpoint/2010/main" val="883678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F2586-9C07-425D-82C9-CE86AA90DE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4603096-2DAF-42D1-A4F9-8596543C41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DA997AF-CF1A-401F-A5EA-64FB8A01CD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0E7452-8683-4336-975C-7DCE1F398886}"/>
              </a:ext>
            </a:extLst>
          </p:cNvPr>
          <p:cNvSpPr>
            <a:spLocks noGrp="1"/>
          </p:cNvSpPr>
          <p:nvPr>
            <p:ph type="dt" sz="half" idx="10"/>
          </p:nvPr>
        </p:nvSpPr>
        <p:spPr/>
        <p:txBody>
          <a:bodyPr/>
          <a:lstStyle/>
          <a:p>
            <a:fld id="{4C839924-6D19-4B81-A2D7-C6B8DB314F66}" type="datetimeFigureOut">
              <a:rPr lang="en-GB" smtClean="0"/>
              <a:t>04/01/2021</a:t>
            </a:fld>
            <a:endParaRPr lang="en-GB"/>
          </a:p>
        </p:txBody>
      </p:sp>
      <p:sp>
        <p:nvSpPr>
          <p:cNvPr id="6" name="Footer Placeholder 5">
            <a:extLst>
              <a:ext uri="{FF2B5EF4-FFF2-40B4-BE49-F238E27FC236}">
                <a16:creationId xmlns:a16="http://schemas.microsoft.com/office/drawing/2014/main" id="{401FD7CC-38BF-4998-B02A-FCA8C7DDCF7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E72C255-BA29-4DFB-8016-CDB802BB0E4A}"/>
              </a:ext>
            </a:extLst>
          </p:cNvPr>
          <p:cNvSpPr>
            <a:spLocks noGrp="1"/>
          </p:cNvSpPr>
          <p:nvPr>
            <p:ph type="sldNum" sz="quarter" idx="12"/>
          </p:nvPr>
        </p:nvSpPr>
        <p:spPr/>
        <p:txBody>
          <a:bodyPr/>
          <a:lstStyle/>
          <a:p>
            <a:fld id="{28C18AAD-5209-413F-A8F8-FA1E81F5B94F}" type="slidenum">
              <a:rPr lang="en-GB" smtClean="0"/>
              <a:t>‹#›</a:t>
            </a:fld>
            <a:endParaRPr lang="en-GB"/>
          </a:p>
        </p:txBody>
      </p:sp>
    </p:spTree>
    <p:extLst>
      <p:ext uri="{BB962C8B-B14F-4D97-AF65-F5344CB8AC3E}">
        <p14:creationId xmlns:p14="http://schemas.microsoft.com/office/powerpoint/2010/main" val="39196740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56FDC1-2EF0-4C62-9EF1-280FB24F1A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733E470-4309-4F83-99E1-EDA906504D1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3158A3C-5A3D-4DA6-A76E-6003C9A7CB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839924-6D19-4B81-A2D7-C6B8DB314F66}" type="datetimeFigureOut">
              <a:rPr lang="en-GB" smtClean="0"/>
              <a:t>04/01/2021</a:t>
            </a:fld>
            <a:endParaRPr lang="en-GB"/>
          </a:p>
        </p:txBody>
      </p:sp>
      <p:sp>
        <p:nvSpPr>
          <p:cNvPr id="5" name="Footer Placeholder 4">
            <a:extLst>
              <a:ext uri="{FF2B5EF4-FFF2-40B4-BE49-F238E27FC236}">
                <a16:creationId xmlns:a16="http://schemas.microsoft.com/office/drawing/2014/main" id="{AE8D51BA-93F2-484F-B39B-2905AA9E65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DB58F97-9472-4EFB-9F3B-B3E5975880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C18AAD-5209-413F-A8F8-FA1E81F5B94F}" type="slidenum">
              <a:rPr lang="en-GB" smtClean="0"/>
              <a:t>‹#›</a:t>
            </a:fld>
            <a:endParaRPr lang="en-GB"/>
          </a:p>
        </p:txBody>
      </p:sp>
    </p:spTree>
    <p:extLst>
      <p:ext uri="{BB962C8B-B14F-4D97-AF65-F5344CB8AC3E}">
        <p14:creationId xmlns:p14="http://schemas.microsoft.com/office/powerpoint/2010/main" val="75045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helpdesk@st-wilfrids.org" TargetMode="Externa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2.emf"/><Relationship Id="rId3" Type="http://schemas.openxmlformats.org/officeDocument/2006/relationships/image" Target="../media/image5.png"/><Relationship Id="rId7" Type="http://schemas.openxmlformats.org/officeDocument/2006/relationships/image" Target="../media/image7.png"/><Relationship Id="rId12" Type="http://schemas.openxmlformats.org/officeDocument/2006/relationships/package" Target="../embeddings/Microsoft_Word_Document.docx"/><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6.jpeg"/><Relationship Id="rId11" Type="http://schemas.openxmlformats.org/officeDocument/2006/relationships/image" Target="../media/image11.png"/><Relationship Id="rId5" Type="http://schemas.openxmlformats.org/officeDocument/2006/relationships/hyperlink" Target="https://educationendowmentfoundation.org.uk/public/files/videos/EEF_Supporting_daily_routines_during_school_closures.mp4" TargetMode="External"/><Relationship Id="rId10" Type="http://schemas.openxmlformats.org/officeDocument/2006/relationships/image" Target="../media/image10.png"/><Relationship Id="rId4" Type="http://schemas.openxmlformats.org/officeDocument/2006/relationships/hyperlink" Target="https://educationendowmentfoundation.org.uk/public/files/Publications/Covid-19_Resources/Resources_for_parents/Supporting_home_learning_routines_-_Planning_the_day.pdf" TargetMode="External"/><Relationship Id="rId9" Type="http://schemas.openxmlformats.org/officeDocument/2006/relationships/image" Target="../media/image9.png"/><Relationship Id="rId1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package" Target="../embeddings/Microsoft_Word_Document1.docx"/><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23E7F942-4A4B-4F0D-B65B-63BFFA343C70}"/>
              </a:ext>
            </a:extLst>
          </p:cNvPr>
          <p:cNvGraphicFramePr>
            <a:graphicFrameLocks noGrp="1"/>
          </p:cNvGraphicFramePr>
          <p:nvPr>
            <p:extLst>
              <p:ext uri="{D42A27DB-BD31-4B8C-83A1-F6EECF244321}">
                <p14:modId xmlns:p14="http://schemas.microsoft.com/office/powerpoint/2010/main" val="3157253768"/>
              </p:ext>
            </p:extLst>
          </p:nvPr>
        </p:nvGraphicFramePr>
        <p:xfrm>
          <a:off x="100219" y="1896544"/>
          <a:ext cx="11991561" cy="4861560"/>
        </p:xfrm>
        <a:graphic>
          <a:graphicData uri="http://schemas.openxmlformats.org/drawingml/2006/table">
            <a:tbl>
              <a:tblPr firstRow="1" bandRow="1">
                <a:tableStyleId>{5940675A-B579-460E-94D1-54222C63F5DA}</a:tableStyleId>
              </a:tblPr>
              <a:tblGrid>
                <a:gridCol w="5898046">
                  <a:extLst>
                    <a:ext uri="{9D8B030D-6E8A-4147-A177-3AD203B41FA5}">
                      <a16:colId xmlns:a16="http://schemas.microsoft.com/office/drawing/2014/main" val="3130707898"/>
                    </a:ext>
                  </a:extLst>
                </a:gridCol>
                <a:gridCol w="6093515">
                  <a:extLst>
                    <a:ext uri="{9D8B030D-6E8A-4147-A177-3AD203B41FA5}">
                      <a16:colId xmlns:a16="http://schemas.microsoft.com/office/drawing/2014/main" val="3541230528"/>
                    </a:ext>
                  </a:extLst>
                </a:gridCol>
              </a:tblGrid>
              <a:tr h="138081">
                <a:tc gridSpan="2">
                  <a:txBody>
                    <a:bodyPr/>
                    <a:lstStyle/>
                    <a:p>
                      <a:pPr algn="ctr"/>
                      <a:r>
                        <a:rPr lang="en-GB" sz="1100" b="1" dirty="0"/>
                        <a:t>Responsibilities when Remote Learning is taking place</a:t>
                      </a:r>
                    </a:p>
                  </a:txBody>
                  <a:tcPr>
                    <a:solidFill>
                      <a:srgbClr val="CCCCFF"/>
                    </a:solidFill>
                  </a:tcPr>
                </a:tc>
                <a:tc hMerge="1">
                  <a:txBody>
                    <a:bodyPr/>
                    <a:lstStyle/>
                    <a:p>
                      <a:pPr algn="ctr"/>
                      <a:endParaRPr lang="en-GB" sz="600" b="1" dirty="0"/>
                    </a:p>
                  </a:txBody>
                  <a:tcPr/>
                </a:tc>
                <a:extLst>
                  <a:ext uri="{0D108BD9-81ED-4DB2-BD59-A6C34878D82A}">
                    <a16:rowId xmlns:a16="http://schemas.microsoft.com/office/drawing/2014/main" val="2585617355"/>
                  </a:ext>
                </a:extLst>
              </a:tr>
              <a:tr h="370840">
                <a:tc>
                  <a:txBody>
                    <a:bodyPr/>
                    <a:lstStyle/>
                    <a:p>
                      <a:pPr algn="ctr"/>
                      <a:r>
                        <a:rPr lang="en-GB" sz="800" b="1" kern="1200" dirty="0">
                          <a:solidFill>
                            <a:schemeClr val="tx1"/>
                          </a:solidFill>
                          <a:effectLst/>
                          <a:latin typeface="+mn-lt"/>
                          <a:ea typeface="+mn-ea"/>
                          <a:cs typeface="+mn-cs"/>
                        </a:rPr>
                        <a:t>Student</a:t>
                      </a:r>
                    </a:p>
                    <a:p>
                      <a:pPr algn="ctr"/>
                      <a:endParaRPr lang="en-GB" sz="800" b="1" kern="1200" dirty="0">
                        <a:solidFill>
                          <a:schemeClr val="tx1"/>
                        </a:solidFill>
                        <a:effectLst/>
                        <a:latin typeface="+mn-lt"/>
                        <a:ea typeface="+mn-ea"/>
                        <a:cs typeface="+mn-cs"/>
                      </a:endParaRPr>
                    </a:p>
                    <a:p>
                      <a:pPr algn="ctr"/>
                      <a:endParaRPr lang="en-GB" sz="800" b="1" kern="1200" dirty="0">
                        <a:solidFill>
                          <a:schemeClr val="tx1"/>
                        </a:solidFill>
                        <a:effectLst/>
                        <a:latin typeface="+mn-lt"/>
                        <a:ea typeface="+mn-ea"/>
                        <a:cs typeface="+mn-cs"/>
                      </a:endParaRPr>
                    </a:p>
                    <a:p>
                      <a:pPr algn="ctr"/>
                      <a:endParaRPr lang="en-GB" sz="800" b="1" kern="1200" dirty="0">
                        <a:solidFill>
                          <a:schemeClr val="tx1"/>
                        </a:solidFill>
                        <a:effectLst/>
                        <a:latin typeface="+mn-lt"/>
                        <a:ea typeface="+mn-ea"/>
                        <a:cs typeface="+mn-cs"/>
                      </a:endParaRPr>
                    </a:p>
                    <a:p>
                      <a:pPr algn="ctr"/>
                      <a:endParaRPr lang="en-GB" sz="800" b="1" kern="1200" dirty="0">
                        <a:solidFill>
                          <a:schemeClr val="tx1"/>
                        </a:solidFill>
                        <a:effectLst/>
                        <a:latin typeface="+mn-lt"/>
                        <a:ea typeface="+mn-ea"/>
                        <a:cs typeface="+mn-cs"/>
                      </a:endParaRPr>
                    </a:p>
                    <a:p>
                      <a:pPr algn="ctr"/>
                      <a:endParaRPr lang="en-GB" sz="800" b="1" kern="1200" dirty="0">
                        <a:solidFill>
                          <a:schemeClr val="tx1"/>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i="1" kern="1200" dirty="0">
                          <a:solidFill>
                            <a:schemeClr val="tx1"/>
                          </a:solidFill>
                          <a:effectLst/>
                          <a:latin typeface="+mn-lt"/>
                          <a:ea typeface="+mn-ea"/>
                          <a:cs typeface="+mn-cs"/>
                        </a:rPr>
                        <a:t>The pupil’s role during a period of self-isolation or forced home learning is to follow their timetable throughout the remote school day logging on to Google Classroom: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i="0" kern="1200" dirty="0">
                          <a:solidFill>
                            <a:schemeClr val="tx1"/>
                          </a:solidFill>
                          <a:effectLst/>
                          <a:latin typeface="+mn-lt"/>
                          <a:ea typeface="+mn-ea"/>
                          <a:cs typeface="+mn-cs"/>
                        </a:rPr>
                        <a:t>Lessons</a:t>
                      </a:r>
                    </a:p>
                    <a:p>
                      <a:pPr marL="171450" indent="-171450">
                        <a:buFont typeface="Arial" panose="020B0604020202020204" pitchFamily="34" charset="0"/>
                        <a:buChar char="•"/>
                      </a:pPr>
                      <a:r>
                        <a:rPr lang="en-GB" sz="800" b="0" kern="1200" dirty="0">
                          <a:solidFill>
                            <a:schemeClr val="tx1"/>
                          </a:solidFill>
                          <a:effectLst/>
                          <a:latin typeface="+mn-lt"/>
                          <a:ea typeface="+mn-ea"/>
                          <a:cs typeface="+mn-cs"/>
                        </a:rPr>
                        <a:t>Log onto Google Classroom and complete all work set for that day as per the timetable.</a:t>
                      </a:r>
                    </a:p>
                    <a:p>
                      <a:pPr marL="171450" indent="-171450">
                        <a:buFont typeface="Arial" panose="020B0604020202020204" pitchFamily="34" charset="0"/>
                        <a:buChar char="•"/>
                      </a:pPr>
                      <a:r>
                        <a:rPr lang="en-GB" sz="800" b="0" kern="1200" dirty="0">
                          <a:solidFill>
                            <a:schemeClr val="tx1"/>
                          </a:solidFill>
                          <a:effectLst/>
                          <a:latin typeface="+mn-lt"/>
                          <a:ea typeface="+mn-ea"/>
                          <a:cs typeface="+mn-cs"/>
                        </a:rPr>
                        <a:t>Follow the provided lesson instructions.</a:t>
                      </a:r>
                    </a:p>
                    <a:p>
                      <a:pPr marL="171450" indent="-171450">
                        <a:buFont typeface="Arial" panose="020B0604020202020204" pitchFamily="34" charset="0"/>
                        <a:buChar char="•"/>
                      </a:pPr>
                      <a:r>
                        <a:rPr lang="en-GB" sz="800" b="0" kern="1200" dirty="0">
                          <a:solidFill>
                            <a:schemeClr val="tx1"/>
                          </a:solidFill>
                          <a:effectLst/>
                          <a:latin typeface="+mn-lt"/>
                          <a:ea typeface="+mn-ea"/>
                          <a:cs typeface="+mn-cs"/>
                        </a:rPr>
                        <a:t>Seek support when needed through the GC chat function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b="0" kern="1200" dirty="0">
                          <a:solidFill>
                            <a:schemeClr val="tx1"/>
                          </a:solidFill>
                          <a:effectLst/>
                          <a:latin typeface="+mn-lt"/>
                          <a:ea typeface="+mn-ea"/>
                          <a:cs typeface="+mn-cs"/>
                        </a:rPr>
                        <a:t>Use the self-assessment mechanisms to assess work</a:t>
                      </a:r>
                    </a:p>
                    <a:p>
                      <a:pPr marL="171450" indent="-171450">
                        <a:buFont typeface="Arial" panose="020B0604020202020204" pitchFamily="34" charset="0"/>
                        <a:buChar char="•"/>
                      </a:pPr>
                      <a:r>
                        <a:rPr lang="en-GB" sz="800" kern="1200" dirty="0">
                          <a:solidFill>
                            <a:schemeClr val="tx1"/>
                          </a:solidFill>
                          <a:effectLst/>
                          <a:latin typeface="+mn-lt"/>
                          <a:ea typeface="+mn-ea"/>
                          <a:cs typeface="+mn-cs"/>
                        </a:rPr>
                        <a:t>Complete assessments in the allotted time and submit as requested by your subject teacher.</a:t>
                      </a:r>
                    </a:p>
                    <a:p>
                      <a:pPr marL="171450" indent="-171450">
                        <a:buFont typeface="Arial" panose="020B0604020202020204" pitchFamily="34" charset="0"/>
                        <a:buChar char="•"/>
                      </a:pPr>
                      <a:r>
                        <a:rPr lang="en-GB" sz="800" kern="1200" dirty="0">
                          <a:solidFill>
                            <a:schemeClr val="tx1"/>
                          </a:solidFill>
                          <a:effectLst/>
                          <a:latin typeface="+mn-lt"/>
                          <a:ea typeface="+mn-ea"/>
                          <a:cs typeface="+mn-cs"/>
                        </a:rPr>
                        <a:t>Respond to feedback given</a:t>
                      </a:r>
                    </a:p>
                    <a:p>
                      <a:pPr marL="0" indent="0">
                        <a:buFont typeface="Arial" panose="020B0604020202020204" pitchFamily="34" charset="0"/>
                        <a:buNone/>
                      </a:pPr>
                      <a:endParaRPr lang="en-GB" sz="800" kern="1200" dirty="0">
                        <a:solidFill>
                          <a:schemeClr val="tx1"/>
                        </a:solidFill>
                        <a:effectLst/>
                        <a:latin typeface="+mn-lt"/>
                        <a:ea typeface="+mn-ea"/>
                        <a:cs typeface="+mn-cs"/>
                      </a:endParaRPr>
                    </a:p>
                    <a:p>
                      <a:pPr marL="0" indent="0">
                        <a:buFont typeface="Arial" panose="020B0604020202020204" pitchFamily="34" charset="0"/>
                        <a:buNone/>
                      </a:pPr>
                      <a:r>
                        <a:rPr lang="en-GB" sz="800" b="1" kern="1200" dirty="0">
                          <a:solidFill>
                            <a:schemeClr val="tx1"/>
                          </a:solidFill>
                          <a:effectLst/>
                          <a:latin typeface="+mn-lt"/>
                          <a:ea typeface="+mn-ea"/>
                          <a:cs typeface="+mn-cs"/>
                        </a:rPr>
                        <a:t>Engagement and Effort</a:t>
                      </a:r>
                    </a:p>
                    <a:p>
                      <a:pPr marL="171450" indent="-171450">
                        <a:buFont typeface="Arial" panose="020B0604020202020204" pitchFamily="34" charset="0"/>
                        <a:buChar char="•"/>
                      </a:pPr>
                      <a:r>
                        <a:rPr lang="en-GB" sz="800" kern="1200" dirty="0">
                          <a:solidFill>
                            <a:schemeClr val="tx1"/>
                          </a:solidFill>
                          <a:effectLst/>
                          <a:latin typeface="+mn-lt"/>
                          <a:ea typeface="+mn-ea"/>
                          <a:cs typeface="+mn-cs"/>
                        </a:rPr>
                        <a:t>All work should be completed with maximum effort</a:t>
                      </a:r>
                    </a:p>
                    <a:p>
                      <a:pPr marL="0" indent="0">
                        <a:buFont typeface="Arial" panose="020B0604020202020204" pitchFamily="34" charset="0"/>
                        <a:buNone/>
                      </a:pPr>
                      <a:endParaRPr lang="en-GB" sz="800" kern="1200" dirty="0">
                        <a:solidFill>
                          <a:schemeClr val="tx1"/>
                        </a:solidFill>
                        <a:effectLst/>
                        <a:latin typeface="+mn-lt"/>
                        <a:ea typeface="+mn-ea"/>
                        <a:cs typeface="+mn-cs"/>
                      </a:endParaRPr>
                    </a:p>
                    <a:p>
                      <a:pPr marL="0" indent="0">
                        <a:buFont typeface="Arial" panose="020B0604020202020204" pitchFamily="34" charset="0"/>
                        <a:buNone/>
                      </a:pPr>
                      <a:r>
                        <a:rPr lang="en-GB" sz="800" b="1" kern="1200" dirty="0">
                          <a:solidFill>
                            <a:schemeClr val="tx1"/>
                          </a:solidFill>
                          <a:effectLst/>
                          <a:latin typeface="+mn-lt"/>
                          <a:ea typeface="+mn-ea"/>
                          <a:cs typeface="+mn-cs"/>
                        </a:rPr>
                        <a:t>Behaviour, Safeguarding and AUP (Acceptable User Policy)</a:t>
                      </a:r>
                    </a:p>
                    <a:p>
                      <a:pPr marL="171450" indent="-171450">
                        <a:buFont typeface="Arial" panose="020B0604020202020204" pitchFamily="34" charset="0"/>
                        <a:buChar char="•"/>
                      </a:pPr>
                      <a:r>
                        <a:rPr lang="en-GB" sz="800" kern="1200" dirty="0">
                          <a:solidFill>
                            <a:schemeClr val="tx1"/>
                          </a:solidFill>
                          <a:effectLst/>
                          <a:latin typeface="+mn-lt"/>
                          <a:ea typeface="+mn-ea"/>
                          <a:cs typeface="+mn-cs"/>
                        </a:rPr>
                        <a:t>Follow academy behaviour policy.</a:t>
                      </a:r>
                    </a:p>
                    <a:p>
                      <a:pPr marL="171450" indent="-171450">
                        <a:buFont typeface="Arial" panose="020B0604020202020204" pitchFamily="34" charset="0"/>
                        <a:buChar char="•"/>
                      </a:pPr>
                      <a:r>
                        <a:rPr lang="en-GB" sz="800" kern="1200" dirty="0">
                          <a:solidFill>
                            <a:schemeClr val="tx1"/>
                          </a:solidFill>
                          <a:effectLst/>
                          <a:latin typeface="+mn-lt"/>
                          <a:ea typeface="+mn-ea"/>
                          <a:cs typeface="+mn-cs"/>
                        </a:rPr>
                        <a:t>Follow AUP guidelines at all times.</a:t>
                      </a:r>
                    </a:p>
                    <a:p>
                      <a:pPr marL="0" indent="0">
                        <a:buFont typeface="Arial" panose="020B0604020202020204" pitchFamily="34" charset="0"/>
                        <a:buNone/>
                      </a:pPr>
                      <a:endParaRPr lang="en-GB" sz="800" kern="1200" dirty="0">
                        <a:solidFill>
                          <a:schemeClr val="tx1"/>
                        </a:solidFill>
                        <a:effectLst/>
                        <a:latin typeface="+mn-lt"/>
                        <a:ea typeface="+mn-ea"/>
                        <a:cs typeface="+mn-cs"/>
                      </a:endParaRPr>
                    </a:p>
                    <a:p>
                      <a:pPr marL="0" indent="0">
                        <a:buFont typeface="Arial" panose="020B0604020202020204" pitchFamily="34" charset="0"/>
                        <a:buNone/>
                      </a:pPr>
                      <a:r>
                        <a:rPr lang="en-GB" sz="800" b="1" kern="1200" dirty="0">
                          <a:solidFill>
                            <a:schemeClr val="tx1"/>
                          </a:solidFill>
                          <a:effectLst/>
                          <a:latin typeface="+mn-lt"/>
                          <a:ea typeface="+mn-ea"/>
                          <a:cs typeface="+mn-cs"/>
                        </a:rPr>
                        <a:t>Behaviour, Safeguarding and AUP – Year 11/13 Livestream Lessons</a:t>
                      </a:r>
                    </a:p>
                    <a:p>
                      <a:pPr marL="171450" lvl="0" indent="-171450">
                        <a:buFont typeface="Arial" panose="020B0604020202020204" pitchFamily="34" charset="0"/>
                        <a:buChar char="•"/>
                      </a:pPr>
                      <a:r>
                        <a:rPr lang="en-GB" sz="800" kern="1200" dirty="0">
                          <a:solidFill>
                            <a:schemeClr val="tx1"/>
                          </a:solidFill>
                          <a:effectLst/>
                          <a:latin typeface="+mn-lt"/>
                          <a:ea typeface="+mn-ea"/>
                          <a:cs typeface="+mn-cs"/>
                        </a:rPr>
                        <a:t>Attend livestream lessons per your timetable</a:t>
                      </a:r>
                    </a:p>
                    <a:p>
                      <a:pPr marL="171450" lvl="0" indent="-171450">
                        <a:buFont typeface="Arial" panose="020B0604020202020204" pitchFamily="34" charset="0"/>
                        <a:buChar char="•"/>
                      </a:pPr>
                      <a:r>
                        <a:rPr lang="en-GB" sz="800" kern="1200" dirty="0">
                          <a:solidFill>
                            <a:schemeClr val="tx1"/>
                          </a:solidFill>
                          <a:effectLst/>
                          <a:latin typeface="+mn-lt"/>
                          <a:ea typeface="+mn-ea"/>
                          <a:cs typeface="+mn-cs"/>
                        </a:rPr>
                        <a:t>Cameras are automatically turned off.  Do not attempt to turn them on; this will not work.</a:t>
                      </a:r>
                    </a:p>
                    <a:p>
                      <a:pPr marL="171450" lvl="0" indent="-171450">
                        <a:buFont typeface="Arial" panose="020B0604020202020204" pitchFamily="34" charset="0"/>
                        <a:buChar char="•"/>
                      </a:pPr>
                      <a:r>
                        <a:rPr lang="en-GB" sz="800" kern="1200" dirty="0">
                          <a:solidFill>
                            <a:schemeClr val="tx1"/>
                          </a:solidFill>
                          <a:effectLst/>
                          <a:latin typeface="+mn-lt"/>
                          <a:ea typeface="+mn-ea"/>
                          <a:cs typeface="+mn-cs"/>
                        </a:rPr>
                        <a:t>Ensure that microphones are on mute </a:t>
                      </a:r>
                    </a:p>
                    <a:p>
                      <a:pPr marL="171450" lvl="0" indent="-171450">
                        <a:buFont typeface="Arial" panose="020B0604020202020204" pitchFamily="34" charset="0"/>
                        <a:buChar char="•"/>
                      </a:pPr>
                      <a:r>
                        <a:rPr lang="en-GB" sz="800" kern="1200" dirty="0">
                          <a:solidFill>
                            <a:schemeClr val="tx1"/>
                          </a:solidFill>
                          <a:effectLst/>
                          <a:latin typeface="+mn-lt"/>
                          <a:ea typeface="+mn-ea"/>
                          <a:cs typeface="+mn-cs"/>
                        </a:rPr>
                        <a:t>Attend the tutorial individually, not with other members of the household</a:t>
                      </a:r>
                    </a:p>
                    <a:p>
                      <a:pPr marL="171450" lvl="0" indent="-171450">
                        <a:buFont typeface="Arial" panose="020B0604020202020204" pitchFamily="34" charset="0"/>
                        <a:buChar char="•"/>
                      </a:pPr>
                      <a:r>
                        <a:rPr lang="en-GB" sz="800" kern="1200" dirty="0">
                          <a:solidFill>
                            <a:schemeClr val="tx1"/>
                          </a:solidFill>
                          <a:effectLst/>
                          <a:latin typeface="+mn-lt"/>
                          <a:ea typeface="+mn-ea"/>
                          <a:cs typeface="+mn-cs"/>
                        </a:rPr>
                        <a:t>Ensure that you are in an area which is free from distractions</a:t>
                      </a:r>
                    </a:p>
                    <a:p>
                      <a:pPr marL="171450" lvl="0" indent="-171450">
                        <a:buFont typeface="Arial" panose="020B0604020202020204" pitchFamily="34" charset="0"/>
                        <a:buChar char="•"/>
                      </a:pPr>
                      <a:r>
                        <a:rPr lang="en-GB" sz="800" kern="1200" dirty="0">
                          <a:solidFill>
                            <a:schemeClr val="tx1"/>
                          </a:solidFill>
                          <a:effectLst/>
                          <a:latin typeface="+mn-lt"/>
                          <a:ea typeface="+mn-ea"/>
                          <a:cs typeface="+mn-cs"/>
                        </a:rPr>
                        <a:t>Use the Google Classroom </a:t>
                      </a:r>
                      <a:r>
                        <a:rPr lang="en-GB" sz="800" kern="1200">
                          <a:solidFill>
                            <a:schemeClr val="tx1"/>
                          </a:solidFill>
                          <a:effectLst/>
                          <a:latin typeface="+mn-lt"/>
                          <a:ea typeface="+mn-ea"/>
                          <a:cs typeface="+mn-cs"/>
                        </a:rPr>
                        <a:t>chat function only </a:t>
                      </a:r>
                      <a:r>
                        <a:rPr lang="en-GB" sz="800" kern="1200" dirty="0">
                          <a:solidFill>
                            <a:schemeClr val="tx1"/>
                          </a:solidFill>
                          <a:effectLst/>
                          <a:latin typeface="+mn-lt"/>
                          <a:ea typeface="+mn-ea"/>
                          <a:cs typeface="+mn-cs"/>
                        </a:rPr>
                        <a:t>to direct questions to the teacher </a:t>
                      </a:r>
                    </a:p>
                    <a:p>
                      <a:pPr marL="171450" lvl="0" indent="-171450">
                        <a:buFont typeface="Arial" panose="020B0604020202020204" pitchFamily="34" charset="0"/>
                        <a:buChar char="•"/>
                      </a:pPr>
                      <a:r>
                        <a:rPr lang="en-GB" sz="800" kern="1200" dirty="0">
                          <a:solidFill>
                            <a:schemeClr val="tx1"/>
                          </a:solidFill>
                          <a:effectLst/>
                          <a:latin typeface="+mn-lt"/>
                          <a:ea typeface="+mn-ea"/>
                          <a:cs typeface="+mn-cs"/>
                        </a:rPr>
                        <a:t>Do not engage in off subject conversation with other invitees</a:t>
                      </a:r>
                      <a:endParaRPr lang="en-GB" sz="800" b="0" kern="1200" dirty="0">
                        <a:solidFill>
                          <a:schemeClr val="tx1"/>
                        </a:solidFill>
                        <a:effectLst/>
                        <a:latin typeface="+mn-lt"/>
                        <a:ea typeface="+mn-ea"/>
                        <a:cs typeface="+mn-cs"/>
                      </a:endParaRPr>
                    </a:p>
                    <a:p>
                      <a:pPr marL="0" lvl="0" indent="0">
                        <a:buFont typeface="Arial" panose="020B0604020202020204" pitchFamily="34" charset="0"/>
                        <a:buNone/>
                      </a:pPr>
                      <a:endParaRPr lang="en-GB" sz="800" kern="1200" dirty="0">
                        <a:solidFill>
                          <a:schemeClr val="tx1"/>
                        </a:solidFill>
                        <a:effectLst/>
                        <a:latin typeface="+mn-lt"/>
                        <a:ea typeface="+mn-ea"/>
                        <a:cs typeface="+mn-cs"/>
                      </a:endParaRPr>
                    </a:p>
                    <a:p>
                      <a:pPr marL="171450" indent="-171450" fontAlgn="base">
                        <a:buFont typeface="Arial" panose="020B0604020202020204" pitchFamily="34" charset="0"/>
                        <a:buChar char="•"/>
                      </a:pPr>
                      <a:r>
                        <a:rPr lang="en-GB" sz="800" i="1" kern="1200" dirty="0">
                          <a:solidFill>
                            <a:schemeClr val="tx1"/>
                          </a:solidFill>
                          <a:effectLst/>
                          <a:latin typeface="+mn-lt"/>
                          <a:ea typeface="+mn-ea"/>
                          <a:cs typeface="+mn-cs"/>
                        </a:rPr>
                        <a:t>*Pupils who have been absent for any reason are expected to complete previously assigned work or work missed during absence on return to school. If pupils do not engage with online learning during the absence and parents have been contacted with no impact, when the pupil returns staff should set an achievable and realistic deadline for completion of this work. This should only result in one debit per series of incomplete work.</a:t>
                      </a:r>
                    </a:p>
                  </a:txBody>
                  <a:tcPr/>
                </a:tc>
                <a:tc>
                  <a:txBody>
                    <a:bodyPr/>
                    <a:lstStyle/>
                    <a:p>
                      <a:pPr algn="ctr"/>
                      <a:r>
                        <a:rPr lang="en-GB" sz="800" b="1" dirty="0"/>
                        <a:t>Parent/Carer</a:t>
                      </a:r>
                    </a:p>
                    <a:p>
                      <a:pPr algn="ctr"/>
                      <a:endParaRPr lang="en-GB" sz="8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i="1" kern="1200" dirty="0">
                          <a:solidFill>
                            <a:schemeClr val="tx1"/>
                          </a:solidFill>
                          <a:effectLst/>
                          <a:latin typeface="+mn-lt"/>
                          <a:ea typeface="+mn-ea"/>
                          <a:cs typeface="+mn-cs"/>
                        </a:rPr>
                        <a:t>The parent/carer’s role during a period of self-isolation or forced home learning is to ensure that their child is following their timetable, completing the work set and submitting it by the deadlines given.</a:t>
                      </a:r>
                    </a:p>
                    <a:p>
                      <a:endParaRPr lang="en-GB" sz="800" kern="1200" dirty="0">
                        <a:solidFill>
                          <a:schemeClr val="tx1"/>
                        </a:solidFill>
                        <a:effectLst/>
                        <a:latin typeface="+mn-lt"/>
                        <a:ea typeface="+mn-ea"/>
                        <a:cs typeface="+mn-cs"/>
                      </a:endParaRPr>
                    </a:p>
                    <a:p>
                      <a:pPr marL="171450" indent="-171450">
                        <a:buFont typeface="Arial" panose="020B0604020202020204" pitchFamily="34" charset="0"/>
                        <a:buChar char="•"/>
                      </a:pPr>
                      <a:r>
                        <a:rPr lang="en-GB" sz="800" kern="1200" dirty="0">
                          <a:solidFill>
                            <a:schemeClr val="tx1"/>
                          </a:solidFill>
                          <a:effectLst/>
                          <a:latin typeface="+mn-lt"/>
                          <a:ea typeface="+mn-ea"/>
                          <a:cs typeface="+mn-cs"/>
                        </a:rPr>
                        <a:t>The role of the parent is to ensure that their child  continues to engage if absent, and well enough, or self-isolating. Parents should continue to monitor, encourage and motivate their child to complete work set, always to the best of her/his ability. </a:t>
                      </a:r>
                    </a:p>
                    <a:p>
                      <a:pPr marL="0" indent="0">
                        <a:buFont typeface="Arial" panose="020B0604020202020204" pitchFamily="34" charset="0"/>
                        <a:buNone/>
                      </a:pPr>
                      <a:endParaRPr lang="en-GB" sz="800" kern="1200" dirty="0">
                        <a:solidFill>
                          <a:schemeClr val="tx1"/>
                        </a:solidFill>
                        <a:effectLst/>
                        <a:latin typeface="+mn-lt"/>
                        <a:ea typeface="+mn-ea"/>
                        <a:cs typeface="+mn-cs"/>
                      </a:endParaRPr>
                    </a:p>
                    <a:p>
                      <a:pPr marL="0" indent="0">
                        <a:buFont typeface="Arial" panose="020B0604020202020204" pitchFamily="34" charset="0"/>
                        <a:buNone/>
                      </a:pPr>
                      <a:r>
                        <a:rPr lang="en-GB" sz="800" b="1" kern="1200" dirty="0">
                          <a:solidFill>
                            <a:schemeClr val="tx1"/>
                          </a:solidFill>
                          <a:effectLst/>
                          <a:latin typeface="+mn-lt"/>
                          <a:ea typeface="+mn-ea"/>
                          <a:cs typeface="+mn-cs"/>
                        </a:rPr>
                        <a:t>Parents can support by observing the following:</a:t>
                      </a:r>
                    </a:p>
                    <a:p>
                      <a:pPr marL="171450" lvl="0" indent="-171450">
                        <a:buFont typeface="Arial" panose="020B0604020202020204" pitchFamily="34" charset="0"/>
                        <a:buChar char="•"/>
                      </a:pPr>
                      <a:r>
                        <a:rPr lang="en-GB" sz="800" kern="1200" dirty="0">
                          <a:solidFill>
                            <a:schemeClr val="tx1"/>
                          </a:solidFill>
                          <a:effectLst/>
                          <a:latin typeface="+mn-lt"/>
                          <a:ea typeface="+mn-ea"/>
                          <a:cs typeface="+mn-cs"/>
                        </a:rPr>
                        <a:t>Ensuring that each day their child logs in to Google Classroom and opens relevant lessons. If using paper copies of work, they must have these resources ready to commence their day.</a:t>
                      </a:r>
                    </a:p>
                    <a:p>
                      <a:pPr marL="171450" lvl="0" indent="-171450">
                        <a:buFont typeface="Arial" panose="020B0604020202020204" pitchFamily="34" charset="0"/>
                        <a:buChar char="•"/>
                      </a:pPr>
                      <a:r>
                        <a:rPr lang="en-GB" sz="800" kern="1200" dirty="0">
                          <a:solidFill>
                            <a:schemeClr val="tx1"/>
                          </a:solidFill>
                          <a:effectLst/>
                          <a:latin typeface="+mn-lt"/>
                          <a:ea typeface="+mn-ea"/>
                          <a:cs typeface="+mn-cs"/>
                        </a:rPr>
                        <a:t>Assignments will regularly be set by class teachers. These should be completed by the deadline set and submitted in the format indicated by the teacher’s instructions.  Paper copies to be brought back in upon return and quarantined for 72 hours.</a:t>
                      </a:r>
                    </a:p>
                    <a:p>
                      <a:pPr marL="171450" lvl="0" indent="-171450">
                        <a:buFont typeface="Arial" panose="020B0604020202020204" pitchFamily="34" charset="0"/>
                        <a:buChar char="•"/>
                      </a:pPr>
                      <a:r>
                        <a:rPr lang="en-GB" sz="800" kern="1200" dirty="0">
                          <a:solidFill>
                            <a:schemeClr val="tx1"/>
                          </a:solidFill>
                          <a:effectLst/>
                          <a:latin typeface="+mn-lt"/>
                          <a:ea typeface="+mn-ea"/>
                          <a:cs typeface="+mn-cs"/>
                        </a:rPr>
                        <a:t>Pupils who have been absent for any reason will be expected to complete previously assigned work or work missed during absence on return to school. </a:t>
                      </a:r>
                    </a:p>
                    <a:p>
                      <a:pPr marL="171450" lvl="0" indent="-171450">
                        <a:buFont typeface="Arial" panose="020B0604020202020204" pitchFamily="34" charset="0"/>
                        <a:buChar char="•"/>
                      </a:pPr>
                      <a:r>
                        <a:rPr lang="en-GB" sz="800" kern="1200" dirty="0">
                          <a:solidFill>
                            <a:schemeClr val="tx1"/>
                          </a:solidFill>
                          <a:effectLst/>
                          <a:latin typeface="+mn-lt"/>
                          <a:ea typeface="+mn-ea"/>
                          <a:cs typeface="+mn-cs"/>
                        </a:rPr>
                        <a:t>To contact the </a:t>
                      </a:r>
                      <a:r>
                        <a:rPr lang="en-GB" sz="800" kern="1200" dirty="0" err="1">
                          <a:solidFill>
                            <a:schemeClr val="tx1"/>
                          </a:solidFill>
                          <a:effectLst/>
                          <a:latin typeface="+mn-lt"/>
                          <a:ea typeface="+mn-ea"/>
                          <a:cs typeface="+mn-cs"/>
                        </a:rPr>
                        <a:t>HoH</a:t>
                      </a:r>
                      <a:r>
                        <a:rPr lang="en-GB" sz="800" kern="1200" dirty="0">
                          <a:solidFill>
                            <a:schemeClr val="tx1"/>
                          </a:solidFill>
                          <a:effectLst/>
                          <a:latin typeface="+mn-lt"/>
                          <a:ea typeface="+mn-ea"/>
                          <a:cs typeface="+mn-cs"/>
                        </a:rPr>
                        <a:t> of the child if they are experiencing any access issues via email.</a:t>
                      </a:r>
                    </a:p>
                    <a:p>
                      <a:pPr marL="171450" lvl="0" indent="-171450">
                        <a:buFont typeface="Arial" panose="020B0604020202020204" pitchFamily="34" charset="0"/>
                        <a:buChar char="•"/>
                      </a:pPr>
                      <a:endParaRPr lang="en-GB" sz="800" kern="1200" dirty="0">
                        <a:solidFill>
                          <a:schemeClr val="tx1"/>
                        </a:solidFill>
                        <a:effectLst/>
                        <a:latin typeface="+mn-lt"/>
                        <a:ea typeface="+mn-ea"/>
                        <a:cs typeface="+mn-cs"/>
                      </a:endParaRPr>
                    </a:p>
                    <a:p>
                      <a:pPr marL="0" lvl="0" indent="0">
                        <a:buFont typeface="Arial" panose="020B0604020202020204" pitchFamily="34" charset="0"/>
                        <a:buNone/>
                      </a:pPr>
                      <a:endParaRPr lang="en-GB" sz="800" kern="1200" dirty="0">
                        <a:solidFill>
                          <a:schemeClr val="tx1"/>
                        </a:solidFill>
                        <a:effectLst/>
                        <a:latin typeface="+mn-lt"/>
                        <a:ea typeface="+mn-ea"/>
                        <a:cs typeface="+mn-cs"/>
                      </a:endParaRPr>
                    </a:p>
                    <a:p>
                      <a:pPr marL="0" indent="0">
                        <a:buFont typeface="Arial" panose="020B0604020202020204" pitchFamily="34" charset="0"/>
                        <a:buNone/>
                      </a:pPr>
                      <a:r>
                        <a:rPr lang="en-GB" sz="800" b="1" kern="1200" dirty="0">
                          <a:solidFill>
                            <a:schemeClr val="tx1"/>
                          </a:solidFill>
                          <a:effectLst/>
                          <a:latin typeface="+mn-lt"/>
                          <a:ea typeface="+mn-ea"/>
                          <a:cs typeface="+mn-cs"/>
                        </a:rPr>
                        <a:t>Behaviour, Safeguarding and AUP – Year 11/13 Livestream Lessons</a:t>
                      </a:r>
                    </a:p>
                    <a:p>
                      <a:pPr marL="171450" lvl="0" indent="-171450">
                        <a:buFont typeface="Arial" panose="020B0604020202020204" pitchFamily="34" charset="0"/>
                        <a:buChar char="•"/>
                      </a:pPr>
                      <a:r>
                        <a:rPr lang="en-GB" sz="800" kern="1200" dirty="0">
                          <a:solidFill>
                            <a:schemeClr val="tx1"/>
                          </a:solidFill>
                          <a:effectLst/>
                          <a:latin typeface="+mn-lt"/>
                          <a:ea typeface="+mn-ea"/>
                          <a:cs typeface="+mn-cs"/>
                        </a:rPr>
                        <a:t>Ensure your child is attending livestream lessons per the timetable</a:t>
                      </a:r>
                    </a:p>
                    <a:p>
                      <a:pPr marL="171450" lvl="0" indent="-171450">
                        <a:buFont typeface="Arial" panose="020B0604020202020204" pitchFamily="34" charset="0"/>
                        <a:buChar char="•"/>
                      </a:pPr>
                      <a:r>
                        <a:rPr lang="en-GB" sz="800" kern="1200" dirty="0">
                          <a:solidFill>
                            <a:schemeClr val="tx1"/>
                          </a:solidFill>
                          <a:effectLst/>
                          <a:latin typeface="+mn-lt"/>
                          <a:ea typeface="+mn-ea"/>
                          <a:cs typeface="+mn-cs"/>
                        </a:rPr>
                        <a:t>Ensure that your child attends tutorials individually, not with other members of the household</a:t>
                      </a:r>
                    </a:p>
                    <a:p>
                      <a:pPr marL="171450" lvl="0" indent="-171450">
                        <a:buFont typeface="Arial" panose="020B0604020202020204" pitchFamily="34" charset="0"/>
                        <a:buChar char="•"/>
                      </a:pPr>
                      <a:r>
                        <a:rPr lang="en-GB" sz="800" kern="1200" dirty="0">
                          <a:solidFill>
                            <a:schemeClr val="tx1"/>
                          </a:solidFill>
                          <a:effectLst/>
                          <a:latin typeface="+mn-lt"/>
                          <a:ea typeface="+mn-ea"/>
                          <a:cs typeface="+mn-cs"/>
                        </a:rPr>
                        <a:t>Ensure that you are in an area which is free from</a:t>
                      </a:r>
                    </a:p>
                    <a:p>
                      <a:pPr marL="171450" lvl="0" indent="-171450">
                        <a:buFont typeface="Arial" panose="020B0604020202020204" pitchFamily="34" charset="0"/>
                        <a:buChar char="•"/>
                      </a:pPr>
                      <a:r>
                        <a:rPr lang="en-GB" sz="800" kern="1200" dirty="0">
                          <a:solidFill>
                            <a:schemeClr val="tx1"/>
                          </a:solidFill>
                          <a:effectLst/>
                          <a:latin typeface="+mn-lt"/>
                          <a:ea typeface="+mn-ea"/>
                          <a:cs typeface="+mn-cs"/>
                        </a:rPr>
                        <a:t>Ensure that if your child misses a livestream lesson that they catch up on the work by watching the recording.</a:t>
                      </a:r>
                    </a:p>
                    <a:p>
                      <a:pPr marL="0" lvl="0" indent="0">
                        <a:buFont typeface="Arial" panose="020B0604020202020204" pitchFamily="34" charset="0"/>
                        <a:buNone/>
                      </a:pPr>
                      <a:endParaRPr lang="en-GB" sz="800" kern="1200" dirty="0">
                        <a:solidFill>
                          <a:schemeClr val="tx1"/>
                        </a:solidFill>
                        <a:effectLst/>
                        <a:latin typeface="+mn-lt"/>
                        <a:ea typeface="+mn-ea"/>
                        <a:cs typeface="+mn-cs"/>
                      </a:endParaRPr>
                    </a:p>
                    <a:p>
                      <a:pPr marL="0" lvl="0" indent="0">
                        <a:buFont typeface="Arial" panose="020B0604020202020204" pitchFamily="34" charset="0"/>
                        <a:buNone/>
                      </a:pPr>
                      <a:endParaRPr lang="en-GB" sz="800" kern="1200" dirty="0">
                        <a:solidFill>
                          <a:schemeClr val="tx1"/>
                        </a:solidFill>
                        <a:effectLst/>
                        <a:latin typeface="+mn-lt"/>
                        <a:ea typeface="+mn-ea"/>
                        <a:cs typeface="+mn-cs"/>
                      </a:endParaRPr>
                    </a:p>
                    <a:p>
                      <a:pPr marL="0" lvl="0" indent="0">
                        <a:buFont typeface="Arial" panose="020B0604020202020204" pitchFamily="34" charset="0"/>
                        <a:buNone/>
                      </a:pPr>
                      <a:r>
                        <a:rPr lang="en-GB" sz="800" kern="1200" dirty="0">
                          <a:solidFill>
                            <a:schemeClr val="tx1"/>
                          </a:solidFill>
                          <a:effectLst/>
                          <a:latin typeface="+mn-lt"/>
                          <a:ea typeface="+mn-ea"/>
                          <a:cs typeface="+mn-cs"/>
                        </a:rPr>
                        <a:t>Technical support and forgotten passwords support is available at: </a:t>
                      </a:r>
                      <a:r>
                        <a:rPr lang="en-GB" sz="800" kern="1200" dirty="0">
                          <a:solidFill>
                            <a:schemeClr val="tx1"/>
                          </a:solidFill>
                          <a:effectLst/>
                          <a:latin typeface="+mn-lt"/>
                          <a:ea typeface="+mn-ea"/>
                          <a:cs typeface="+mn-cs"/>
                          <a:hlinkClick r:id="rId2"/>
                        </a:rPr>
                        <a:t>helpdesk@st-wilfrids.org</a:t>
                      </a:r>
                      <a:r>
                        <a:rPr lang="en-GB" sz="800" kern="1200" dirty="0">
                          <a:solidFill>
                            <a:schemeClr val="tx1"/>
                          </a:solidFill>
                          <a:effectLst/>
                          <a:latin typeface="+mn-lt"/>
                          <a:ea typeface="+mn-ea"/>
                          <a:cs typeface="+mn-cs"/>
                        </a:rPr>
                        <a:t> </a:t>
                      </a:r>
                    </a:p>
                    <a:p>
                      <a:pPr marL="0" lvl="0" indent="0">
                        <a:buFont typeface="Arial" panose="020B0604020202020204" pitchFamily="34" charset="0"/>
                        <a:buNone/>
                      </a:pPr>
                      <a:r>
                        <a:rPr lang="en-GB" sz="800" kern="1200" dirty="0">
                          <a:solidFill>
                            <a:schemeClr val="tx1"/>
                          </a:solidFill>
                          <a:effectLst/>
                          <a:latin typeface="+mn-lt"/>
                          <a:ea typeface="+mn-ea"/>
                          <a:cs typeface="+mn-cs"/>
                        </a:rPr>
                        <a:t>Support with lesson tasks: students must contact their class teacher using the Google Classroom chat function.</a:t>
                      </a:r>
                    </a:p>
                    <a:p>
                      <a:pPr marL="0" lvl="0" indent="0">
                        <a:buFont typeface="Arial" panose="020B0604020202020204" pitchFamily="34" charset="0"/>
                        <a:buNone/>
                      </a:pPr>
                      <a:endParaRPr lang="en-GB" sz="800" kern="1200" dirty="0">
                        <a:solidFill>
                          <a:schemeClr val="tx1"/>
                        </a:solidFill>
                        <a:effectLst/>
                        <a:latin typeface="+mn-lt"/>
                        <a:ea typeface="+mn-ea"/>
                        <a:cs typeface="+mn-cs"/>
                      </a:endParaRPr>
                    </a:p>
                  </a:txBody>
                  <a:tcPr/>
                </a:tc>
                <a:extLst>
                  <a:ext uri="{0D108BD9-81ED-4DB2-BD59-A6C34878D82A}">
                    <a16:rowId xmlns:a16="http://schemas.microsoft.com/office/drawing/2014/main" val="928986152"/>
                  </a:ext>
                </a:extLst>
              </a:tr>
            </a:tbl>
          </a:graphicData>
        </a:graphic>
      </p:graphicFrame>
      <p:pic>
        <p:nvPicPr>
          <p:cNvPr id="1032" name="Picture 8" descr="student Icon 3140054">
            <a:extLst>
              <a:ext uri="{FF2B5EF4-FFF2-40B4-BE49-F238E27FC236}">
                <a16:creationId xmlns:a16="http://schemas.microsoft.com/office/drawing/2014/main" id="{4F0EA123-D586-4CBF-9EAB-FE9CA5AD7E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9150" y="2341802"/>
            <a:ext cx="518337" cy="51833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parent Icon 1039069">
            <a:extLst>
              <a:ext uri="{FF2B5EF4-FFF2-40B4-BE49-F238E27FC236}">
                <a16:creationId xmlns:a16="http://schemas.microsoft.com/office/drawing/2014/main" id="{85B0DF4C-986C-496F-BB2B-3DCB27AA6A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29727" y="2341802"/>
            <a:ext cx="399607" cy="39960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5AEC9F93-B114-492E-B704-2BABB163C0AA}"/>
              </a:ext>
            </a:extLst>
          </p:cNvPr>
          <p:cNvSpPr/>
          <p:nvPr/>
        </p:nvSpPr>
        <p:spPr>
          <a:xfrm>
            <a:off x="3767996" y="99896"/>
            <a:ext cx="4656019" cy="369332"/>
          </a:xfrm>
          <a:prstGeom prst="rect">
            <a:avLst/>
          </a:prstGeom>
          <a:noFill/>
        </p:spPr>
        <p:txBody>
          <a:bodyPr wrap="none" lIns="91440" tIns="45720" rIns="91440" bIns="45720">
            <a:spAutoFit/>
          </a:bodyPr>
          <a:lstStyle/>
          <a:p>
            <a:pPr algn="ctr"/>
            <a:r>
              <a:rPr lang="en-US" b="0" cap="none" spc="0" dirty="0">
                <a:ln w="0"/>
                <a:solidFill>
                  <a:srgbClr val="00B050"/>
                </a:solidFill>
                <a:effectLst>
                  <a:outerShdw blurRad="38100" dist="25400" dir="5400000" algn="ctr" rotWithShape="0">
                    <a:srgbClr val="6E747A">
                      <a:alpha val="43000"/>
                    </a:srgbClr>
                  </a:outerShdw>
                </a:effectLst>
              </a:rPr>
              <a:t>St Wilfrid’s RC College January Remote Learning</a:t>
            </a:r>
          </a:p>
        </p:txBody>
      </p:sp>
      <p:sp>
        <p:nvSpPr>
          <p:cNvPr id="3" name="TextBox 2">
            <a:extLst>
              <a:ext uri="{FF2B5EF4-FFF2-40B4-BE49-F238E27FC236}">
                <a16:creationId xmlns:a16="http://schemas.microsoft.com/office/drawing/2014/main" id="{AEDF241E-F5AD-4EDC-A05E-E3F7338B0FB5}"/>
              </a:ext>
            </a:extLst>
          </p:cNvPr>
          <p:cNvSpPr txBox="1"/>
          <p:nvPr/>
        </p:nvSpPr>
        <p:spPr>
          <a:xfrm>
            <a:off x="120097" y="384746"/>
            <a:ext cx="11951804" cy="1446550"/>
          </a:xfrm>
          <a:prstGeom prst="rect">
            <a:avLst/>
          </a:prstGeom>
          <a:noFill/>
        </p:spPr>
        <p:txBody>
          <a:bodyPr wrap="square" rtlCol="0">
            <a:spAutoFit/>
          </a:bodyPr>
          <a:lstStyle/>
          <a:p>
            <a:r>
              <a:rPr lang="en-GB" sz="800" b="1" dirty="0"/>
              <a:t>Key Remote Learning Dates January 2021</a:t>
            </a:r>
          </a:p>
          <a:p>
            <a:pPr marL="171450" indent="-171450">
              <a:buFont typeface="Arial" panose="020B0604020202020204" pitchFamily="34" charset="0"/>
              <a:buChar char="•"/>
            </a:pPr>
            <a:r>
              <a:rPr lang="en-GB" sz="800" b="0" dirty="0"/>
              <a:t>Year 11/13 – return 11</a:t>
            </a:r>
            <a:r>
              <a:rPr lang="en-GB" sz="800" b="0" baseline="30000" dirty="0"/>
              <a:t>th</a:t>
            </a:r>
            <a:r>
              <a:rPr lang="en-GB" sz="800" b="0" dirty="0"/>
              <a:t> January.</a:t>
            </a:r>
          </a:p>
          <a:p>
            <a:pPr marL="171450" indent="-171450">
              <a:buFont typeface="Arial" panose="020B0604020202020204" pitchFamily="34" charset="0"/>
              <a:buChar char="•"/>
            </a:pPr>
            <a:r>
              <a:rPr lang="en-GB" sz="800" b="0" dirty="0"/>
              <a:t>KS3/Year 10/Year 12 – return 18</a:t>
            </a:r>
            <a:r>
              <a:rPr lang="en-GB" sz="800" b="0" baseline="30000" dirty="0"/>
              <a:t>th</a:t>
            </a:r>
            <a:r>
              <a:rPr lang="en-GB" sz="800" b="0" dirty="0"/>
              <a:t> January.</a:t>
            </a:r>
          </a:p>
          <a:p>
            <a:pPr marL="171450" indent="-171450">
              <a:buFont typeface="Arial" panose="020B0604020202020204" pitchFamily="34" charset="0"/>
              <a:buChar char="•"/>
            </a:pPr>
            <a:endParaRPr lang="en-GB" sz="800" b="0" dirty="0"/>
          </a:p>
          <a:p>
            <a:r>
              <a:rPr lang="en-GB" sz="800" b="1" dirty="0"/>
              <a:t>Remote Learning Provision Year 11/13</a:t>
            </a:r>
          </a:p>
          <a:p>
            <a:pPr marL="171450" indent="-171450">
              <a:buFont typeface="Arial" panose="020B0604020202020204" pitchFamily="34" charset="0"/>
              <a:buChar char="•"/>
            </a:pPr>
            <a:r>
              <a:rPr lang="en-GB" sz="800" b="0" dirty="0"/>
              <a:t>Tuesday 5</a:t>
            </a:r>
            <a:r>
              <a:rPr lang="en-GB" sz="800" b="0" baseline="30000" dirty="0"/>
              <a:t>th</a:t>
            </a:r>
            <a:r>
              <a:rPr lang="en-GB" sz="800" b="0" dirty="0"/>
              <a:t> January. </a:t>
            </a:r>
            <a:r>
              <a:rPr lang="en-GB" sz="800"/>
              <a:t>Remote </a:t>
            </a:r>
            <a:r>
              <a:rPr lang="en-GB" sz="800" dirty="0"/>
              <a:t>learning lessons via Google Classroom.  Students are to complete their lessons, following their timetable.  Teachers will be available via Google Classroom chat during the timetabled lesson time to provide support and guidance with the lesson tasks and content</a:t>
            </a:r>
            <a:endParaRPr lang="en-GB" sz="800" b="0" dirty="0"/>
          </a:p>
          <a:p>
            <a:pPr marL="171450" indent="-171450">
              <a:buFont typeface="Arial" panose="020B0604020202020204" pitchFamily="34" charset="0"/>
              <a:buChar char="•"/>
            </a:pPr>
            <a:r>
              <a:rPr lang="en-GB" sz="800" dirty="0"/>
              <a:t>Wednesday 6</a:t>
            </a:r>
            <a:r>
              <a:rPr lang="en-GB" sz="800" baseline="30000" dirty="0"/>
              <a:t>th</a:t>
            </a:r>
            <a:r>
              <a:rPr lang="en-GB" sz="800" dirty="0"/>
              <a:t> January onwards.  </a:t>
            </a:r>
            <a:r>
              <a:rPr lang="en-GB" sz="800" b="0" dirty="0"/>
              <a:t>Livestream lessons via </a:t>
            </a:r>
            <a:r>
              <a:rPr lang="en-GB" sz="800" b="0" dirty="0" err="1"/>
              <a:t>GoogleMeets</a:t>
            </a:r>
            <a:r>
              <a:rPr lang="en-GB" sz="800" b="0" dirty="0"/>
              <a:t>.  Students are to attend livestream lessons delivered by their teachers, following their timetable.</a:t>
            </a:r>
          </a:p>
          <a:p>
            <a:pPr marL="171450" indent="-171450">
              <a:buFont typeface="Arial" panose="020B0604020202020204" pitchFamily="34" charset="0"/>
              <a:buChar char="•"/>
            </a:pPr>
            <a:r>
              <a:rPr lang="en-GB" sz="800" b="0" dirty="0"/>
              <a:t>‘How to use </a:t>
            </a:r>
            <a:r>
              <a:rPr lang="en-GB" sz="800" b="0" dirty="0" err="1"/>
              <a:t>GoogleMeets</a:t>
            </a:r>
            <a:r>
              <a:rPr lang="en-GB" sz="800" b="0" dirty="0"/>
              <a:t>’ tutorials for students are available on their  Google Classroom </a:t>
            </a:r>
            <a:r>
              <a:rPr lang="en-GB" sz="800" dirty="0"/>
              <a:t>year group class </a:t>
            </a:r>
            <a:r>
              <a:rPr lang="en-GB" sz="800" b="0" dirty="0"/>
              <a:t>streams.</a:t>
            </a:r>
          </a:p>
          <a:p>
            <a:r>
              <a:rPr lang="en-GB" sz="800" b="1" dirty="0"/>
              <a:t>Remote Learning Provision Year 7-10, Year 12</a:t>
            </a:r>
          </a:p>
          <a:p>
            <a:pPr marL="171450" indent="-171450">
              <a:buFont typeface="Arial" panose="020B0604020202020204" pitchFamily="34" charset="0"/>
              <a:buChar char="•"/>
            </a:pPr>
            <a:r>
              <a:rPr lang="en-GB" sz="800" dirty="0"/>
              <a:t>Recorded remote learning lessons via Google Classroom.  Students are to complete their lessons, following their timetable.  Teachers will be available via Google Classroom chat during the timetabled lesson time to provide support and guidance with the lesson tasks and content.</a:t>
            </a:r>
            <a:endParaRPr lang="en-GB" sz="800" b="0" dirty="0"/>
          </a:p>
        </p:txBody>
      </p:sp>
      <p:pic>
        <p:nvPicPr>
          <p:cNvPr id="4098" name="Picture 2" descr="Homepage - St. Wilfrid's R.C. College">
            <a:extLst>
              <a:ext uri="{FF2B5EF4-FFF2-40B4-BE49-F238E27FC236}">
                <a16:creationId xmlns:a16="http://schemas.microsoft.com/office/drawing/2014/main" id="{2226D90F-8EF0-402E-9170-7032A2A8A15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08203" y="178778"/>
            <a:ext cx="1485133" cy="580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5664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7DAE22C-488B-40B9-8D1D-ADB338B5F2FE}"/>
              </a:ext>
            </a:extLst>
          </p:cNvPr>
          <p:cNvSpPr/>
          <p:nvPr/>
        </p:nvSpPr>
        <p:spPr>
          <a:xfrm>
            <a:off x="147082" y="2091025"/>
            <a:ext cx="3709841" cy="1633688"/>
          </a:xfrm>
          <a:prstGeom prst="rect">
            <a:avLst/>
          </a:prstGeom>
          <a:solidFill>
            <a:schemeClr val="accent6">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Roles that you may be experiencing:</a:t>
            </a:r>
          </a:p>
          <a:p>
            <a:pPr algn="ctr"/>
            <a:endParaRPr lang="en-GB" sz="800" dirty="0">
              <a:solidFill>
                <a:schemeClr val="tx1"/>
              </a:solidFill>
            </a:endParaRPr>
          </a:p>
          <a:p>
            <a:pPr marL="96441" indent="-96441">
              <a:buFont typeface="Arial" panose="020B0604020202020204" pitchFamily="34" charset="0"/>
              <a:buChar char="•"/>
            </a:pPr>
            <a:r>
              <a:rPr lang="en-GB" sz="800" b="1" dirty="0">
                <a:solidFill>
                  <a:schemeClr val="tx1"/>
                </a:solidFill>
              </a:rPr>
              <a:t>Conversational roles</a:t>
            </a:r>
            <a:r>
              <a:rPr lang="en-GB" sz="800" dirty="0">
                <a:solidFill>
                  <a:schemeClr val="tx1"/>
                </a:solidFill>
              </a:rPr>
              <a:t>: questioning, prompting, support for enquiry and understanding</a:t>
            </a:r>
          </a:p>
          <a:p>
            <a:pPr marL="96441" indent="-96441">
              <a:buFont typeface="Arial" panose="020B0604020202020204" pitchFamily="34" charset="0"/>
              <a:buChar char="•"/>
            </a:pPr>
            <a:endParaRPr lang="en-GB" sz="800" dirty="0">
              <a:solidFill>
                <a:schemeClr val="tx1"/>
              </a:solidFill>
            </a:endParaRPr>
          </a:p>
          <a:p>
            <a:pPr marL="96441" indent="-96441">
              <a:buFont typeface="Arial" panose="020B0604020202020204" pitchFamily="34" charset="0"/>
              <a:buChar char="•"/>
            </a:pPr>
            <a:r>
              <a:rPr lang="en-GB" sz="800" b="1" dirty="0">
                <a:solidFill>
                  <a:schemeClr val="tx1"/>
                </a:solidFill>
              </a:rPr>
              <a:t>Encouraging engagement</a:t>
            </a:r>
            <a:r>
              <a:rPr lang="en-GB" sz="800" dirty="0">
                <a:solidFill>
                  <a:schemeClr val="tx1"/>
                </a:solidFill>
              </a:rPr>
              <a:t>: helping to goal set, organise their workload/how time is spent, encouraging your child to start the work, encouraging your child to persist with the work, creating a home learning environment, encouraging wellbeing breaks</a:t>
            </a:r>
          </a:p>
          <a:p>
            <a:pPr marL="96441" indent="-96441">
              <a:buFont typeface="Arial" panose="020B0604020202020204" pitchFamily="34" charset="0"/>
              <a:buChar char="•"/>
            </a:pPr>
            <a:endParaRPr lang="en-GB" sz="800" dirty="0">
              <a:solidFill>
                <a:schemeClr val="tx1"/>
              </a:solidFill>
            </a:endParaRPr>
          </a:p>
          <a:p>
            <a:pPr marL="96441" indent="-96441">
              <a:buFont typeface="Arial" panose="020B0604020202020204" pitchFamily="34" charset="0"/>
              <a:buChar char="•"/>
            </a:pPr>
            <a:r>
              <a:rPr lang="en-GB" sz="800" b="1" dirty="0">
                <a:solidFill>
                  <a:schemeClr val="tx1"/>
                </a:solidFill>
              </a:rPr>
              <a:t>Supporting with accessing</a:t>
            </a:r>
            <a:r>
              <a:rPr lang="en-GB" sz="800" dirty="0">
                <a:solidFill>
                  <a:schemeClr val="tx1"/>
                </a:solidFill>
              </a:rPr>
              <a:t>: interpreting instructions, correcting mistakes, supporting with log ins, helping them to locate resources </a:t>
            </a:r>
          </a:p>
        </p:txBody>
      </p:sp>
      <p:pic>
        <p:nvPicPr>
          <p:cNvPr id="7" name="Picture 6">
            <a:extLst>
              <a:ext uri="{FF2B5EF4-FFF2-40B4-BE49-F238E27FC236}">
                <a16:creationId xmlns:a16="http://schemas.microsoft.com/office/drawing/2014/main" id="{A3BB278A-7295-45A6-87C0-9BE306B8C384}"/>
              </a:ext>
            </a:extLst>
          </p:cNvPr>
          <p:cNvPicPr>
            <a:picLocks noChangeAspect="1"/>
          </p:cNvPicPr>
          <p:nvPr/>
        </p:nvPicPr>
        <p:blipFill rotWithShape="1">
          <a:blip r:embed="rId2"/>
          <a:srcRect l="30972" t="12673" r="30278" b="738"/>
          <a:stretch/>
        </p:blipFill>
        <p:spPr>
          <a:xfrm>
            <a:off x="8619711" y="1988360"/>
            <a:ext cx="3299520" cy="4550271"/>
          </a:xfrm>
          <a:prstGeom prst="rect">
            <a:avLst/>
          </a:prstGeom>
        </p:spPr>
      </p:pic>
      <p:pic>
        <p:nvPicPr>
          <p:cNvPr id="11" name="Picture 10" descr="A close up of a clock&#10;&#10;Description automatically generated">
            <a:extLst>
              <a:ext uri="{FF2B5EF4-FFF2-40B4-BE49-F238E27FC236}">
                <a16:creationId xmlns:a16="http://schemas.microsoft.com/office/drawing/2014/main" id="{C4961FE3-1DBB-42AE-AFA9-45A1E05343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6244" y="135934"/>
            <a:ext cx="2826933" cy="551596"/>
          </a:xfrm>
          <a:prstGeom prst="rect">
            <a:avLst/>
          </a:prstGeom>
        </p:spPr>
      </p:pic>
      <p:sp>
        <p:nvSpPr>
          <p:cNvPr id="16" name="TextBox 15">
            <a:extLst>
              <a:ext uri="{FF2B5EF4-FFF2-40B4-BE49-F238E27FC236}">
                <a16:creationId xmlns:a16="http://schemas.microsoft.com/office/drawing/2014/main" id="{743887EC-C12C-4BF4-9E5A-15E6DC617E9E}"/>
              </a:ext>
            </a:extLst>
          </p:cNvPr>
          <p:cNvSpPr txBox="1"/>
          <p:nvPr/>
        </p:nvSpPr>
        <p:spPr>
          <a:xfrm>
            <a:off x="46882" y="4113396"/>
            <a:ext cx="3924623" cy="2581476"/>
          </a:xfrm>
          <a:prstGeom prst="rect">
            <a:avLst/>
          </a:prstGeom>
          <a:noFill/>
        </p:spPr>
        <p:txBody>
          <a:bodyPr wrap="square" rtlCol="0">
            <a:spAutoFit/>
          </a:bodyPr>
          <a:lstStyle/>
          <a:p>
            <a:endParaRPr lang="en-GB" sz="675" dirty="0"/>
          </a:p>
          <a:p>
            <a:endParaRPr lang="en-GB" sz="675" dirty="0"/>
          </a:p>
          <a:p>
            <a:endParaRPr lang="en-GB" sz="675" dirty="0"/>
          </a:p>
          <a:p>
            <a:endParaRPr lang="en-GB" sz="675" dirty="0"/>
          </a:p>
          <a:p>
            <a:r>
              <a:rPr lang="en-GB" sz="800" dirty="0"/>
              <a:t>We encourage students to get involved in these activities and to take regular breaks where they take the time to refresh themselves.</a:t>
            </a:r>
          </a:p>
          <a:p>
            <a:endParaRPr lang="en-GB" sz="800" dirty="0"/>
          </a:p>
          <a:p>
            <a:r>
              <a:rPr lang="en-GB" sz="800" dirty="0"/>
              <a:t>We recommend helping your child to set a routine and set goals for their day.</a:t>
            </a:r>
          </a:p>
          <a:p>
            <a:endParaRPr lang="en-GB" sz="800" dirty="0"/>
          </a:p>
          <a:p>
            <a:r>
              <a:rPr lang="en-GB" sz="800" dirty="0"/>
              <a:t>We have produced a home learning timetable planner for students to use to plan their day and set goals.  </a:t>
            </a:r>
          </a:p>
          <a:p>
            <a:endParaRPr lang="en-GB" sz="800" dirty="0"/>
          </a:p>
          <a:p>
            <a:r>
              <a:rPr lang="en-GB" sz="800" dirty="0"/>
              <a:t>The EEF have produced a home learning routine planner that you can download here:</a:t>
            </a:r>
          </a:p>
          <a:p>
            <a:r>
              <a:rPr lang="en-GB" sz="800" dirty="0">
                <a:hlinkClick r:id="rId4"/>
              </a:rPr>
              <a:t>https://educationendowmentfoundation.org.uk/public/files/Publications/Covid-19_Resources/Resources_for_parents/Supporting_home_learning_routines_-_Planning_the_day.pdf</a:t>
            </a:r>
            <a:r>
              <a:rPr lang="en-GB" sz="800" dirty="0"/>
              <a:t> </a:t>
            </a:r>
          </a:p>
          <a:p>
            <a:endParaRPr lang="en-GB" sz="800" dirty="0"/>
          </a:p>
          <a:p>
            <a:r>
              <a:rPr lang="en-GB" sz="800" dirty="0"/>
              <a:t>They have also produced a useful video:</a:t>
            </a:r>
          </a:p>
          <a:p>
            <a:r>
              <a:rPr lang="en-GB" sz="800" dirty="0">
                <a:hlinkClick r:id="rId5"/>
              </a:rPr>
              <a:t>https://educationendowmentfoundation.org.uk/public/files/videos/EEF_Supporting_daily_routines_during_school_closures.mp4</a:t>
            </a:r>
            <a:r>
              <a:rPr lang="en-GB" sz="800" dirty="0"/>
              <a:t> </a:t>
            </a:r>
          </a:p>
          <a:p>
            <a:endParaRPr lang="en-GB" sz="675" dirty="0"/>
          </a:p>
        </p:txBody>
      </p:sp>
      <p:sp>
        <p:nvSpPr>
          <p:cNvPr id="17" name="Rectangle 16">
            <a:extLst>
              <a:ext uri="{FF2B5EF4-FFF2-40B4-BE49-F238E27FC236}">
                <a16:creationId xmlns:a16="http://schemas.microsoft.com/office/drawing/2014/main" id="{D26F7D2F-1D87-4398-BD85-A47A19C0128C}"/>
              </a:ext>
            </a:extLst>
          </p:cNvPr>
          <p:cNvSpPr/>
          <p:nvPr/>
        </p:nvSpPr>
        <p:spPr>
          <a:xfrm>
            <a:off x="61651" y="860463"/>
            <a:ext cx="12066938" cy="1288814"/>
          </a:xfrm>
          <a:prstGeom prst="rect">
            <a:avLst/>
          </a:prstGeom>
        </p:spPr>
        <p:txBody>
          <a:bodyPr wrap="square">
            <a:spAutoFit/>
          </a:bodyPr>
          <a:lstStyle/>
          <a:p>
            <a:pPr algn="ctr">
              <a:lnSpc>
                <a:spcPct val="107000"/>
              </a:lnSpc>
              <a:spcAft>
                <a:spcPts val="450"/>
              </a:spcAft>
            </a:pPr>
            <a:r>
              <a:rPr lang="en-GB" sz="800" dirty="0">
                <a:latin typeface="Calibri" panose="020F0502020204030204" pitchFamily="34" charset="0"/>
                <a:ea typeface="Calibri" panose="020F0502020204030204" pitchFamily="34" charset="0"/>
                <a:cs typeface="Times New Roman" panose="02020603050405020304" pitchFamily="18" charset="0"/>
              </a:rPr>
              <a:t>Thank you very much for your support in encouraging your child to engage with their learning at home.  </a:t>
            </a:r>
          </a:p>
          <a:p>
            <a:pPr algn="ctr">
              <a:lnSpc>
                <a:spcPct val="107000"/>
              </a:lnSpc>
              <a:spcAft>
                <a:spcPts val="450"/>
              </a:spcAft>
            </a:pPr>
            <a:r>
              <a:rPr lang="en-GB" sz="800" dirty="0"/>
              <a:t>The ethos behind our online learning is that the systems that we put into place during the school closure ensure that all members of our school community feel supported throughout and beyond the period of closure, so that staff and students return to school mentally and physically healthy.  As part of this, we have produced this Parent Home Learning Toolkit to provide information and strategies to support to you.</a:t>
            </a:r>
            <a:endParaRPr lang="en-GB" sz="8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450"/>
              </a:spcAft>
            </a:pPr>
            <a:r>
              <a:rPr lang="en-GB" sz="800" dirty="0">
                <a:latin typeface="Calibri" panose="020F0502020204030204" pitchFamily="34" charset="0"/>
                <a:ea typeface="Calibri" panose="020F0502020204030204" pitchFamily="34" charset="0"/>
                <a:cs typeface="Times New Roman" panose="02020603050405020304" pitchFamily="18" charset="0"/>
              </a:rPr>
              <a:t>As you know, each subject sets tasks each week for your child to complete per the timetable of each student. </a:t>
            </a:r>
          </a:p>
          <a:p>
            <a:pPr algn="ctr">
              <a:lnSpc>
                <a:spcPct val="107000"/>
              </a:lnSpc>
              <a:spcAft>
                <a:spcPts val="450"/>
              </a:spcAft>
            </a:pPr>
            <a:r>
              <a:rPr lang="en-GB" sz="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As part of this, we understand that you may be experiencing a variety of roles when supporting your child and it is our intention to lessen the parental load in creating this toolkit.</a:t>
            </a:r>
          </a:p>
          <a:p>
            <a:pPr>
              <a:lnSpc>
                <a:spcPct val="107000"/>
              </a:lnSpc>
              <a:spcAft>
                <a:spcPts val="450"/>
              </a:spcAft>
            </a:pPr>
            <a:endParaRPr lang="en-GB" sz="675"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450"/>
              </a:spcAft>
            </a:pPr>
            <a:endParaRPr lang="en-GB" sz="675" dirty="0">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descr="Related image">
            <a:extLst>
              <a:ext uri="{FF2B5EF4-FFF2-40B4-BE49-F238E27FC236}">
                <a16:creationId xmlns:a16="http://schemas.microsoft.com/office/drawing/2014/main" id="{DFF7549C-B320-4F21-8737-6DFE51E9055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5318" t="18062" r="14643" b="16634"/>
          <a:stretch/>
        </p:blipFill>
        <p:spPr bwMode="auto">
          <a:xfrm>
            <a:off x="4817132" y="2272184"/>
            <a:ext cx="679040" cy="63314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close up of a clock&#10;&#10;Description automatically generated">
            <a:extLst>
              <a:ext uri="{FF2B5EF4-FFF2-40B4-BE49-F238E27FC236}">
                <a16:creationId xmlns:a16="http://schemas.microsoft.com/office/drawing/2014/main" id="{2452B22D-3C1C-4A8B-BE36-A4B67C254C5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5057" y="3909301"/>
            <a:ext cx="2735538" cy="576770"/>
          </a:xfrm>
          <a:prstGeom prst="rect">
            <a:avLst/>
          </a:prstGeom>
        </p:spPr>
      </p:pic>
      <p:sp>
        <p:nvSpPr>
          <p:cNvPr id="12" name="TextBox 11">
            <a:extLst>
              <a:ext uri="{FF2B5EF4-FFF2-40B4-BE49-F238E27FC236}">
                <a16:creationId xmlns:a16="http://schemas.microsoft.com/office/drawing/2014/main" id="{206D0BDA-2E61-4AB5-AFD1-B76E8226D945}"/>
              </a:ext>
            </a:extLst>
          </p:cNvPr>
          <p:cNvSpPr txBox="1"/>
          <p:nvPr/>
        </p:nvSpPr>
        <p:spPr>
          <a:xfrm>
            <a:off x="4269175" y="2903895"/>
            <a:ext cx="1825945" cy="456087"/>
          </a:xfrm>
          <a:prstGeom prst="rect">
            <a:avLst/>
          </a:prstGeom>
          <a:noFill/>
        </p:spPr>
        <p:txBody>
          <a:bodyPr wrap="square" rtlCol="0">
            <a:spAutoFit/>
          </a:bodyPr>
          <a:lstStyle/>
          <a:p>
            <a:pPr algn="ctr"/>
            <a:r>
              <a:rPr lang="en-GB" sz="788" dirty="0">
                <a:solidFill>
                  <a:srgbClr val="00B050"/>
                </a:solidFill>
                <a:latin typeface="Arial Black" panose="020B0A04020102020204" pitchFamily="34" charset="0"/>
              </a:rPr>
              <a:t>Environment</a:t>
            </a:r>
          </a:p>
          <a:p>
            <a:pPr algn="ctr"/>
            <a:r>
              <a:rPr lang="en-GB" sz="788" dirty="0">
                <a:latin typeface="Arial Black" panose="020B0A04020102020204" pitchFamily="34" charset="0"/>
              </a:rPr>
              <a:t>Create a quiet, comfortable, distraction free area</a:t>
            </a:r>
          </a:p>
        </p:txBody>
      </p:sp>
      <p:pic>
        <p:nvPicPr>
          <p:cNvPr id="14" name="Picture 2" descr="Image result for target clip art circle">
            <a:extLst>
              <a:ext uri="{FF2B5EF4-FFF2-40B4-BE49-F238E27FC236}">
                <a16:creationId xmlns:a16="http://schemas.microsoft.com/office/drawing/2014/main" id="{74FCD483-81B9-4A03-86CE-23112DAD4ECF}"/>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1241" t="13042" r="9278" b="10340"/>
          <a:stretch/>
        </p:blipFill>
        <p:spPr bwMode="auto">
          <a:xfrm>
            <a:off x="4861390" y="3329893"/>
            <a:ext cx="641514" cy="61841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9199DC70-9A1E-43E8-A9A7-22E25ECC9551}"/>
              </a:ext>
            </a:extLst>
          </p:cNvPr>
          <p:cNvSpPr txBox="1"/>
          <p:nvPr/>
        </p:nvSpPr>
        <p:spPr>
          <a:xfrm>
            <a:off x="4251570" y="4005292"/>
            <a:ext cx="1861154" cy="456087"/>
          </a:xfrm>
          <a:prstGeom prst="rect">
            <a:avLst/>
          </a:prstGeom>
          <a:noFill/>
        </p:spPr>
        <p:txBody>
          <a:bodyPr wrap="square" rtlCol="0">
            <a:spAutoFit/>
          </a:bodyPr>
          <a:lstStyle/>
          <a:p>
            <a:pPr algn="ctr"/>
            <a:r>
              <a:rPr lang="en-GB" sz="788" dirty="0">
                <a:solidFill>
                  <a:srgbClr val="0070C0"/>
                </a:solidFill>
                <a:latin typeface="Arial Black" panose="020B0A04020102020204" pitchFamily="34" charset="0"/>
              </a:rPr>
              <a:t>Set targets </a:t>
            </a:r>
          </a:p>
          <a:p>
            <a:pPr algn="ctr"/>
            <a:r>
              <a:rPr lang="en-GB" sz="788" dirty="0">
                <a:latin typeface="Arial Black" panose="020B0A04020102020204" pitchFamily="34" charset="0"/>
              </a:rPr>
              <a:t>Give yourself goals to achieve so you know if you’re on track</a:t>
            </a:r>
          </a:p>
        </p:txBody>
      </p:sp>
      <p:sp>
        <p:nvSpPr>
          <p:cNvPr id="20" name="TextBox 19">
            <a:extLst>
              <a:ext uri="{FF2B5EF4-FFF2-40B4-BE49-F238E27FC236}">
                <a16:creationId xmlns:a16="http://schemas.microsoft.com/office/drawing/2014/main" id="{CC1FA3D1-AB8E-416E-A877-4C9B7829F79F}"/>
              </a:ext>
            </a:extLst>
          </p:cNvPr>
          <p:cNvSpPr txBox="1"/>
          <p:nvPr/>
        </p:nvSpPr>
        <p:spPr>
          <a:xfrm>
            <a:off x="4418064" y="5925125"/>
            <a:ext cx="3583291" cy="698589"/>
          </a:xfrm>
          <a:prstGeom prst="rect">
            <a:avLst/>
          </a:prstGeom>
          <a:noFill/>
        </p:spPr>
        <p:txBody>
          <a:bodyPr wrap="square" rtlCol="0">
            <a:spAutoFit/>
          </a:bodyPr>
          <a:lstStyle/>
          <a:p>
            <a:pPr algn="ctr"/>
            <a:r>
              <a:rPr lang="en-GB" sz="788" dirty="0">
                <a:solidFill>
                  <a:schemeClr val="accent2">
                    <a:lumMod val="75000"/>
                  </a:schemeClr>
                </a:solidFill>
                <a:latin typeface="Arial Black" panose="020B0A04020102020204" pitchFamily="34" charset="0"/>
              </a:rPr>
              <a:t>Learning Timetable</a:t>
            </a:r>
          </a:p>
          <a:p>
            <a:pPr algn="ctr"/>
            <a:r>
              <a:rPr lang="en-GB" sz="788" dirty="0">
                <a:latin typeface="Arial Black" panose="020B0A04020102020204" pitchFamily="34" charset="0"/>
              </a:rPr>
              <a:t>Students must follow their school timetable when completing work.</a:t>
            </a:r>
          </a:p>
          <a:p>
            <a:pPr algn="ctr"/>
            <a:r>
              <a:rPr lang="en-GB" sz="788" dirty="0">
                <a:latin typeface="Arial Black" panose="020B0A04020102020204" pitchFamily="34" charset="0"/>
              </a:rPr>
              <a:t>To keep motivated, they can create and use a timetable where they can also set  motivational goals.</a:t>
            </a:r>
          </a:p>
        </p:txBody>
      </p:sp>
      <p:pic>
        <p:nvPicPr>
          <p:cNvPr id="21" name="Picture 4" descr="Image result for prepared clip art circle">
            <a:extLst>
              <a:ext uri="{FF2B5EF4-FFF2-40B4-BE49-F238E27FC236}">
                <a16:creationId xmlns:a16="http://schemas.microsoft.com/office/drawing/2014/main" id="{97922966-1CBE-4DDD-92BA-53C1430A2C5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02940" y="2257174"/>
            <a:ext cx="639506" cy="639506"/>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D2B3A02A-6799-4503-AA61-3A4276FCB782}"/>
              </a:ext>
            </a:extLst>
          </p:cNvPr>
          <p:cNvSpPr txBox="1"/>
          <p:nvPr/>
        </p:nvSpPr>
        <p:spPr>
          <a:xfrm>
            <a:off x="6456381" y="2873806"/>
            <a:ext cx="1532624" cy="456087"/>
          </a:xfrm>
          <a:prstGeom prst="rect">
            <a:avLst/>
          </a:prstGeom>
          <a:noFill/>
        </p:spPr>
        <p:txBody>
          <a:bodyPr wrap="square" rtlCol="0">
            <a:spAutoFit/>
          </a:bodyPr>
          <a:lstStyle/>
          <a:p>
            <a:pPr algn="ctr"/>
            <a:r>
              <a:rPr lang="en-GB" sz="788" dirty="0">
                <a:solidFill>
                  <a:srgbClr val="FF66FF"/>
                </a:solidFill>
                <a:latin typeface="Arial Black" panose="020B0A04020102020204" pitchFamily="34" charset="0"/>
              </a:rPr>
              <a:t>Be prepared to revise</a:t>
            </a:r>
          </a:p>
          <a:p>
            <a:pPr algn="ctr"/>
            <a:r>
              <a:rPr lang="en-GB" sz="788" dirty="0">
                <a:latin typeface="Arial Black" panose="020B0A04020102020204" pitchFamily="34" charset="0"/>
              </a:rPr>
              <a:t>Equipment, resources and refreshments</a:t>
            </a:r>
          </a:p>
        </p:txBody>
      </p:sp>
      <p:pic>
        <p:nvPicPr>
          <p:cNvPr id="23" name="Picture 22" descr="A picture containing drawing&#10;&#10;Description automatically generated">
            <a:extLst>
              <a:ext uri="{FF2B5EF4-FFF2-40B4-BE49-F238E27FC236}">
                <a16:creationId xmlns:a16="http://schemas.microsoft.com/office/drawing/2014/main" id="{6B8AFE6B-0A10-4B12-B0A7-A27261D2FBC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926674" y="3329893"/>
            <a:ext cx="592038" cy="685434"/>
          </a:xfrm>
          <a:prstGeom prst="rect">
            <a:avLst/>
          </a:prstGeom>
        </p:spPr>
      </p:pic>
      <p:sp>
        <p:nvSpPr>
          <p:cNvPr id="24" name="TextBox 23">
            <a:extLst>
              <a:ext uri="{FF2B5EF4-FFF2-40B4-BE49-F238E27FC236}">
                <a16:creationId xmlns:a16="http://schemas.microsoft.com/office/drawing/2014/main" id="{AA22490F-FF3D-4CCA-BF50-1C459EFDE843}"/>
              </a:ext>
            </a:extLst>
          </p:cNvPr>
          <p:cNvSpPr txBox="1"/>
          <p:nvPr/>
        </p:nvSpPr>
        <p:spPr>
          <a:xfrm>
            <a:off x="6311998" y="4026305"/>
            <a:ext cx="1861154" cy="456087"/>
          </a:xfrm>
          <a:prstGeom prst="rect">
            <a:avLst/>
          </a:prstGeom>
          <a:noFill/>
        </p:spPr>
        <p:txBody>
          <a:bodyPr wrap="square" rtlCol="0">
            <a:spAutoFit/>
          </a:bodyPr>
          <a:lstStyle/>
          <a:p>
            <a:pPr algn="ctr"/>
            <a:r>
              <a:rPr lang="en-GB" sz="788" dirty="0">
                <a:solidFill>
                  <a:srgbClr val="9933FF"/>
                </a:solidFill>
                <a:latin typeface="Arial Black" panose="020B0A04020102020204" pitchFamily="34" charset="0"/>
              </a:rPr>
              <a:t>Take breaks</a:t>
            </a:r>
          </a:p>
          <a:p>
            <a:pPr algn="ctr"/>
            <a:r>
              <a:rPr lang="en-GB" sz="788" dirty="0">
                <a:latin typeface="Arial Black" panose="020B0A04020102020204" pitchFamily="34" charset="0"/>
              </a:rPr>
              <a:t>Set regular break times when you take time to refresh</a:t>
            </a:r>
          </a:p>
        </p:txBody>
      </p:sp>
      <p:pic>
        <p:nvPicPr>
          <p:cNvPr id="25" name="Picture 24">
            <a:extLst>
              <a:ext uri="{FF2B5EF4-FFF2-40B4-BE49-F238E27FC236}">
                <a16:creationId xmlns:a16="http://schemas.microsoft.com/office/drawing/2014/main" id="{EA87B464-BE5A-42CE-A8BF-1966DE34330A}"/>
              </a:ext>
            </a:extLst>
          </p:cNvPr>
          <p:cNvPicPr>
            <a:picLocks noChangeAspect="1"/>
          </p:cNvPicPr>
          <p:nvPr/>
        </p:nvPicPr>
        <p:blipFill rotWithShape="1">
          <a:blip r:embed="rId11"/>
          <a:srcRect l="13550" t="18695" r="15059" b="7681"/>
          <a:stretch/>
        </p:blipFill>
        <p:spPr>
          <a:xfrm>
            <a:off x="6169330" y="4513047"/>
            <a:ext cx="2003822" cy="1331513"/>
          </a:xfrm>
          <a:prstGeom prst="rect">
            <a:avLst/>
          </a:prstGeom>
        </p:spPr>
      </p:pic>
      <p:graphicFrame>
        <p:nvGraphicFramePr>
          <p:cNvPr id="2" name="Object 1">
            <a:extLst>
              <a:ext uri="{FF2B5EF4-FFF2-40B4-BE49-F238E27FC236}">
                <a16:creationId xmlns:a16="http://schemas.microsoft.com/office/drawing/2014/main" id="{A7A7B0DC-3C36-44BD-80D7-1D6B4B6D97D1}"/>
              </a:ext>
            </a:extLst>
          </p:cNvPr>
          <p:cNvGraphicFramePr>
            <a:graphicFrameLocks noChangeAspect="1"/>
          </p:cNvGraphicFramePr>
          <p:nvPr>
            <p:extLst>
              <p:ext uri="{D42A27DB-BD31-4B8C-83A1-F6EECF244321}">
                <p14:modId xmlns:p14="http://schemas.microsoft.com/office/powerpoint/2010/main" val="686944925"/>
              </p:ext>
            </p:extLst>
          </p:nvPr>
        </p:nvGraphicFramePr>
        <p:xfrm>
          <a:off x="4275313" y="4593613"/>
          <a:ext cx="1837411" cy="1331512"/>
        </p:xfrm>
        <a:graphic>
          <a:graphicData uri="http://schemas.openxmlformats.org/presentationml/2006/ole">
            <mc:AlternateContent xmlns:mc="http://schemas.openxmlformats.org/markup-compatibility/2006">
              <mc:Choice xmlns:v="urn:schemas-microsoft-com:vml" Requires="v">
                <p:oleObj name="Document" r:id="rId12" imgW="9921596" imgH="6934477" progId="Word.Document.12">
                  <p:embed/>
                </p:oleObj>
              </mc:Choice>
              <mc:Fallback>
                <p:oleObj name="Document" r:id="rId12" imgW="9921596" imgH="6934477" progId="Word.Document.12">
                  <p:embed/>
                  <p:pic>
                    <p:nvPicPr>
                      <p:cNvPr id="0" name=""/>
                      <p:cNvPicPr/>
                      <p:nvPr/>
                    </p:nvPicPr>
                    <p:blipFill>
                      <a:blip r:embed="rId13"/>
                      <a:stretch>
                        <a:fillRect/>
                      </a:stretch>
                    </p:blipFill>
                    <p:spPr>
                      <a:xfrm>
                        <a:off x="4275313" y="4593613"/>
                        <a:ext cx="1837411" cy="1331512"/>
                      </a:xfrm>
                      <a:prstGeom prst="rect">
                        <a:avLst/>
                      </a:prstGeom>
                    </p:spPr>
                  </p:pic>
                </p:oleObj>
              </mc:Fallback>
            </mc:AlternateContent>
          </a:graphicData>
        </a:graphic>
      </p:graphicFrame>
      <p:pic>
        <p:nvPicPr>
          <p:cNvPr id="3074" name="Picture 2" descr="Homepage - St. Wilfrid's R.C. College">
            <a:extLst>
              <a:ext uri="{FF2B5EF4-FFF2-40B4-BE49-F238E27FC236}">
                <a16:creationId xmlns:a16="http://schemas.microsoft.com/office/drawing/2014/main" id="{47F0811D-4045-44D1-8F7E-537326BA2286}"/>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745317" y="135934"/>
            <a:ext cx="2131943" cy="810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89052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FDABB-7AEF-47A9-A788-8E2D3ED8511D}"/>
              </a:ext>
            </a:extLst>
          </p:cNvPr>
          <p:cNvSpPr>
            <a:spLocks noGrp="1"/>
          </p:cNvSpPr>
          <p:nvPr>
            <p:ph type="title"/>
          </p:nvPr>
        </p:nvSpPr>
        <p:spPr/>
        <p:txBody>
          <a:bodyPr/>
          <a:lstStyle/>
          <a:p>
            <a:endParaRPr lang="en-GB"/>
          </a:p>
        </p:txBody>
      </p:sp>
      <p:graphicFrame>
        <p:nvGraphicFramePr>
          <p:cNvPr id="4" name="Object 3">
            <a:extLst>
              <a:ext uri="{FF2B5EF4-FFF2-40B4-BE49-F238E27FC236}">
                <a16:creationId xmlns:a16="http://schemas.microsoft.com/office/drawing/2014/main" id="{0EFEF057-7190-4013-8500-444F13DD0AE3}"/>
              </a:ext>
            </a:extLst>
          </p:cNvPr>
          <p:cNvGraphicFramePr>
            <a:graphicFrameLocks noChangeAspect="1"/>
          </p:cNvGraphicFramePr>
          <p:nvPr>
            <p:extLst>
              <p:ext uri="{D42A27DB-BD31-4B8C-83A1-F6EECF244321}">
                <p14:modId xmlns:p14="http://schemas.microsoft.com/office/powerpoint/2010/main" val="2807513618"/>
              </p:ext>
            </p:extLst>
          </p:nvPr>
        </p:nvGraphicFramePr>
        <p:xfrm>
          <a:off x="390249" y="111953"/>
          <a:ext cx="11824942" cy="7143612"/>
        </p:xfrm>
        <a:graphic>
          <a:graphicData uri="http://schemas.openxmlformats.org/presentationml/2006/ole">
            <mc:AlternateContent xmlns:mc="http://schemas.openxmlformats.org/markup-compatibility/2006">
              <mc:Choice xmlns:v="urn:schemas-microsoft-com:vml" Requires="v">
                <p:oleObj name="Document" r:id="rId2" imgW="9921596" imgH="6934477" progId="Word.Document.12">
                  <p:embed/>
                </p:oleObj>
              </mc:Choice>
              <mc:Fallback>
                <p:oleObj name="Document" r:id="rId2" imgW="9921596" imgH="6934477" progId="Word.Document.12">
                  <p:embed/>
                  <p:pic>
                    <p:nvPicPr>
                      <p:cNvPr id="0" name=""/>
                      <p:cNvPicPr/>
                      <p:nvPr/>
                    </p:nvPicPr>
                    <p:blipFill>
                      <a:blip r:embed="rId3"/>
                      <a:stretch>
                        <a:fillRect/>
                      </a:stretch>
                    </p:blipFill>
                    <p:spPr>
                      <a:xfrm>
                        <a:off x="390249" y="111953"/>
                        <a:ext cx="11824942" cy="7143612"/>
                      </a:xfrm>
                      <a:prstGeom prst="rect">
                        <a:avLst/>
                      </a:prstGeom>
                    </p:spPr>
                  </p:pic>
                </p:oleObj>
              </mc:Fallback>
            </mc:AlternateContent>
          </a:graphicData>
        </a:graphic>
      </p:graphicFrame>
    </p:spTree>
    <p:extLst>
      <p:ext uri="{BB962C8B-B14F-4D97-AF65-F5344CB8AC3E}">
        <p14:creationId xmlns:p14="http://schemas.microsoft.com/office/powerpoint/2010/main" val="21555193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9C9BF-8B19-40B9-932F-328A903A41E4}"/>
              </a:ext>
            </a:extLst>
          </p:cNvPr>
          <p:cNvSpPr>
            <a:spLocks noGrp="1"/>
          </p:cNvSpPr>
          <p:nvPr>
            <p:ph type="title"/>
          </p:nvPr>
        </p:nvSpPr>
        <p:spPr/>
        <p:txBody>
          <a:bodyPr/>
          <a:lstStyle/>
          <a:p>
            <a:endParaRPr lang="en-GB"/>
          </a:p>
        </p:txBody>
      </p:sp>
      <p:pic>
        <p:nvPicPr>
          <p:cNvPr id="3" name="Picture 2">
            <a:extLst>
              <a:ext uri="{FF2B5EF4-FFF2-40B4-BE49-F238E27FC236}">
                <a16:creationId xmlns:a16="http://schemas.microsoft.com/office/drawing/2014/main" id="{2714E49A-9AB7-4165-A954-A1498F6C7CE7}"/>
              </a:ext>
            </a:extLst>
          </p:cNvPr>
          <p:cNvPicPr>
            <a:picLocks noChangeAspect="1"/>
          </p:cNvPicPr>
          <p:nvPr/>
        </p:nvPicPr>
        <p:blipFill rotWithShape="1">
          <a:blip r:embed="rId2"/>
          <a:srcRect l="13550" t="18695" r="15059" b="7681"/>
          <a:stretch/>
        </p:blipFill>
        <p:spPr>
          <a:xfrm>
            <a:off x="1061685" y="69040"/>
            <a:ext cx="10451162" cy="6719919"/>
          </a:xfrm>
          <a:prstGeom prst="rect">
            <a:avLst/>
          </a:prstGeom>
        </p:spPr>
      </p:pic>
    </p:spTree>
    <p:extLst>
      <p:ext uri="{BB962C8B-B14F-4D97-AF65-F5344CB8AC3E}">
        <p14:creationId xmlns:p14="http://schemas.microsoft.com/office/powerpoint/2010/main" val="36963592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1248</Words>
  <Application>Microsoft Office PowerPoint</Application>
  <PresentationFormat>Widescreen</PresentationFormat>
  <Paragraphs>108</Paragraphs>
  <Slides>4</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4</vt:i4>
      </vt:variant>
    </vt:vector>
  </HeadingPairs>
  <TitlesOfParts>
    <vt:vector size="10" baseType="lpstr">
      <vt:lpstr>Arial</vt:lpstr>
      <vt:lpstr>Arial Black</vt:lpstr>
      <vt:lpstr>Calibri</vt:lpstr>
      <vt:lpstr>Calibri Light</vt:lpstr>
      <vt:lpstr>Office Theme</vt:lpstr>
      <vt:lpstr>Document</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Fairlamb</dc:creator>
  <cp:lastModifiedBy>Alexandra Fairlamb</cp:lastModifiedBy>
  <cp:revision>9</cp:revision>
  <dcterms:created xsi:type="dcterms:W3CDTF">2021-01-04T05:48:55Z</dcterms:created>
  <dcterms:modified xsi:type="dcterms:W3CDTF">2021-01-04T10:28:22Z</dcterms:modified>
</cp:coreProperties>
</file>