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2112" y="-5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3A378B7-1FF9-4E04-96BA-C7B7460FA8BC}"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404595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A378B7-1FF9-4E04-96BA-C7B7460FA8BC}"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196231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A378B7-1FF9-4E04-96BA-C7B7460FA8BC}"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67245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A378B7-1FF9-4E04-96BA-C7B7460FA8BC}"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753929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378B7-1FF9-4E04-96BA-C7B7460FA8BC}"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1485882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3A378B7-1FF9-4E04-96BA-C7B7460FA8BC}"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392412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3A378B7-1FF9-4E04-96BA-C7B7460FA8BC}" type="datetimeFigureOut">
              <a:rPr lang="en-GB" smtClean="0"/>
              <a:t>01/04/2020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138510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3A378B7-1FF9-4E04-96BA-C7B7460FA8BC}" type="datetimeFigureOut">
              <a:rPr lang="en-GB" smtClean="0"/>
              <a:t>01/04/2020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3178046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378B7-1FF9-4E04-96BA-C7B7460FA8BC}" type="datetimeFigureOut">
              <a:rPr lang="en-GB" smtClean="0"/>
              <a:t>01/04/2020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398653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378B7-1FF9-4E04-96BA-C7B7460FA8BC}"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120192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378B7-1FF9-4E04-96BA-C7B7460FA8BC}"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BE617-9343-4370-91C3-611FA5D2EB3D}" type="slidenum">
              <a:rPr lang="en-GB" smtClean="0"/>
              <a:t>‹#›</a:t>
            </a:fld>
            <a:endParaRPr lang="en-GB"/>
          </a:p>
        </p:txBody>
      </p:sp>
    </p:spTree>
    <p:extLst>
      <p:ext uri="{BB962C8B-B14F-4D97-AF65-F5344CB8AC3E}">
        <p14:creationId xmlns:p14="http://schemas.microsoft.com/office/powerpoint/2010/main" val="145570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3A378B7-1FF9-4E04-96BA-C7B7460FA8BC}" type="datetimeFigureOut">
              <a:rPr lang="en-GB" smtClean="0"/>
              <a:t>01/04/2020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FFBE617-9343-4370-91C3-611FA5D2EB3D}" type="slidenum">
              <a:rPr lang="en-GB" smtClean="0"/>
              <a:t>‹#›</a:t>
            </a:fld>
            <a:endParaRPr lang="en-GB"/>
          </a:p>
        </p:txBody>
      </p:sp>
    </p:spTree>
    <p:extLst>
      <p:ext uri="{BB962C8B-B14F-4D97-AF65-F5344CB8AC3E}">
        <p14:creationId xmlns:p14="http://schemas.microsoft.com/office/powerpoint/2010/main" val="1759248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hume@st-wilfrids.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facebook.com/madridcultura/videos/513201902422738/?v=513201902422738" TargetMode="External"/><Relationship Id="rId3" Type="http://schemas.openxmlformats.org/officeDocument/2006/relationships/hyperlink" Target="https://www.facebook.com/watch/?v=446254082583055" TargetMode="External"/><Relationship Id="rId7" Type="http://schemas.openxmlformats.org/officeDocument/2006/relationships/hyperlink" Target="https://vimeo.com/16724719" TargetMode="External"/><Relationship Id="rId12" Type="http://schemas.openxmlformats.org/officeDocument/2006/relationships/hyperlink" Target="https://68voces.mx/" TargetMode="External"/><Relationship Id="rId2" Type="http://schemas.openxmlformats.org/officeDocument/2006/relationships/hyperlink" Target="https://www.facebook.com/bbcnews/videos/1756091271141745/" TargetMode="External"/><Relationship Id="rId1" Type="http://schemas.openxmlformats.org/officeDocument/2006/relationships/slideLayout" Target="../slideLayouts/slideLayout2.xml"/><Relationship Id="rId6" Type="http://schemas.openxmlformats.org/officeDocument/2006/relationships/hyperlink" Target="https://www.facebook.com/watch/?v=243444813237777" TargetMode="External"/><Relationship Id="rId11" Type="http://schemas.openxmlformats.org/officeDocument/2006/relationships/hyperlink" Target="https://www.bbc.co.uk/iplayer/episode/m000bynq/storyville-facing-francos-crimes-the-silence-of-others" TargetMode="External"/><Relationship Id="rId5" Type="http://schemas.openxmlformats.org/officeDocument/2006/relationships/hyperlink" Target="https://www.facebook.com/watch/?v=513023639424861" TargetMode="External"/><Relationship Id="rId10" Type="http://schemas.openxmlformats.org/officeDocument/2006/relationships/hyperlink" Target="https://www.bbc.co.uk/iplayer/episodes/b06rwgdf/blood-and-gold-the-making-of-spain-with-simon-sebag-montefiore" TargetMode="External"/><Relationship Id="rId4" Type="http://schemas.openxmlformats.org/officeDocument/2006/relationships/hyperlink" Target="https://remezcla.com/lists/culture/yalitza-aparicio-broke-barriers/" TargetMode="External"/><Relationship Id="rId9" Type="http://schemas.openxmlformats.org/officeDocument/2006/relationships/hyperlink" Target="https://www.channel4.com/programmes/diego-maradon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6858000" cy="7755969"/>
          </a:xfrm>
          <a:prstGeom prst="rect">
            <a:avLst/>
          </a:prstGeom>
          <a:noFill/>
        </p:spPr>
        <p:txBody>
          <a:bodyPr wrap="square" rtlCol="0">
            <a:spAutoFit/>
          </a:bodyPr>
          <a:lstStyle/>
          <a:p>
            <a:pPr algn="ctr"/>
            <a:r>
              <a:rPr lang="en-GB" u="sng" dirty="0" smtClean="0"/>
              <a:t>GCSE to A-level Spanish bridging work</a:t>
            </a:r>
          </a:p>
          <a:p>
            <a:endParaRPr lang="en-GB" dirty="0"/>
          </a:p>
          <a:p>
            <a:r>
              <a:rPr lang="en-GB" sz="1400" dirty="0" err="1" smtClean="0"/>
              <a:t>Hola</a:t>
            </a:r>
            <a:r>
              <a:rPr lang="en-GB" sz="1400" dirty="0" smtClean="0"/>
              <a:t> </a:t>
            </a:r>
            <a:r>
              <a:rPr lang="en-GB" sz="1400" dirty="0" err="1" smtClean="0"/>
              <a:t>chicas</a:t>
            </a:r>
            <a:r>
              <a:rPr lang="en-GB" sz="1400" dirty="0" smtClean="0"/>
              <a:t> y </a:t>
            </a:r>
            <a:r>
              <a:rPr lang="en-GB" sz="1400" dirty="0" err="1" smtClean="0"/>
              <a:t>chicos</a:t>
            </a:r>
            <a:r>
              <a:rPr lang="en-GB" sz="1400" dirty="0" smtClean="0"/>
              <a:t>,</a:t>
            </a:r>
          </a:p>
          <a:p>
            <a:endParaRPr lang="en-GB" sz="1400" dirty="0"/>
          </a:p>
          <a:p>
            <a:r>
              <a:rPr lang="en-GB" sz="1400" dirty="0" smtClean="0"/>
              <a:t>I’ve prepared a selection of bridging work for you to have a go at to ensure you keep up your Spanish between now and September and are fully prepared to start the course</a:t>
            </a:r>
            <a:r>
              <a:rPr lang="en-GB" sz="1400" dirty="0" smtClean="0"/>
              <a:t>. I am so excited to be teaching you next year and am so excited you’re thinking of taking Spanish!</a:t>
            </a:r>
            <a:endParaRPr lang="en-GB" sz="1400" dirty="0" smtClean="0"/>
          </a:p>
          <a:p>
            <a:endParaRPr lang="en-GB" sz="1400" dirty="0"/>
          </a:p>
          <a:p>
            <a:r>
              <a:rPr lang="en-GB" sz="1400" dirty="0" smtClean="0"/>
              <a:t>Many of you by now will have seen my “Fun ways to keep your Spanish up at home” poster so do make sure you’re trying some of those activities in your down time </a:t>
            </a:r>
            <a:r>
              <a:rPr lang="en-GB" sz="1400" dirty="0" smtClean="0">
                <a:sym typeface="Wingdings" panose="05000000000000000000" pitchFamily="2" charset="2"/>
              </a:rPr>
              <a:t> </a:t>
            </a:r>
          </a:p>
          <a:p>
            <a:endParaRPr lang="en-GB" sz="1400" dirty="0">
              <a:sym typeface="Wingdings" panose="05000000000000000000" pitchFamily="2" charset="2"/>
            </a:endParaRPr>
          </a:p>
          <a:p>
            <a:r>
              <a:rPr lang="en-GB" sz="1400" dirty="0" smtClean="0">
                <a:sym typeface="Wingdings" panose="05000000000000000000" pitchFamily="2" charset="2"/>
              </a:rPr>
              <a:t>The bridging work I’ve put together for you is a mixture of </a:t>
            </a:r>
            <a:r>
              <a:rPr lang="en-GB" sz="1400" b="1" dirty="0" smtClean="0">
                <a:sym typeface="Wingdings" panose="05000000000000000000" pitchFamily="2" charset="2"/>
              </a:rPr>
              <a:t>grammar/language</a:t>
            </a:r>
            <a:r>
              <a:rPr lang="en-GB" sz="1400" dirty="0" smtClean="0">
                <a:sym typeface="Wingdings" panose="05000000000000000000" pitchFamily="2" charset="2"/>
              </a:rPr>
              <a:t> from GCSE that I want you to be super confident with before we tackle A-level together as well as some </a:t>
            </a:r>
            <a:r>
              <a:rPr lang="en-GB" sz="1400" b="1" dirty="0" smtClean="0">
                <a:sym typeface="Wingdings" panose="05000000000000000000" pitchFamily="2" charset="2"/>
              </a:rPr>
              <a:t>cultural based activities </a:t>
            </a:r>
            <a:r>
              <a:rPr lang="en-GB" sz="1400" dirty="0" smtClean="0">
                <a:sym typeface="Wingdings" panose="05000000000000000000" pitchFamily="2" charset="2"/>
              </a:rPr>
              <a:t>to broaden your knowledge of the Hispanic world. </a:t>
            </a:r>
          </a:p>
          <a:p>
            <a:endParaRPr lang="en-GB" sz="1400" dirty="0">
              <a:sym typeface="Wingdings" panose="05000000000000000000" pitchFamily="2" charset="2"/>
            </a:endParaRPr>
          </a:p>
          <a:p>
            <a:r>
              <a:rPr lang="en-GB" sz="1400" dirty="0" smtClean="0">
                <a:sym typeface="Wingdings" panose="05000000000000000000" pitchFamily="2" charset="2"/>
              </a:rPr>
              <a:t>There are 48 grammar worksheets. Please aim to </a:t>
            </a:r>
            <a:r>
              <a:rPr lang="en-GB" sz="1400" b="1" dirty="0" smtClean="0">
                <a:sym typeface="Wingdings" panose="05000000000000000000" pitchFamily="2" charset="2"/>
              </a:rPr>
              <a:t>complete 2 or 3 a week</a:t>
            </a:r>
            <a:r>
              <a:rPr lang="en-GB" sz="1400" dirty="0" smtClean="0">
                <a:sym typeface="Wingdings" panose="05000000000000000000" pitchFamily="2" charset="2"/>
              </a:rPr>
              <a:t> and that should take you through to the start of the A-level.</a:t>
            </a:r>
          </a:p>
          <a:p>
            <a:endParaRPr lang="en-GB" sz="1400" dirty="0">
              <a:sym typeface="Wingdings" panose="05000000000000000000" pitchFamily="2" charset="2"/>
            </a:endParaRPr>
          </a:p>
          <a:p>
            <a:r>
              <a:rPr lang="en-GB" sz="1400" dirty="0" smtClean="0">
                <a:sym typeface="Wingdings" panose="05000000000000000000" pitchFamily="2" charset="2"/>
              </a:rPr>
              <a:t>Your cultural activities are on the next page. I’ve given you a list of 20 and if you could aim to </a:t>
            </a:r>
            <a:r>
              <a:rPr lang="en-GB" sz="1400" b="1" dirty="0" smtClean="0">
                <a:sym typeface="Wingdings" panose="05000000000000000000" pitchFamily="2" charset="2"/>
              </a:rPr>
              <a:t>complete 1 of those a week</a:t>
            </a:r>
            <a:r>
              <a:rPr lang="en-GB" sz="1400" dirty="0" smtClean="0">
                <a:sym typeface="Wingdings" panose="05000000000000000000" pitchFamily="2" charset="2"/>
              </a:rPr>
              <a:t>, that would be fab.  </a:t>
            </a:r>
            <a:endParaRPr lang="en-GB" sz="1400" dirty="0" smtClean="0">
              <a:sym typeface="Wingdings" panose="05000000000000000000" pitchFamily="2" charset="2"/>
            </a:endParaRPr>
          </a:p>
          <a:p>
            <a:endParaRPr lang="en-GB" sz="1400" dirty="0">
              <a:sym typeface="Wingdings" panose="05000000000000000000" pitchFamily="2" charset="2"/>
            </a:endParaRPr>
          </a:p>
          <a:p>
            <a:r>
              <a:rPr lang="en-GB" sz="1400" dirty="0" smtClean="0">
                <a:sym typeface="Wingdings" panose="05000000000000000000" pitchFamily="2" charset="2"/>
              </a:rPr>
              <a:t>I would like you to kee</a:t>
            </a:r>
            <a:r>
              <a:rPr lang="en-GB" sz="1400" dirty="0" smtClean="0">
                <a:sym typeface="Wingdings" panose="05000000000000000000" pitchFamily="2" charset="2"/>
              </a:rPr>
              <a:t>p </a:t>
            </a:r>
            <a:r>
              <a:rPr lang="en-GB" sz="1400" b="1" dirty="0" smtClean="0">
                <a:sym typeface="Wingdings" panose="05000000000000000000" pitchFamily="2" charset="2"/>
              </a:rPr>
              <a:t>a diary/journal </a:t>
            </a:r>
            <a:r>
              <a:rPr lang="en-GB" sz="1400" dirty="0" smtClean="0">
                <a:sym typeface="Wingdings" panose="05000000000000000000" pitchFamily="2" charset="2"/>
              </a:rPr>
              <a:t>of the activities you have done, one page per week would be ideal with a list of the grammar worksheets you have completed and which cultural activity you have done (you don’t have to do any of them in order, just pick what interests you) Feel free to summarise what you’ve read/listened/watched and decorate it too if you like. (example on the next page) These could be lovely for you to look back on and for us to discuss when we’re back in school. You could also email me your pages each week so I can have a nosey and share some on our Twitter page too (you can say if you want them done anonymously!)</a:t>
            </a:r>
            <a:endParaRPr lang="en-GB" sz="1400" dirty="0" smtClean="0">
              <a:sym typeface="Wingdings" panose="05000000000000000000" pitchFamily="2" charset="2"/>
            </a:endParaRPr>
          </a:p>
          <a:p>
            <a:endParaRPr lang="en-GB" sz="1400" dirty="0">
              <a:sym typeface="Wingdings" panose="05000000000000000000" pitchFamily="2" charset="2"/>
            </a:endParaRPr>
          </a:p>
          <a:p>
            <a:r>
              <a:rPr lang="en-GB" sz="1400" dirty="0" smtClean="0">
                <a:sym typeface="Wingdings" panose="05000000000000000000" pitchFamily="2" charset="2"/>
              </a:rPr>
              <a:t>Any questions, drop me an email at </a:t>
            </a:r>
            <a:r>
              <a:rPr lang="en-GB" sz="1400" dirty="0" smtClean="0">
                <a:sym typeface="Wingdings" panose="05000000000000000000" pitchFamily="2" charset="2"/>
                <a:hlinkClick r:id="rId2"/>
              </a:rPr>
              <a:t>rhume@st-wilfrids.org</a:t>
            </a:r>
            <a:r>
              <a:rPr lang="en-GB" sz="1400" dirty="0" smtClean="0">
                <a:sym typeface="Wingdings" panose="05000000000000000000" pitchFamily="2" charset="2"/>
              </a:rPr>
              <a:t> and remember to follow us on Twitter at @</a:t>
            </a:r>
            <a:r>
              <a:rPr lang="en-GB" sz="1400" dirty="0" err="1" smtClean="0">
                <a:sym typeface="Wingdings" panose="05000000000000000000" pitchFamily="2" charset="2"/>
              </a:rPr>
              <a:t>stwmfl</a:t>
            </a:r>
            <a:r>
              <a:rPr lang="en-GB" sz="1400" dirty="0" smtClean="0">
                <a:sym typeface="Wingdings" panose="05000000000000000000" pitchFamily="2" charset="2"/>
              </a:rPr>
              <a:t> and share anything you think we’d find interesting with us so we can share with others too  </a:t>
            </a:r>
          </a:p>
          <a:p>
            <a:endParaRPr lang="en-GB" sz="1400" dirty="0">
              <a:sym typeface="Wingdings" panose="05000000000000000000" pitchFamily="2" charset="2"/>
            </a:endParaRPr>
          </a:p>
          <a:p>
            <a:endParaRPr lang="en-GB" sz="1400" dirty="0"/>
          </a:p>
        </p:txBody>
      </p:sp>
    </p:spTree>
    <p:extLst>
      <p:ext uri="{BB962C8B-B14F-4D97-AF65-F5344CB8AC3E}">
        <p14:creationId xmlns:p14="http://schemas.microsoft.com/office/powerpoint/2010/main" val="865967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5413" y="1800225"/>
            <a:ext cx="4067175" cy="554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88640" y="314049"/>
            <a:ext cx="4077072" cy="369332"/>
          </a:xfrm>
          <a:prstGeom prst="rect">
            <a:avLst/>
          </a:prstGeom>
          <a:noFill/>
          <a:ln>
            <a:solidFill>
              <a:schemeClr val="accent1"/>
            </a:solidFill>
          </a:ln>
        </p:spPr>
        <p:txBody>
          <a:bodyPr wrap="square" rtlCol="0">
            <a:spAutoFit/>
          </a:bodyPr>
          <a:lstStyle/>
          <a:p>
            <a:r>
              <a:rPr lang="en-GB" dirty="0" smtClean="0"/>
              <a:t>Date: the week of the 30</a:t>
            </a:r>
            <a:r>
              <a:rPr lang="en-GB" baseline="30000" dirty="0" smtClean="0"/>
              <a:t>th</a:t>
            </a:r>
            <a:r>
              <a:rPr lang="en-GB" dirty="0" smtClean="0"/>
              <a:t> March</a:t>
            </a:r>
            <a:endParaRPr lang="en-GB" dirty="0"/>
          </a:p>
        </p:txBody>
      </p:sp>
      <p:sp>
        <p:nvSpPr>
          <p:cNvPr id="5" name="TextBox 4"/>
          <p:cNvSpPr txBox="1"/>
          <p:nvPr/>
        </p:nvSpPr>
        <p:spPr>
          <a:xfrm>
            <a:off x="2471080" y="792450"/>
            <a:ext cx="4320480" cy="646331"/>
          </a:xfrm>
          <a:prstGeom prst="rect">
            <a:avLst/>
          </a:prstGeom>
          <a:noFill/>
          <a:ln>
            <a:solidFill>
              <a:schemeClr val="accent1"/>
            </a:solidFill>
          </a:ln>
        </p:spPr>
        <p:txBody>
          <a:bodyPr wrap="square" rtlCol="0">
            <a:spAutoFit/>
          </a:bodyPr>
          <a:lstStyle/>
          <a:p>
            <a:r>
              <a:rPr lang="en-GB" dirty="0" smtClean="0"/>
              <a:t>List of the grammar activities you’ve done that week (with some notes of key points)</a:t>
            </a:r>
            <a:endParaRPr lang="en-GB" dirty="0"/>
          </a:p>
        </p:txBody>
      </p:sp>
      <p:sp>
        <p:nvSpPr>
          <p:cNvPr id="6" name="TextBox 5"/>
          <p:cNvSpPr txBox="1"/>
          <p:nvPr/>
        </p:nvSpPr>
        <p:spPr>
          <a:xfrm>
            <a:off x="300724" y="7913985"/>
            <a:ext cx="6336704" cy="923330"/>
          </a:xfrm>
          <a:prstGeom prst="rect">
            <a:avLst/>
          </a:prstGeom>
          <a:noFill/>
          <a:ln>
            <a:solidFill>
              <a:schemeClr val="accent1"/>
            </a:solidFill>
          </a:ln>
        </p:spPr>
        <p:txBody>
          <a:bodyPr wrap="square" rtlCol="0">
            <a:spAutoFit/>
          </a:bodyPr>
          <a:lstStyle/>
          <a:p>
            <a:r>
              <a:rPr lang="en-GB" dirty="0" smtClean="0"/>
              <a:t>A little summary of what you’ve done as the cultural activity that week. I picked number 9 from the list – watching a film about Diego </a:t>
            </a:r>
            <a:r>
              <a:rPr lang="en-GB" dirty="0" err="1" smtClean="0"/>
              <a:t>Maradona</a:t>
            </a:r>
            <a:r>
              <a:rPr lang="en-GB" dirty="0" smtClean="0"/>
              <a:t> and have made some notes on it in Spanish.  </a:t>
            </a:r>
            <a:endParaRPr lang="en-GB" dirty="0"/>
          </a:p>
        </p:txBody>
      </p:sp>
      <p:sp>
        <p:nvSpPr>
          <p:cNvPr id="7" name="Down Arrow 6"/>
          <p:cNvSpPr/>
          <p:nvPr/>
        </p:nvSpPr>
        <p:spPr>
          <a:xfrm rot="13264793">
            <a:off x="640659" y="6582881"/>
            <a:ext cx="432048" cy="1196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own Arrow 8"/>
          <p:cNvSpPr/>
          <p:nvPr/>
        </p:nvSpPr>
        <p:spPr>
          <a:xfrm rot="2360162" flipH="1">
            <a:off x="5292077" y="1411323"/>
            <a:ext cx="341022" cy="1196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Arrow 9"/>
          <p:cNvSpPr/>
          <p:nvPr/>
        </p:nvSpPr>
        <p:spPr>
          <a:xfrm rot="18811853">
            <a:off x="923564" y="806188"/>
            <a:ext cx="432048" cy="1196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34819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80" y="30529"/>
            <a:ext cx="6858000" cy="8863965"/>
          </a:xfrm>
          <a:prstGeom prst="rect">
            <a:avLst/>
          </a:prstGeom>
          <a:noFill/>
        </p:spPr>
        <p:txBody>
          <a:bodyPr wrap="square" rtlCol="0">
            <a:spAutoFit/>
          </a:bodyPr>
          <a:lstStyle/>
          <a:p>
            <a:pPr fontAlgn="base"/>
            <a:r>
              <a:rPr lang="en-GB" sz="1000" dirty="0" smtClean="0"/>
              <a:t>1. Watch these two videos about </a:t>
            </a:r>
            <a:r>
              <a:rPr lang="nn-NO" sz="1000" dirty="0"/>
              <a:t>Frida Khalo: </a:t>
            </a:r>
            <a:r>
              <a:rPr lang="nn-NO" sz="1000" dirty="0">
                <a:hlinkClick r:id="rId2"/>
              </a:rPr>
              <a:t>https://www.facebook.com/bbcnews/videos/1756091271141745/</a:t>
            </a:r>
            <a:endParaRPr lang="nn-NO" sz="1000" dirty="0"/>
          </a:p>
          <a:p>
            <a:r>
              <a:rPr lang="nn-NO" sz="1000" dirty="0"/>
              <a:t> and </a:t>
            </a:r>
            <a:r>
              <a:rPr lang="nn-NO" sz="1000" dirty="0">
                <a:hlinkClick r:id="rId3"/>
              </a:rPr>
              <a:t>https://www.facebook.com/watch/?</a:t>
            </a:r>
            <a:r>
              <a:rPr lang="nn-NO" sz="1000" dirty="0" smtClean="0">
                <a:hlinkClick r:id="rId3"/>
              </a:rPr>
              <a:t>v=446254082583055</a:t>
            </a:r>
            <a:r>
              <a:rPr lang="nn-NO" sz="1000" dirty="0" smtClean="0"/>
              <a:t> and create an infograph about her</a:t>
            </a:r>
          </a:p>
          <a:p>
            <a:endParaRPr lang="nn-NO" sz="1000" u="sng" dirty="0"/>
          </a:p>
          <a:p>
            <a:r>
              <a:rPr lang="nn-NO" sz="1000" u="sng" dirty="0" smtClean="0"/>
              <a:t>2. </a:t>
            </a:r>
            <a:r>
              <a:rPr lang="nn-NO" sz="1000" dirty="0" smtClean="0"/>
              <a:t>Read about Yalitza Aparicio </a:t>
            </a:r>
            <a:r>
              <a:rPr lang="en-GB" sz="1000" dirty="0" smtClean="0">
                <a:hlinkClick r:id="rId4"/>
              </a:rPr>
              <a:t>https://remezcla.com/lists/culture/yalitza-aparicio-broke-barriers/</a:t>
            </a:r>
            <a:r>
              <a:rPr lang="en-GB" sz="1000" dirty="0" smtClean="0"/>
              <a:t> and watch these videos </a:t>
            </a:r>
            <a:r>
              <a:rPr lang="en-GB" sz="1000" dirty="0">
                <a:hlinkClick r:id="rId5"/>
              </a:rPr>
              <a:t>https://www.facebook.com/watch/?</a:t>
            </a:r>
            <a:r>
              <a:rPr lang="en-GB" sz="1000" dirty="0" smtClean="0">
                <a:hlinkClick r:id="rId5"/>
              </a:rPr>
              <a:t>v=513023639424861</a:t>
            </a:r>
            <a:r>
              <a:rPr lang="en-GB" sz="1000" dirty="0" smtClean="0"/>
              <a:t> and </a:t>
            </a:r>
            <a:r>
              <a:rPr lang="en-GB" sz="1000" dirty="0">
                <a:hlinkClick r:id="rId6"/>
              </a:rPr>
              <a:t>https://www.facebook.com/watch/?</a:t>
            </a:r>
            <a:r>
              <a:rPr lang="en-GB" sz="1000" dirty="0" smtClean="0">
                <a:hlinkClick r:id="rId6"/>
              </a:rPr>
              <a:t>v=243444813237777</a:t>
            </a:r>
            <a:r>
              <a:rPr lang="en-GB" sz="1000" dirty="0" smtClean="0"/>
              <a:t> then write about why you think she’s a role model for Mexican women and indigenous groups in Mexico. Bonus: You could also watch the film she stars in, Roma, on Netflix. </a:t>
            </a:r>
          </a:p>
          <a:p>
            <a:endParaRPr lang="en-GB" sz="1000" u="sng" dirty="0"/>
          </a:p>
          <a:p>
            <a:r>
              <a:rPr lang="en-GB" sz="1000" dirty="0" smtClean="0"/>
              <a:t>3. Watch this documentary from 2014 called the War on Democracy. </a:t>
            </a:r>
            <a:r>
              <a:rPr lang="en-GB" sz="1000" dirty="0" smtClean="0">
                <a:hlinkClick r:id="rId7"/>
              </a:rPr>
              <a:t>https://vimeo.com/16724719</a:t>
            </a:r>
            <a:r>
              <a:rPr lang="en-GB" sz="1000" dirty="0" smtClean="0"/>
              <a:t> Look at the US’ involvement in politics in Latin America </a:t>
            </a:r>
          </a:p>
          <a:p>
            <a:endParaRPr lang="en-GB" sz="1000" dirty="0"/>
          </a:p>
          <a:p>
            <a:r>
              <a:rPr lang="en-GB" sz="1000" dirty="0" smtClean="0"/>
              <a:t>4. Pick one of the following Spanish festivals and find out more about how it’s celebrated: Las </a:t>
            </a:r>
            <a:r>
              <a:rPr lang="en-GB" sz="1000" dirty="0" err="1" smtClean="0"/>
              <a:t>fallas</a:t>
            </a:r>
            <a:r>
              <a:rPr lang="en-GB" sz="1000" dirty="0" smtClean="0"/>
              <a:t>, La </a:t>
            </a:r>
            <a:r>
              <a:rPr lang="en-GB" sz="1000" dirty="0" err="1" smtClean="0"/>
              <a:t>tomatina</a:t>
            </a:r>
            <a:r>
              <a:rPr lang="en-GB" sz="1000" dirty="0" smtClean="0"/>
              <a:t>, </a:t>
            </a:r>
            <a:r>
              <a:rPr lang="en-GB" sz="1000" dirty="0" err="1" smtClean="0"/>
              <a:t>Castellers</a:t>
            </a:r>
            <a:r>
              <a:rPr lang="en-GB" sz="1000" dirty="0" smtClean="0"/>
              <a:t> de Tarragona, </a:t>
            </a:r>
          </a:p>
          <a:p>
            <a:endParaRPr lang="en-GB" sz="1000" dirty="0"/>
          </a:p>
          <a:p>
            <a:r>
              <a:rPr lang="en-GB" sz="1000" dirty="0" smtClean="0"/>
              <a:t>5. Read about bullfighting in Spain and the San Fermín festival. Should it be legal? Create a for and against poster. </a:t>
            </a:r>
          </a:p>
          <a:p>
            <a:endParaRPr lang="en-GB" sz="1000" dirty="0"/>
          </a:p>
          <a:p>
            <a:r>
              <a:rPr lang="en-GB" sz="1000" dirty="0" smtClean="0"/>
              <a:t>6. Look up a recipe for tortilla </a:t>
            </a:r>
            <a:r>
              <a:rPr lang="en-GB" sz="1000" dirty="0" err="1" smtClean="0"/>
              <a:t>española</a:t>
            </a:r>
            <a:r>
              <a:rPr lang="en-GB" sz="1000" dirty="0" smtClean="0"/>
              <a:t> or </a:t>
            </a:r>
            <a:r>
              <a:rPr lang="en-GB" sz="1000" dirty="0" err="1" smtClean="0"/>
              <a:t>patatas</a:t>
            </a:r>
            <a:r>
              <a:rPr lang="en-GB" sz="1000" dirty="0" smtClean="0"/>
              <a:t> </a:t>
            </a:r>
            <a:r>
              <a:rPr lang="en-GB" sz="1000" dirty="0" err="1" smtClean="0"/>
              <a:t>bravas</a:t>
            </a:r>
            <a:r>
              <a:rPr lang="en-GB" sz="1000" dirty="0" smtClean="0"/>
              <a:t> (in Spanish) and try making them at home. They’re both veggie friendly </a:t>
            </a:r>
            <a:r>
              <a:rPr lang="en-GB" sz="1000" dirty="0" smtClean="0">
                <a:sym typeface="Wingdings" panose="05000000000000000000" pitchFamily="2" charset="2"/>
              </a:rPr>
              <a:t></a:t>
            </a:r>
          </a:p>
          <a:p>
            <a:endParaRPr lang="en-GB" sz="1000" dirty="0">
              <a:sym typeface="Wingdings" panose="05000000000000000000" pitchFamily="2" charset="2"/>
            </a:endParaRPr>
          </a:p>
          <a:p>
            <a:r>
              <a:rPr lang="en-GB" sz="1000" dirty="0" smtClean="0">
                <a:sym typeface="Wingdings" panose="05000000000000000000" pitchFamily="2" charset="2"/>
              </a:rPr>
              <a:t>7. Watch this video which combines flamenco dancing and tourism in </a:t>
            </a:r>
            <a:r>
              <a:rPr lang="en-GB" sz="1000" dirty="0" smtClean="0">
                <a:sym typeface="Wingdings" panose="05000000000000000000" pitchFamily="2" charset="2"/>
              </a:rPr>
              <a:t>Madrid and note down your thoughts on it: </a:t>
            </a:r>
            <a:r>
              <a:rPr lang="en-GB" sz="1000" dirty="0" smtClean="0">
                <a:hlinkClick r:id="rId8"/>
              </a:rPr>
              <a:t>https://www.facebook.com/madridcultura/videos/513201902422738/?v=513201902422738</a:t>
            </a:r>
            <a:endParaRPr lang="en-GB" sz="1000" dirty="0" smtClean="0"/>
          </a:p>
          <a:p>
            <a:endParaRPr lang="en-GB" sz="1000" dirty="0"/>
          </a:p>
          <a:p>
            <a:r>
              <a:rPr lang="en-GB" sz="1000" dirty="0" smtClean="0"/>
              <a:t>8. “Racism is a big problem in the Spanish football league” – research this statement and write your answer saying how far you agree with the statement. You could look at an incident involving Dani Alves and a hashtag that became used on social media called #</a:t>
            </a:r>
            <a:r>
              <a:rPr lang="en-GB" sz="1000" dirty="0" err="1" smtClean="0"/>
              <a:t>todossomosmacacos</a:t>
            </a:r>
            <a:r>
              <a:rPr lang="en-GB" sz="1000" dirty="0" smtClean="0"/>
              <a:t>.</a:t>
            </a:r>
          </a:p>
          <a:p>
            <a:endParaRPr lang="en-GB" sz="1000" dirty="0"/>
          </a:p>
          <a:p>
            <a:r>
              <a:rPr lang="en-GB" sz="1000" dirty="0" smtClean="0"/>
              <a:t>9. Watch this All 4 film about Diego </a:t>
            </a:r>
            <a:r>
              <a:rPr lang="en-GB" sz="1000" dirty="0" err="1" smtClean="0"/>
              <a:t>Maradona</a:t>
            </a:r>
            <a:r>
              <a:rPr lang="en-GB" sz="1000" dirty="0" smtClean="0"/>
              <a:t>, an Argentinean footballer. Is he considered a good role model? Why/why not</a:t>
            </a:r>
            <a:r>
              <a:rPr lang="en-GB" sz="1000" dirty="0" smtClean="0"/>
              <a:t>? </a:t>
            </a:r>
            <a:r>
              <a:rPr lang="en-GB" sz="1000" dirty="0">
                <a:hlinkClick r:id="rId9"/>
              </a:rPr>
              <a:t>https://www.channel4.com/programmes/diego-maradona</a:t>
            </a:r>
            <a:endParaRPr lang="en-GB" sz="1000" dirty="0" smtClean="0"/>
          </a:p>
          <a:p>
            <a:endParaRPr lang="en-GB" sz="1000" dirty="0"/>
          </a:p>
          <a:p>
            <a:r>
              <a:rPr lang="en-GB" sz="1000" dirty="0" smtClean="0"/>
              <a:t>10. Research the rivalry between Barcelona FC and Real Madrid – why do you think it exists</a:t>
            </a:r>
          </a:p>
          <a:p>
            <a:endParaRPr lang="en-GB" sz="1000" dirty="0"/>
          </a:p>
          <a:p>
            <a:r>
              <a:rPr lang="en-GB" sz="1000" dirty="0" smtClean="0"/>
              <a:t>11. Why does </a:t>
            </a:r>
            <a:r>
              <a:rPr lang="en-GB" sz="1000" dirty="0" err="1" smtClean="0"/>
              <a:t>Cataluna</a:t>
            </a:r>
            <a:r>
              <a:rPr lang="en-GB" sz="1000" dirty="0" smtClean="0"/>
              <a:t> want independence from Spain? In your opinion, do you think they should get it? </a:t>
            </a:r>
          </a:p>
          <a:p>
            <a:endParaRPr lang="en-GB" sz="1000" dirty="0"/>
          </a:p>
          <a:p>
            <a:r>
              <a:rPr lang="en-GB" sz="1000" dirty="0" smtClean="0"/>
              <a:t>12. Watch this documentary on Spanish history. If you love history, watch all 3. If you’re not so sure, just watch episode 3 </a:t>
            </a:r>
            <a:r>
              <a:rPr lang="en-GB" sz="1000" dirty="0" smtClean="0">
                <a:hlinkClick r:id="rId10"/>
              </a:rPr>
              <a:t>https://www.bbc.co.uk/iplayer/episodes/b06rwgdf/blood-and-gold-the-making-of-spain-with-simon-sebag-montefiore</a:t>
            </a:r>
            <a:endParaRPr lang="en-GB" sz="1000" dirty="0" smtClean="0"/>
          </a:p>
          <a:p>
            <a:endParaRPr lang="en-GB" sz="1000" dirty="0"/>
          </a:p>
          <a:p>
            <a:r>
              <a:rPr lang="en-GB" sz="1000" dirty="0" smtClean="0"/>
              <a:t>13. Watch this documentary on the Spanish civil war. It’s quite upsetting at times – have tissues and chocolates at the ready </a:t>
            </a:r>
            <a:r>
              <a:rPr lang="en-GB" sz="1000" dirty="0" smtClean="0">
                <a:hlinkClick r:id="rId11"/>
              </a:rPr>
              <a:t>https://www.bbc.co.uk/iplayer/episode/m000bynq/storyville-facing-francos-crimes-the-silence-of-others</a:t>
            </a:r>
            <a:endParaRPr lang="en-GB" sz="1000" dirty="0" smtClean="0"/>
          </a:p>
          <a:p>
            <a:endParaRPr lang="en-GB" sz="1000" dirty="0"/>
          </a:p>
          <a:p>
            <a:r>
              <a:rPr lang="en-GB" sz="1000" dirty="0" smtClean="0"/>
              <a:t>14. What happened in Chile on September 11</a:t>
            </a:r>
            <a:r>
              <a:rPr lang="en-GB" sz="1000" baseline="30000" dirty="0" smtClean="0"/>
              <a:t>th</a:t>
            </a:r>
            <a:r>
              <a:rPr lang="en-GB" sz="1000" dirty="0" smtClean="0"/>
              <a:t> 1973? What consequences did this have?</a:t>
            </a:r>
          </a:p>
          <a:p>
            <a:endParaRPr lang="en-GB" sz="1000" dirty="0"/>
          </a:p>
          <a:p>
            <a:r>
              <a:rPr lang="en-GB" sz="1000" dirty="0" smtClean="0"/>
              <a:t>15. Who was Gabriel </a:t>
            </a:r>
            <a:r>
              <a:rPr lang="en-GB" sz="1000" dirty="0" err="1" smtClean="0"/>
              <a:t>García</a:t>
            </a:r>
            <a:r>
              <a:rPr lang="en-GB" sz="1000" dirty="0" smtClean="0"/>
              <a:t> </a:t>
            </a:r>
            <a:r>
              <a:rPr lang="en-GB" sz="1000" dirty="0" err="1" smtClean="0"/>
              <a:t>Márquez</a:t>
            </a:r>
            <a:r>
              <a:rPr lang="en-GB" sz="1000" dirty="0" smtClean="0"/>
              <a:t>? What is “magic realism”?  </a:t>
            </a:r>
            <a:endParaRPr lang="en-GB" sz="1000" dirty="0" smtClean="0"/>
          </a:p>
          <a:p>
            <a:endParaRPr lang="en-GB" sz="1000" dirty="0"/>
          </a:p>
          <a:p>
            <a:r>
              <a:rPr lang="en-GB" sz="1000" dirty="0" smtClean="0"/>
              <a:t>16. Come up with a </a:t>
            </a:r>
            <a:r>
              <a:rPr lang="en-GB" sz="1000" dirty="0" err="1" smtClean="0"/>
              <a:t>factfile</a:t>
            </a:r>
            <a:r>
              <a:rPr lang="en-GB" sz="1000" dirty="0" smtClean="0"/>
              <a:t> (in Spanish) about a UNESCO World </a:t>
            </a:r>
            <a:r>
              <a:rPr lang="en-GB" sz="1000" dirty="0" err="1" smtClean="0"/>
              <a:t>Hertiage</a:t>
            </a:r>
            <a:r>
              <a:rPr lang="en-GB" sz="1000" dirty="0" smtClean="0"/>
              <a:t> site from a Spanish speaking country such as: Galapagos Islands, </a:t>
            </a:r>
            <a:r>
              <a:rPr lang="en-GB" sz="1000" dirty="0" err="1" smtClean="0"/>
              <a:t>Macchu</a:t>
            </a:r>
            <a:r>
              <a:rPr lang="en-GB" sz="1000" dirty="0" smtClean="0"/>
              <a:t> </a:t>
            </a:r>
            <a:r>
              <a:rPr lang="en-GB" sz="1000" dirty="0" err="1" smtClean="0"/>
              <a:t>Pichu</a:t>
            </a:r>
            <a:r>
              <a:rPr lang="en-GB" sz="1000" dirty="0" smtClean="0"/>
              <a:t>, The Alhambra, Rapa Nui – Easter Island. </a:t>
            </a:r>
          </a:p>
          <a:p>
            <a:endParaRPr lang="en-GB" sz="1000" dirty="0"/>
          </a:p>
          <a:p>
            <a:r>
              <a:rPr lang="en-GB" sz="1000" dirty="0" smtClean="0"/>
              <a:t>17. Read up about the International Women’s Day parade in Mexico and in Chile (sometimes known as #8M) this year – what happened, what did people do, why is it so necessary there?</a:t>
            </a:r>
          </a:p>
          <a:p>
            <a:endParaRPr lang="en-GB" sz="1000" dirty="0"/>
          </a:p>
          <a:p>
            <a:r>
              <a:rPr lang="en-GB" sz="1000" dirty="0" smtClean="0"/>
              <a:t>18. Read about the 68 Hearts and 68 Voices project from Mexico here: </a:t>
            </a:r>
            <a:r>
              <a:rPr lang="en-GB" sz="1000" dirty="0">
                <a:hlinkClick r:id="rId12"/>
              </a:rPr>
              <a:t>https://68voces.mx</a:t>
            </a:r>
            <a:r>
              <a:rPr lang="en-GB" sz="1000" dirty="0" smtClean="0">
                <a:hlinkClick r:id="rId12"/>
              </a:rPr>
              <a:t>/</a:t>
            </a:r>
            <a:r>
              <a:rPr lang="en-GB" sz="1000" dirty="0" smtClean="0"/>
              <a:t>. Choose one of their stories, read it, watch it and write a summary of it in Spanish. </a:t>
            </a:r>
          </a:p>
          <a:p>
            <a:endParaRPr lang="en-GB" sz="1000" dirty="0"/>
          </a:p>
          <a:p>
            <a:r>
              <a:rPr lang="en-GB" sz="1000" dirty="0" smtClean="0"/>
              <a:t>19. Find a news </a:t>
            </a:r>
            <a:r>
              <a:rPr lang="en-GB" sz="1000" dirty="0" err="1" smtClean="0"/>
              <a:t>artilcle</a:t>
            </a:r>
            <a:r>
              <a:rPr lang="en-GB" sz="1000" dirty="0" smtClean="0"/>
              <a:t> in the </a:t>
            </a:r>
            <a:r>
              <a:rPr lang="en-GB" sz="1000" dirty="0" err="1" smtClean="0"/>
              <a:t>Soanish</a:t>
            </a:r>
            <a:r>
              <a:rPr lang="en-GB" sz="1000" dirty="0" smtClean="0"/>
              <a:t> news today (elpais.com, bbcmundo.com) read it and try to summarise it in Spanish and English.</a:t>
            </a:r>
          </a:p>
          <a:p>
            <a:endParaRPr lang="en-GB" sz="1000" dirty="0"/>
          </a:p>
          <a:p>
            <a:r>
              <a:rPr lang="en-GB" sz="1000" dirty="0" smtClean="0"/>
              <a:t>20. </a:t>
            </a:r>
            <a:r>
              <a:rPr lang="en-GB" sz="1000" dirty="0" smtClean="0"/>
              <a:t>Check out the </a:t>
            </a:r>
            <a:r>
              <a:rPr lang="en-GB" sz="1000" dirty="0" err="1" smtClean="0"/>
              <a:t>hastag</a:t>
            </a:r>
            <a:r>
              <a:rPr lang="en-GB" sz="1000" dirty="0" smtClean="0"/>
              <a:t> #</a:t>
            </a:r>
            <a:r>
              <a:rPr lang="en-GB" sz="1000" dirty="0" err="1" smtClean="0"/>
              <a:t>YoMeQuedoEnCasa</a:t>
            </a:r>
            <a:r>
              <a:rPr lang="en-GB" sz="1000" dirty="0" smtClean="0"/>
              <a:t> (I stay at home) that is trending during the Coronavirus pandemic. Note down your ideas on the things you come across. </a:t>
            </a:r>
            <a:endParaRPr lang="en-GB" sz="1000" dirty="0"/>
          </a:p>
        </p:txBody>
      </p:sp>
    </p:spTree>
    <p:extLst>
      <p:ext uri="{BB962C8B-B14F-4D97-AF65-F5344CB8AC3E}">
        <p14:creationId xmlns:p14="http://schemas.microsoft.com/office/powerpoint/2010/main" val="1782665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457</Words>
  <Application>Microsoft Office PowerPoint</Application>
  <PresentationFormat>On-screen Show (4:3)</PresentationFormat>
  <Paragraphs>60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Rosanna Hume</dc:creator>
  <cp:lastModifiedBy>Rosanna Hume</cp:lastModifiedBy>
  <cp:revision>8</cp:revision>
  <dcterms:created xsi:type="dcterms:W3CDTF">2020-03-26T11:52:12Z</dcterms:created>
  <dcterms:modified xsi:type="dcterms:W3CDTF">2020-04-01T13:57:23Z</dcterms:modified>
</cp:coreProperties>
</file>