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356FA-E135-40E6-B7C1-7AC60418C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3D6C4-F67F-4115-A44D-676CCCE2A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6B9D-DC61-42E1-B4D9-90565CAF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225E9-40F3-48E3-9EE4-0866A9C4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DCEB4-EBBE-43CD-BED5-B254C47F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6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76CC-BD4E-4863-BBAB-99DB2C06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39669-24AC-49D3-A68E-46E5D6250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0158-9F84-4F15-9F53-C714C678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29575-394B-495A-AFF8-CC2BA5E0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1061-B585-4D96-A430-5BD2EC1F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9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E929FA-C30C-43FF-8EA0-F3A34B07D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0F310-C3BE-45A6-A143-FED3016EC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6D001-ED85-4A8C-8F87-A98EB561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22B0F-5DE8-4638-9094-838F3F80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6A191-6AC3-47B1-8378-D9A0EBD1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3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8BD7-9FEE-4E8F-9CB6-08DF8D84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D8AA6-2136-4324-8A6C-26F0E01E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68AD-F664-4FB6-9FFE-F791733E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33A3A-E967-429A-B43D-C41736BC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E6CE2-FD5C-4B35-8589-B7FCBCD9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8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4AE5-C9CE-4EEF-B320-86A1F3E2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8D727-9CD9-4EAA-8730-DC0B1DBFC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6BEAC-C3AA-4EE5-8106-02942AC6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74C0-9BD4-41D3-A309-8B7743F6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9E2FB-7A57-4694-9600-85823479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49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4FE4-8A06-4E2B-AEF1-C62166632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1C5B-F36C-4559-AB30-678FB7C84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159FA-B9B4-4FF3-890E-0075DCB0E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0FC76-6917-45E6-BBA4-408998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E8800-F5F6-4D80-91F4-08CE429B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39617-FEB5-4182-AB8E-A27144B4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7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EE3F-A5B7-475B-9495-F9240913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4ED39-1A6A-4403-A9B2-953027AEB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0FBAE-774B-4DA6-B7DB-467862F8D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4AD7E-FBAF-470B-A2F1-115004355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5E5618-D859-4CC6-A734-0389E41FC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2D7D8-5B71-4D2F-8B11-25D8EE5F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377A-94FA-4900-8722-2BB88F72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0C1C3-6ABF-4E19-BD49-FB184597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7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CEF2-08E4-486E-AE48-FD7A46A4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4A24A-2E90-4B1A-822F-DD89FCE4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C5848-2C05-4001-9C2F-CBFE1D14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FBA45-1CC1-4DA1-894B-399810BE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2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0E1B-4F59-497F-B418-C91C79D3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A97CB-0A54-49C3-888D-A47A289F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07346-59F8-4118-BB1F-250EA719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10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14FB-0282-46B2-B832-F9C05D10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7598-C010-4F27-BA88-B7D4BF6A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F48C7-A413-4209-8265-DFC667BAD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A663D-264F-4CCF-B312-A5427816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F83DF-4EB4-4841-937E-E5A2CF39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FB131-B489-4FF4-A89A-4E2D96F5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2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32E8-3771-4EE5-938E-2AA16DEC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5B4A9-F939-4102-AE38-927311820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99F25-FB30-43E6-A9C2-E4B7D675A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C9F11-5750-466E-A806-A841C8D2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AE3C7-EB45-43E8-8907-24CC9738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3D9EC-5925-46A4-91E2-6FD5FEC8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66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B168E-7FA3-47E5-ACA3-4ACBC496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EB32B-64AA-482D-B875-C6D8C10F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4BBB0-65EE-494D-ADFD-A66B4B7C6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EE6D-2FEF-4903-A56B-AF85D63A189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D3988-F434-486B-8D60-F7C8AE28E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D413-2EC0-4634-A5D9-A08469688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5D38-E657-4309-9DCB-6830C07AD5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6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A8D163B-50F5-446D-A180-685EEE2C5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99" y="2034954"/>
            <a:ext cx="9476266" cy="445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CACA8C-609E-447E-8394-2BD3B4A4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704"/>
            <a:ext cx="10515600" cy="23935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1800" b="1" dirty="0"/>
              <a:t>What adjective would be most appropriate to describe the school:</a:t>
            </a:r>
            <a:br>
              <a:rPr lang="en-GB" sz="1800" b="1" dirty="0"/>
            </a:br>
            <a:r>
              <a:rPr lang="en-GB" sz="1800" dirty="0"/>
              <a:t>a) Inviting</a:t>
            </a:r>
            <a:br>
              <a:rPr lang="en-GB" sz="1800" dirty="0"/>
            </a:br>
            <a:r>
              <a:rPr lang="en-GB" sz="1800" dirty="0"/>
              <a:t>b) Imposing</a:t>
            </a:r>
            <a:br>
              <a:rPr lang="en-GB" sz="1800" dirty="0"/>
            </a:br>
            <a:r>
              <a:rPr lang="en-GB" sz="1800" dirty="0"/>
              <a:t>c) Inspiring</a:t>
            </a:r>
            <a:br>
              <a:rPr lang="en-GB" sz="1800" dirty="0"/>
            </a:br>
            <a:r>
              <a:rPr lang="en-GB" sz="1800" dirty="0"/>
              <a:t>d) Interesting</a:t>
            </a:r>
            <a:br>
              <a:rPr lang="en-GB" sz="1800" b="1" dirty="0"/>
            </a:br>
            <a:br>
              <a:rPr lang="en-GB" sz="1800" b="1" dirty="0"/>
            </a:br>
            <a:r>
              <a:rPr lang="en-GB" sz="1800" b="1" i="1" dirty="0"/>
              <a:t>Be prepared to justify your decision. </a:t>
            </a:r>
            <a:br>
              <a:rPr lang="en-GB" sz="1800" b="1" i="1" dirty="0"/>
            </a:br>
            <a:br>
              <a:rPr lang="en-GB" sz="1800" b="1" i="1" dirty="0"/>
            </a:br>
            <a:r>
              <a:rPr lang="en-GB" sz="1800" b="1" dirty="0">
                <a:highlight>
                  <a:srgbClr val="FFFF00"/>
                </a:highlight>
              </a:rPr>
              <a:t>Challenge</a:t>
            </a:r>
            <a:r>
              <a:rPr lang="en-GB" sz="1800" b="1" dirty="0"/>
              <a:t>: </a:t>
            </a:r>
            <a:r>
              <a:rPr lang="en-GB" sz="1800" dirty="0"/>
              <a:t>Can you describe the school using your own ambitious adjective?</a:t>
            </a:r>
            <a:endParaRPr lang="en-GB" sz="18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E7FA5-6029-4743-9E70-C108A3948B1A}"/>
              </a:ext>
            </a:extLst>
          </p:cNvPr>
          <p:cNvSpPr/>
          <p:nvPr/>
        </p:nvSpPr>
        <p:spPr>
          <a:xfrm>
            <a:off x="9696186" y="2822854"/>
            <a:ext cx="2361629" cy="1721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u="sng" dirty="0"/>
              <a:t>Support Box</a:t>
            </a:r>
          </a:p>
          <a:p>
            <a:pPr algn="ctr"/>
            <a:r>
              <a:rPr lang="en-GB" sz="1600" dirty="0">
                <a:highlight>
                  <a:srgbClr val="00FF00"/>
                </a:highlight>
              </a:rPr>
              <a:t>Inviting </a:t>
            </a:r>
            <a:r>
              <a:rPr lang="en-GB" sz="1600" dirty="0"/>
              <a:t>= offering the promise of an attractive or enjoyable experience</a:t>
            </a:r>
          </a:p>
          <a:p>
            <a:pPr algn="ctr"/>
            <a:r>
              <a:rPr lang="en-GB" sz="1600" dirty="0">
                <a:highlight>
                  <a:srgbClr val="00FF00"/>
                </a:highlight>
              </a:rPr>
              <a:t>Imposing</a:t>
            </a:r>
            <a:r>
              <a:rPr lang="en-GB" sz="1600" dirty="0"/>
              <a:t> = grand and impressive in appearance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722AA-C1DB-4D67-A985-6E94E3720254}"/>
              </a:ext>
            </a:extLst>
          </p:cNvPr>
          <p:cNvSpPr txBox="1"/>
          <p:nvPr/>
        </p:nvSpPr>
        <p:spPr>
          <a:xfrm>
            <a:off x="6096000" y="6211669"/>
            <a:ext cx="120052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i="1" dirty="0"/>
              <a:t>Discuss.</a:t>
            </a:r>
          </a:p>
          <a:p>
            <a:pPr algn="ctr"/>
            <a:r>
              <a:rPr lang="en-GB" i="1" dirty="0"/>
              <a:t>2 Minutes.</a:t>
            </a:r>
          </a:p>
        </p:txBody>
      </p:sp>
    </p:spTree>
    <p:extLst>
      <p:ext uri="{BB962C8B-B14F-4D97-AF65-F5344CB8AC3E}">
        <p14:creationId xmlns:p14="http://schemas.microsoft.com/office/powerpoint/2010/main" val="148570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8DA9-E38C-4E6D-8937-D1A22C3BBB0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/>
              <a:t>Learning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335B-2304-4F5F-90BA-5E419E2F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create an opening to a description using ambitious adjectives.</a:t>
            </a:r>
          </a:p>
        </p:txBody>
      </p:sp>
    </p:spTree>
    <p:extLst>
      <p:ext uri="{BB962C8B-B14F-4D97-AF65-F5344CB8AC3E}">
        <p14:creationId xmlns:p14="http://schemas.microsoft.com/office/powerpoint/2010/main" val="418781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39B8-5803-46E3-A162-D7B71EE6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678"/>
            <a:ext cx="10515600" cy="13255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dirty="0"/>
              <a:t>Below is an image of your future dining hall.</a:t>
            </a:r>
            <a:br>
              <a:rPr lang="en-GB" sz="2400" dirty="0"/>
            </a:br>
            <a:br>
              <a:rPr lang="en-GB" sz="2400" dirty="0"/>
            </a:br>
            <a:r>
              <a:rPr lang="en-GB" sz="2400" b="1" dirty="0"/>
              <a:t>If you were to zoom in on three things, what would they be and why?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E4F5FA-25A5-48DD-9669-9F2C903BB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433" y="2144454"/>
            <a:ext cx="7929134" cy="45790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BFFFC39-BF0F-4AC8-9C38-179F8C3D7C7D}"/>
              </a:ext>
            </a:extLst>
          </p:cNvPr>
          <p:cNvSpPr/>
          <p:nvPr/>
        </p:nvSpPr>
        <p:spPr>
          <a:xfrm>
            <a:off x="5325036" y="4218838"/>
            <a:ext cx="228600" cy="29937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26CAE5-7C19-41B4-8E0B-08C388C7DB1C}"/>
              </a:ext>
            </a:extLst>
          </p:cNvPr>
          <p:cNvCxnSpPr>
            <a:endCxn id="9" idx="3"/>
          </p:cNvCxnSpPr>
          <p:nvPr/>
        </p:nvCxnSpPr>
        <p:spPr>
          <a:xfrm flipV="1">
            <a:off x="1264024" y="4474370"/>
            <a:ext cx="4094490" cy="70274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D8B31F-6219-461F-B2B1-07B41F097DA9}"/>
              </a:ext>
            </a:extLst>
          </p:cNvPr>
          <p:cNvSpPr txBox="1"/>
          <p:nvPr/>
        </p:nvSpPr>
        <p:spPr>
          <a:xfrm>
            <a:off x="0" y="3495272"/>
            <a:ext cx="214244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u="sng" dirty="0"/>
              <a:t>Model</a:t>
            </a:r>
          </a:p>
          <a:p>
            <a:r>
              <a:rPr lang="en-GB" sz="1600" i="1" dirty="0"/>
              <a:t>I would zoom in on </a:t>
            </a:r>
          </a:p>
          <a:p>
            <a:r>
              <a:rPr lang="en-GB" sz="1600" i="1" dirty="0"/>
              <a:t>the selection of cakes</a:t>
            </a:r>
          </a:p>
          <a:p>
            <a:r>
              <a:rPr lang="en-GB" sz="1600" i="1" dirty="0"/>
              <a:t>as it would allow me </a:t>
            </a:r>
          </a:p>
          <a:p>
            <a:r>
              <a:rPr lang="en-GB" sz="1600" i="1" dirty="0"/>
              <a:t>create a sensory image </a:t>
            </a:r>
          </a:p>
          <a:p>
            <a:r>
              <a:rPr lang="en-GB" sz="1600" i="1" dirty="0">
                <a:highlight>
                  <a:srgbClr val="00FF00"/>
                </a:highlight>
              </a:rPr>
              <a:t>(a description using </a:t>
            </a:r>
          </a:p>
          <a:p>
            <a:r>
              <a:rPr lang="en-GB" sz="1600" i="1" dirty="0">
                <a:highlight>
                  <a:srgbClr val="00FF00"/>
                </a:highlight>
              </a:rPr>
              <a:t>the senses).</a:t>
            </a:r>
          </a:p>
        </p:txBody>
      </p:sp>
    </p:spTree>
    <p:extLst>
      <p:ext uri="{BB962C8B-B14F-4D97-AF65-F5344CB8AC3E}">
        <p14:creationId xmlns:p14="http://schemas.microsoft.com/office/powerpoint/2010/main" val="24371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6872-CBAF-45B9-99E7-3B401300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13"/>
            <a:ext cx="10515600" cy="151587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600" dirty="0"/>
              <a:t>Choose one section of the image that you could zoom in on in a descriptive opening and create a word bank of 5-10 ambitious adjectives.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3F1B8-14A1-4782-87AE-94EAAB2C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92" y="2104113"/>
            <a:ext cx="7929134" cy="45790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E629A3-9FFC-4707-AE23-17891B9255B4}"/>
              </a:ext>
            </a:extLst>
          </p:cNvPr>
          <p:cNvSpPr/>
          <p:nvPr/>
        </p:nvSpPr>
        <p:spPr>
          <a:xfrm>
            <a:off x="6306670" y="4450976"/>
            <a:ext cx="605117" cy="61856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12353C-61B8-460C-A5B1-8FF7E45349CD}"/>
              </a:ext>
            </a:extLst>
          </p:cNvPr>
          <p:cNvCxnSpPr>
            <a:cxnSpLocks/>
            <a:endCxn id="5" idx="7"/>
          </p:cNvCxnSpPr>
          <p:nvPr/>
        </p:nvCxnSpPr>
        <p:spPr>
          <a:xfrm flipH="1">
            <a:off x="6823170" y="3106271"/>
            <a:ext cx="2697348" cy="143529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6A9264-EFDD-4692-9689-D71D16A6A5B6}"/>
              </a:ext>
            </a:extLst>
          </p:cNvPr>
          <p:cNvSpPr txBox="1"/>
          <p:nvPr/>
        </p:nvSpPr>
        <p:spPr>
          <a:xfrm>
            <a:off x="9520518" y="2490281"/>
            <a:ext cx="14713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u="sng" dirty="0"/>
              <a:t>Model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i="1" dirty="0"/>
              <a:t>Glossy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i="1" dirty="0"/>
              <a:t>Lime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i="1" dirty="0"/>
              <a:t>Illuminated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i="1" dirty="0"/>
              <a:t>Glistening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i="1" dirty="0"/>
              <a:t>…</a:t>
            </a:r>
          </a:p>
          <a:p>
            <a:pPr marL="342900" indent="-342900">
              <a:buFont typeface="+mj-lt"/>
              <a:buAutoNum type="arabicPeriod"/>
            </a:pP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53723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44D9-2E9F-4EFF-B059-908B1A4F0D8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Write an opening to a description based on your first experience of the dining hall.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F55B-3162-4CFB-A90E-A0EDE567D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874" y="1825625"/>
            <a:ext cx="6430926" cy="4851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i="1" u="sng" dirty="0"/>
              <a:t>Model</a:t>
            </a:r>
          </a:p>
          <a:p>
            <a:pPr marL="0" indent="0">
              <a:buNone/>
            </a:pPr>
            <a:r>
              <a:rPr lang="en-GB" sz="3200" i="1" dirty="0"/>
              <a:t>Immediately drawn to the cake stand, </a:t>
            </a:r>
            <a:r>
              <a:rPr lang="en-GB" sz="3200" i="1" dirty="0">
                <a:highlight>
                  <a:srgbClr val="FF00FF"/>
                </a:highlight>
              </a:rPr>
              <a:t>I</a:t>
            </a:r>
            <a:r>
              <a:rPr lang="en-GB" sz="3200" i="1" dirty="0"/>
              <a:t> stood, memorised, by the selection on offer. Cheesecake? Cheesecake at school? </a:t>
            </a:r>
            <a:r>
              <a:rPr lang="en-GB" sz="3200" i="1" dirty="0">
                <a:highlight>
                  <a:srgbClr val="FF00FF"/>
                </a:highlight>
              </a:rPr>
              <a:t>I</a:t>
            </a:r>
            <a:r>
              <a:rPr lang="en-GB" sz="3200" i="1" dirty="0"/>
              <a:t> couldn’t believe my luck. </a:t>
            </a:r>
            <a:r>
              <a:rPr lang="en-GB" sz="3200" i="1" dirty="0">
                <a:highlight>
                  <a:srgbClr val="FF00FF"/>
                </a:highlight>
              </a:rPr>
              <a:t>I</a:t>
            </a:r>
            <a:r>
              <a:rPr lang="en-GB" sz="3200" i="1" dirty="0"/>
              <a:t> had hit the </a:t>
            </a:r>
            <a:r>
              <a:rPr lang="en-GB" sz="3200" i="1" dirty="0">
                <a:highlight>
                  <a:srgbClr val="00FFFF"/>
                </a:highlight>
              </a:rPr>
              <a:t>metaphorical</a:t>
            </a:r>
            <a:r>
              <a:rPr lang="en-GB" sz="3200" i="1" dirty="0"/>
              <a:t> jackpot. The stand invited </a:t>
            </a:r>
            <a:r>
              <a:rPr lang="en-GB" sz="3200" i="1" dirty="0">
                <a:highlight>
                  <a:srgbClr val="FF00FF"/>
                </a:highlight>
              </a:rPr>
              <a:t>me</a:t>
            </a:r>
            <a:r>
              <a:rPr lang="en-GB" sz="3200" i="1" dirty="0"/>
              <a:t> to assess its </a:t>
            </a:r>
            <a:r>
              <a:rPr lang="en-GB" sz="3200" i="1" dirty="0">
                <a:highlight>
                  <a:srgbClr val="00FFFF"/>
                </a:highlight>
              </a:rPr>
              <a:t>indulgent </a:t>
            </a:r>
            <a:r>
              <a:rPr lang="en-GB" sz="3200" i="1" dirty="0"/>
              <a:t>offerings. </a:t>
            </a:r>
            <a:r>
              <a:rPr lang="en-GB" sz="3200" i="1" dirty="0">
                <a:highlight>
                  <a:srgbClr val="00FFFF"/>
                </a:highlight>
              </a:rPr>
              <a:t>Handcrafted </a:t>
            </a:r>
            <a:r>
              <a:rPr lang="en-GB" sz="3200" i="1" dirty="0"/>
              <a:t>cookies called my name and I was wholly captivated by </a:t>
            </a:r>
            <a:r>
              <a:rPr lang="en-GB" sz="3200" i="1" dirty="0">
                <a:highlight>
                  <a:srgbClr val="C0C0C0"/>
                </a:highlight>
              </a:rPr>
              <a:t>their</a:t>
            </a:r>
            <a:r>
              <a:rPr lang="en-GB" sz="3200" i="1" dirty="0">
                <a:highlight>
                  <a:srgbClr val="00FFFF"/>
                </a:highlight>
              </a:rPr>
              <a:t> scrumptious </a:t>
            </a:r>
            <a:r>
              <a:rPr lang="en-GB" sz="3200" i="1" dirty="0">
                <a:highlight>
                  <a:srgbClr val="C0C0C0"/>
                </a:highlight>
              </a:rPr>
              <a:t>scent. The sweet, almost sickly, smell of chocolate tickled my nostrils, </a:t>
            </a:r>
            <a:r>
              <a:rPr lang="en-GB" sz="3200" i="1" dirty="0"/>
              <a:t>but, at heart, I still longed for the sticky toffee pudding from </a:t>
            </a:r>
            <a:r>
              <a:rPr lang="en-GB" sz="3200" i="1" dirty="0">
                <a:highlight>
                  <a:srgbClr val="FF00FF"/>
                </a:highlight>
              </a:rPr>
              <a:t>my</a:t>
            </a:r>
            <a:r>
              <a:rPr lang="en-GB" sz="3200" i="1" dirty="0"/>
              <a:t> primary school…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6553AD-B157-4C26-B73A-E7389A04565E}"/>
              </a:ext>
            </a:extLst>
          </p:cNvPr>
          <p:cNvSpPr/>
          <p:nvPr/>
        </p:nvSpPr>
        <p:spPr>
          <a:xfrm>
            <a:off x="254474" y="5034426"/>
            <a:ext cx="4413219" cy="1721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u="sng" dirty="0"/>
              <a:t>Sentence Starters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Offering a wide array of dishes, the catering staff…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Excitedly, I pointed at…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Feeling overwhelmed by the sight of...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Hungrily, I wolfed down my dinner…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E0B7E-C1F7-4B2A-8932-DADA85A7983D}"/>
              </a:ext>
            </a:extLst>
          </p:cNvPr>
          <p:cNvSpPr/>
          <p:nvPr/>
        </p:nvSpPr>
        <p:spPr>
          <a:xfrm>
            <a:off x="254474" y="1823574"/>
            <a:ext cx="4413219" cy="30759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u="sng" dirty="0"/>
              <a:t>Success Criteria</a:t>
            </a:r>
          </a:p>
          <a:p>
            <a:pPr algn="ctr"/>
            <a:endParaRPr lang="en-GB" u="sng" dirty="0"/>
          </a:p>
          <a:p>
            <a:r>
              <a:rPr lang="en-GB" u="sng" dirty="0"/>
              <a:t>You must: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Include a range of </a:t>
            </a:r>
            <a:r>
              <a:rPr lang="en-GB" dirty="0">
                <a:highlight>
                  <a:srgbClr val="00FFFF"/>
                </a:highlight>
              </a:rPr>
              <a:t>ambitious adjectives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</a:t>
            </a:r>
            <a:r>
              <a:rPr lang="en-GB" dirty="0">
                <a:highlight>
                  <a:srgbClr val="FF00FF"/>
                </a:highlight>
              </a:rPr>
              <a:t>first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Zoom in on the </a:t>
            </a:r>
            <a:r>
              <a:rPr lang="en-GB" dirty="0">
                <a:highlight>
                  <a:srgbClr val="C0C0C0"/>
                </a:highlight>
              </a:rPr>
              <a:t>senses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u="sng" dirty="0"/>
          </a:p>
          <a:p>
            <a:r>
              <a:rPr lang="en-GB" u="sng" dirty="0">
                <a:highlight>
                  <a:srgbClr val="FFFF00"/>
                </a:highlight>
              </a:rPr>
              <a:t>Challenge: </a:t>
            </a:r>
          </a:p>
          <a:p>
            <a:r>
              <a:rPr lang="en-GB" dirty="0"/>
              <a:t>Can you vary your sentence types to include a range of simple, compound and complex sentences?</a:t>
            </a:r>
          </a:p>
        </p:txBody>
      </p:sp>
    </p:spTree>
    <p:extLst>
      <p:ext uri="{BB962C8B-B14F-4D97-AF65-F5344CB8AC3E}">
        <p14:creationId xmlns:p14="http://schemas.microsoft.com/office/powerpoint/2010/main" val="352682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0FF1-DA17-4FED-A2FA-E19E853BBE5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Give yourself a WWW (what went well) and EBI (even better if) based on the success criteria.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E5F8D-78C1-4F10-8E8F-D041747F6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If you are confident that you have met the success criteria, consider the following:</a:t>
            </a:r>
          </a:p>
          <a:p>
            <a:r>
              <a:rPr lang="en-GB" i="1" dirty="0"/>
              <a:t>Have you included a range of punctuation?</a:t>
            </a:r>
          </a:p>
          <a:p>
            <a:r>
              <a:rPr lang="en-GB" i="1" dirty="0"/>
              <a:t>Have you varied your sentence lengths?</a:t>
            </a:r>
          </a:p>
          <a:p>
            <a:r>
              <a:rPr lang="en-GB" i="1" dirty="0"/>
              <a:t>Have you varied your sentence starters?</a:t>
            </a:r>
          </a:p>
          <a:p>
            <a:endParaRPr lang="en-GB" i="1" dirty="0"/>
          </a:p>
          <a:p>
            <a:pPr marL="0" indent="0">
              <a:buNone/>
            </a:pPr>
            <a:r>
              <a:rPr lang="en-GB" i="1" dirty="0"/>
              <a:t>Model</a:t>
            </a:r>
          </a:p>
          <a:p>
            <a:pPr marL="0" indent="0">
              <a:buNone/>
            </a:pPr>
            <a:r>
              <a:rPr lang="en-GB" i="1" dirty="0"/>
              <a:t>WWW: I have included a range of ambitious adjectives, including ____ and _____…</a:t>
            </a:r>
          </a:p>
          <a:p>
            <a:pPr marL="0" indent="0">
              <a:buNone/>
            </a:pPr>
            <a:r>
              <a:rPr lang="en-GB" i="1" dirty="0"/>
              <a:t>EBI: I had included a range of sentence starters (for example, beginning a sentence with a verb).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53E169-CA13-4097-A670-AA29EE6EFA63}"/>
              </a:ext>
            </a:extLst>
          </p:cNvPr>
          <p:cNvSpPr/>
          <p:nvPr/>
        </p:nvSpPr>
        <p:spPr>
          <a:xfrm>
            <a:off x="7751135" y="2360428"/>
            <a:ext cx="3858200" cy="2020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u="sng" dirty="0"/>
              <a:t>Success Criteria</a:t>
            </a:r>
          </a:p>
          <a:p>
            <a:pPr algn="ctr"/>
            <a:endParaRPr lang="en-GB" sz="1200" u="sng" dirty="0"/>
          </a:p>
          <a:p>
            <a:r>
              <a:rPr lang="en-GB" sz="1200" u="sng" dirty="0"/>
              <a:t>You must: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Include a range of ambitious adjectives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Use first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Zoom in on the senses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200" u="sng" dirty="0"/>
          </a:p>
          <a:p>
            <a:r>
              <a:rPr lang="en-GB" sz="1200" u="sng" dirty="0">
                <a:highlight>
                  <a:srgbClr val="FFFF00"/>
                </a:highlight>
              </a:rPr>
              <a:t>Challenge: </a:t>
            </a:r>
          </a:p>
          <a:p>
            <a:r>
              <a:rPr lang="en-GB" sz="1200" dirty="0"/>
              <a:t>Can you vary your sentence types to include a range of simple, compound and complex sentences?</a:t>
            </a:r>
          </a:p>
        </p:txBody>
      </p:sp>
    </p:spTree>
    <p:extLst>
      <p:ext uri="{BB962C8B-B14F-4D97-AF65-F5344CB8AC3E}">
        <p14:creationId xmlns:p14="http://schemas.microsoft.com/office/powerpoint/2010/main" val="266450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495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What adjective would be most appropriate to describe the school: a) Inviting b) Imposing c) Inspiring d) Interesting  Be prepared to justify your decision.   Challenge: Can you describe the school using your own ambitious adjective?</vt:lpstr>
      <vt:lpstr>Learning Objective</vt:lpstr>
      <vt:lpstr>Below is an image of your future dining hall.  If you were to zoom in on three things, what would they be and why?</vt:lpstr>
      <vt:lpstr>Choose one section of the image that you could zoom in on in a descriptive opening and create a word bank of 5-10 ambitious adjectives.</vt:lpstr>
      <vt:lpstr>Write an opening to a description based on your first experience of the dining hall. </vt:lpstr>
      <vt:lpstr>Give yourself a WWW (what went well) and EBI (even better if) based on the success criteria.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adjective would be most appropriate to describe the school: a) Inviting b) Imposing c) Inspiring d) Interesting  Be prepared to justify your decision.   Challenge: Can you describe the school using your own ambitious adjective?</dc:title>
  <dc:creator>Camille Graham</dc:creator>
  <cp:lastModifiedBy>Camille Graham</cp:lastModifiedBy>
  <cp:revision>8</cp:revision>
  <dcterms:created xsi:type="dcterms:W3CDTF">2021-06-22T09:25:38Z</dcterms:created>
  <dcterms:modified xsi:type="dcterms:W3CDTF">2021-06-22T10:43:31Z</dcterms:modified>
</cp:coreProperties>
</file>