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2" r:id="rId1"/>
  </p:sldMasterIdLst>
  <p:sldIdLst>
    <p:sldId id="256" r:id="rId2"/>
    <p:sldId id="259" r:id="rId3"/>
    <p:sldId id="278" r:id="rId4"/>
    <p:sldId id="279" r:id="rId5"/>
    <p:sldId id="258" r:id="rId6"/>
  </p:sldIdLst>
  <p:sldSz cx="6858000" cy="9144000" type="screen4x3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5019" autoAdjust="0"/>
    <p:restoredTop sz="94660"/>
  </p:normalViewPr>
  <p:slideViewPr>
    <p:cSldViewPr snapToGrid="0">
      <p:cViewPr varScale="1">
        <p:scale>
          <a:sx n="68" d="100"/>
          <a:sy n="68" d="100"/>
        </p:scale>
        <p:origin x="2142" y="7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viewProps" Target="viewProps.xml"/><Relationship Id="rId3" Type="http://schemas.openxmlformats.org/officeDocument/2006/relationships/slide" Target="slides/slide2.xml"/><Relationship Id="rId7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5" Type="http://schemas.openxmlformats.org/officeDocument/2006/relationships/slide" Target="slides/slide4.xml"/><Relationship Id="rId10" Type="http://schemas.openxmlformats.org/officeDocument/2006/relationships/tableStyles" Target="tableStyles.xml"/><Relationship Id="rId4" Type="http://schemas.openxmlformats.org/officeDocument/2006/relationships/slide" Target="slides/slide3.xml"/><Relationship Id="rId9" Type="http://schemas.openxmlformats.org/officeDocument/2006/relationships/theme" Target="theme/theme1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514350" y="1496484"/>
            <a:ext cx="5829300" cy="3183467"/>
          </a:xfrm>
        </p:spPr>
        <p:txBody>
          <a:bodyPr anchor="b"/>
          <a:lstStyle>
            <a:lvl1pPr algn="ctr">
              <a:defRPr sz="45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857250" y="4802717"/>
            <a:ext cx="5143500" cy="2207683"/>
          </a:xfrm>
        </p:spPr>
        <p:txBody>
          <a:bodyPr/>
          <a:lstStyle>
            <a:lvl1pPr marL="0" indent="0" algn="ctr">
              <a:buNone/>
              <a:defRPr sz="1800"/>
            </a:lvl1pPr>
            <a:lvl2pPr marL="342900" indent="0" algn="ctr">
              <a:buNone/>
              <a:defRPr sz="1500"/>
            </a:lvl2pPr>
            <a:lvl3pPr marL="685800" indent="0" algn="ctr">
              <a:buNone/>
              <a:defRPr sz="1350"/>
            </a:lvl3pPr>
            <a:lvl4pPr marL="1028700" indent="0" algn="ctr">
              <a:buNone/>
              <a:defRPr sz="1200"/>
            </a:lvl4pPr>
            <a:lvl5pPr marL="1371600" indent="0" algn="ctr">
              <a:buNone/>
              <a:defRPr sz="1200"/>
            </a:lvl5pPr>
            <a:lvl6pPr marL="1714500" indent="0" algn="ctr">
              <a:buNone/>
              <a:defRPr sz="1200"/>
            </a:lvl6pPr>
            <a:lvl7pPr marL="2057400" indent="0" algn="ctr">
              <a:buNone/>
              <a:defRPr sz="1200"/>
            </a:lvl7pPr>
            <a:lvl8pPr marL="2400300" indent="0" algn="ctr">
              <a:buNone/>
              <a:defRPr sz="1200"/>
            </a:lvl8pPr>
            <a:lvl9pPr marL="2743200" indent="0" algn="ctr">
              <a:buNone/>
              <a:defRPr sz="1200"/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D90FC3-BD09-42D9-99FE-313EF70339E7}" type="datetimeFigureOut">
              <a:rPr lang="en-GB" smtClean="0"/>
              <a:t>21/06/2021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962B59-4E6B-41B9-85AB-2B6DF66EB0EF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338535131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D90FC3-BD09-42D9-99FE-313EF70339E7}" type="datetimeFigureOut">
              <a:rPr lang="en-GB" smtClean="0"/>
              <a:t>21/06/2021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962B59-4E6B-41B9-85AB-2B6DF66EB0EF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649264421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67916" y="2279653"/>
            <a:ext cx="5915025" cy="3803649"/>
          </a:xfrm>
        </p:spPr>
        <p:txBody>
          <a:bodyPr anchor="b"/>
          <a:lstStyle>
            <a:lvl1pPr>
              <a:defRPr sz="45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67916" y="6119286"/>
            <a:ext cx="5915025" cy="2000249"/>
          </a:xfrm>
        </p:spPr>
        <p:txBody>
          <a:bodyPr/>
          <a:lstStyle>
            <a:lvl1pPr marL="0" indent="0">
              <a:buNone/>
              <a:defRPr sz="1800">
                <a:solidFill>
                  <a:schemeClr val="tx1"/>
                </a:solidFill>
              </a:defRPr>
            </a:lvl1pPr>
            <a:lvl2pPr marL="342900" indent="0">
              <a:buNone/>
              <a:defRPr sz="150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D90FC3-BD09-42D9-99FE-313EF70339E7}" type="datetimeFigureOut">
              <a:rPr lang="en-GB" smtClean="0"/>
              <a:t>21/06/2021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962B59-4E6B-41B9-85AB-2B6DF66EB0EF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745612705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471488" y="2434167"/>
            <a:ext cx="2914650" cy="5801784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3471863" y="2434167"/>
            <a:ext cx="2914650" cy="5801784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D90FC3-BD09-42D9-99FE-313EF70339E7}" type="datetimeFigureOut">
              <a:rPr lang="en-GB" smtClean="0"/>
              <a:t>21/06/2021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962B59-4E6B-41B9-85AB-2B6DF66EB0EF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595117078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2381" y="486836"/>
            <a:ext cx="5915025" cy="1767417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72381" y="2241551"/>
            <a:ext cx="2901255" cy="1098549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72381" y="3340100"/>
            <a:ext cx="2901255" cy="4912784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3471863" y="2241551"/>
            <a:ext cx="2915543" cy="1098549"/>
          </a:xfrm>
        </p:spPr>
        <p:txBody>
          <a:bodyPr anchor="b"/>
          <a:lstStyle>
            <a:lvl1pPr marL="0" indent="0">
              <a:buNone/>
              <a:defRPr sz="1800" b="1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3471863" y="3340100"/>
            <a:ext cx="2915543" cy="4912784"/>
          </a:xfrm>
        </p:spPr>
        <p:txBody>
          <a:bodyPr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D90FC3-BD09-42D9-99FE-313EF70339E7}" type="datetimeFigureOut">
              <a:rPr lang="en-GB" smtClean="0"/>
              <a:t>21/06/2021</a:t>
            </a:fld>
            <a:endParaRPr lang="en-GB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962B59-4E6B-41B9-85AB-2B6DF66EB0EF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862188587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D90FC3-BD09-42D9-99FE-313EF70339E7}" type="datetimeFigureOut">
              <a:rPr lang="en-GB" smtClean="0"/>
              <a:t>21/06/2021</a:t>
            </a:fld>
            <a:endParaRPr lang="en-GB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962B59-4E6B-41B9-85AB-2B6DF66EB0EF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16529594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D90FC3-BD09-42D9-99FE-313EF70339E7}" type="datetimeFigureOut">
              <a:rPr lang="en-GB" smtClean="0"/>
              <a:t>21/06/2021</a:t>
            </a:fld>
            <a:endParaRPr lang="en-GB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962B59-4E6B-41B9-85AB-2B6DF66EB0EF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032435021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2381" y="609600"/>
            <a:ext cx="2211884" cy="21336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2915543" y="1316569"/>
            <a:ext cx="3471863" cy="6498167"/>
          </a:xfrm>
        </p:spPr>
        <p:txBody>
          <a:bodyPr/>
          <a:lstStyle>
            <a:lvl1pPr>
              <a:defRPr sz="2400"/>
            </a:lvl1pPr>
            <a:lvl2pPr>
              <a:defRPr sz="2100"/>
            </a:lvl2pPr>
            <a:lvl3pPr>
              <a:defRPr sz="1800"/>
            </a:lvl3pPr>
            <a:lvl4pPr>
              <a:defRPr sz="1500"/>
            </a:lvl4pPr>
            <a:lvl5pPr>
              <a:defRPr sz="1500"/>
            </a:lvl5pPr>
            <a:lvl6pPr>
              <a:defRPr sz="1500"/>
            </a:lvl6pPr>
            <a:lvl7pPr>
              <a:defRPr sz="1500"/>
            </a:lvl7pPr>
            <a:lvl8pPr>
              <a:defRPr sz="1500"/>
            </a:lvl8pPr>
            <a:lvl9pPr>
              <a:defRPr sz="1500"/>
            </a:lvl9pPr>
          </a:lstStyle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2381" y="2743200"/>
            <a:ext cx="2211884" cy="5082117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D90FC3-BD09-42D9-99FE-313EF70339E7}" type="datetimeFigureOut">
              <a:rPr lang="en-GB" smtClean="0"/>
              <a:t>21/06/2021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962B59-4E6B-41B9-85AB-2B6DF66EB0EF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2860819231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2381" y="609600"/>
            <a:ext cx="2211884" cy="2133600"/>
          </a:xfrm>
        </p:spPr>
        <p:txBody>
          <a:bodyPr anchor="b"/>
          <a:lstStyle>
            <a:lvl1pPr>
              <a:defRPr sz="2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2915543" y="1316569"/>
            <a:ext cx="3471863" cy="6498167"/>
          </a:xfrm>
        </p:spPr>
        <p:txBody>
          <a:bodyPr anchor="t"/>
          <a:lstStyle>
            <a:lvl1pPr marL="0" indent="0">
              <a:buNone/>
              <a:defRPr sz="24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2381" y="2743200"/>
            <a:ext cx="2211884" cy="5082117"/>
          </a:xfrm>
        </p:spPr>
        <p:txBody>
          <a:bodyPr/>
          <a:lstStyle>
            <a:lvl1pPr marL="0" indent="0">
              <a:buNone/>
              <a:defRPr sz="1200"/>
            </a:lvl1pPr>
            <a:lvl2pPr marL="342900" indent="0">
              <a:buNone/>
              <a:defRPr sz="1050"/>
            </a:lvl2pPr>
            <a:lvl3pPr marL="685800" indent="0">
              <a:buNone/>
              <a:defRPr sz="900"/>
            </a:lvl3pPr>
            <a:lvl4pPr marL="1028700" indent="0">
              <a:buNone/>
              <a:defRPr sz="750"/>
            </a:lvl4pPr>
            <a:lvl5pPr marL="1371600" indent="0">
              <a:buNone/>
              <a:defRPr sz="750"/>
            </a:lvl5pPr>
            <a:lvl6pPr marL="1714500" indent="0">
              <a:buNone/>
              <a:defRPr sz="750"/>
            </a:lvl6pPr>
            <a:lvl7pPr marL="2057400" indent="0">
              <a:buNone/>
              <a:defRPr sz="750"/>
            </a:lvl7pPr>
            <a:lvl8pPr marL="2400300" indent="0">
              <a:buNone/>
              <a:defRPr sz="750"/>
            </a:lvl8pPr>
            <a:lvl9pPr marL="2743200" indent="0">
              <a:buNone/>
              <a:defRPr sz="750"/>
            </a:lvl9pPr>
          </a:lstStyle>
          <a:p>
            <a:pPr lvl="0"/>
            <a:r>
              <a:rPr lang="en-US"/>
              <a:t>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D90FC3-BD09-42D9-99FE-313EF70339E7}" type="datetimeFigureOut">
              <a:rPr lang="en-GB" smtClean="0"/>
              <a:t>21/06/2021</a:t>
            </a:fld>
            <a:endParaRPr lang="en-GB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962B59-4E6B-41B9-85AB-2B6DF66EB0EF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1663776399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D90FC3-BD09-42D9-99FE-313EF70339E7}" type="datetimeFigureOut">
              <a:rPr lang="en-GB" smtClean="0"/>
              <a:t>21/06/2021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962B59-4E6B-41B9-85AB-2B6DF66EB0EF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390427755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4907757" y="486834"/>
            <a:ext cx="1478756" cy="7749117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71488" y="486834"/>
            <a:ext cx="4350544" cy="7749117"/>
          </a:xfrm>
        </p:spPr>
        <p:txBody>
          <a:bodyPr vert="eaVert"/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3CD90FC3-BD09-42D9-99FE-313EF70339E7}" type="datetimeFigureOut">
              <a:rPr lang="en-GB" smtClean="0"/>
              <a:t>21/06/2021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96962B59-4E6B-41B9-85AB-2B6DF66EB0EF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3076193864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71488" y="486836"/>
            <a:ext cx="5915025" cy="1767417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71488" y="2434167"/>
            <a:ext cx="5915025" cy="580178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471488" y="8475136"/>
            <a:ext cx="154305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3CD90FC3-BD09-42D9-99FE-313EF70339E7}" type="datetimeFigureOut">
              <a:rPr lang="en-GB" smtClean="0"/>
              <a:t>21/06/2021</a:t>
            </a:fld>
            <a:endParaRPr lang="en-GB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2271713" y="8475136"/>
            <a:ext cx="2314575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GB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843463" y="8475136"/>
            <a:ext cx="1543050" cy="486833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9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96962B59-4E6B-41B9-85AB-2B6DF66EB0EF}" type="slidenum">
              <a:rPr lang="en-GB" smtClean="0"/>
              <a:t>‹#›</a:t>
            </a:fld>
            <a:endParaRPr lang="en-GB"/>
          </a:p>
        </p:txBody>
      </p:sp>
    </p:spTree>
    <p:extLst>
      <p:ext uri="{BB962C8B-B14F-4D97-AF65-F5344CB8AC3E}">
        <p14:creationId xmlns:p14="http://schemas.microsoft.com/office/powerpoint/2010/main" val="468845348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33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171450" indent="-171450" algn="l" defTabSz="685800" rtl="0" eaLnBrk="1" latinLnBrk="0" hangingPunct="1">
        <a:lnSpc>
          <a:spcPct val="90000"/>
        </a:lnSpc>
        <a:spcBef>
          <a:spcPts val="750"/>
        </a:spcBef>
        <a:buFont typeface="Arial" panose="020B0604020202020204" pitchFamily="34" charset="0"/>
        <a:buChar char="•"/>
        <a:defRPr sz="2100" kern="1200">
          <a:solidFill>
            <a:schemeClr val="tx1"/>
          </a:solidFill>
          <a:latin typeface="+mn-lt"/>
          <a:ea typeface="+mn-ea"/>
          <a:cs typeface="+mn-cs"/>
        </a:defRPr>
      </a:lvl1pPr>
      <a:lvl2pPr marL="5143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8572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500" kern="1200">
          <a:solidFill>
            <a:schemeClr val="tx1"/>
          </a:solidFill>
          <a:latin typeface="+mn-lt"/>
          <a:ea typeface="+mn-ea"/>
          <a:cs typeface="+mn-cs"/>
        </a:defRPr>
      </a:lvl3pPr>
      <a:lvl4pPr marL="12001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5430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8859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2288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5717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914650" indent="-171450" algn="l" defTabSz="685800" rtl="0" eaLnBrk="1" latinLnBrk="0" hangingPunct="1">
        <a:lnSpc>
          <a:spcPct val="90000"/>
        </a:lnSpc>
        <a:spcBef>
          <a:spcPts val="375"/>
        </a:spcBef>
        <a:buFont typeface="Arial" panose="020B0604020202020204" pitchFamily="34" charset="0"/>
        <a:buChar char="•"/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Layout" Target="../slideLayouts/slideLayout1.xml"/><Relationship Id="rId6" Type="http://schemas.openxmlformats.org/officeDocument/2006/relationships/image" Target="../media/image5.png"/><Relationship Id="rId5" Type="http://schemas.openxmlformats.org/officeDocument/2006/relationships/image" Target="../media/image4.jpg"/><Relationship Id="rId4" Type="http://schemas.openxmlformats.org/officeDocument/2006/relationships/image" Target="../media/image3.png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8" Type="http://schemas.openxmlformats.org/officeDocument/2006/relationships/image" Target="../media/image11.png"/><Relationship Id="rId3" Type="http://schemas.openxmlformats.org/officeDocument/2006/relationships/image" Target="../media/image6.png"/><Relationship Id="rId7" Type="http://schemas.openxmlformats.org/officeDocument/2006/relationships/image" Target="../media/image10.png"/><Relationship Id="rId2" Type="http://schemas.openxmlformats.org/officeDocument/2006/relationships/hyperlink" Target="mailto:lblyth@st-wilfrids.org" TargetMode="External"/><Relationship Id="rId1" Type="http://schemas.openxmlformats.org/officeDocument/2006/relationships/slideLayout" Target="../slideLayouts/slideLayout7.xml"/><Relationship Id="rId6" Type="http://schemas.openxmlformats.org/officeDocument/2006/relationships/image" Target="../media/image9.png"/><Relationship Id="rId5" Type="http://schemas.openxmlformats.org/officeDocument/2006/relationships/image" Target="../media/image8.png"/><Relationship Id="rId4" Type="http://schemas.openxmlformats.org/officeDocument/2006/relationships/image" Target="../media/image7.jpeg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4" Type="http://schemas.openxmlformats.org/officeDocument/2006/relationships/hyperlink" Target="https://www.jamieoliver.com/recipes/vegetables-recipes/rainbow-salad-wrap/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" name="Rectangle 18">
            <a:extLst>
              <a:ext uri="{FF2B5EF4-FFF2-40B4-BE49-F238E27FC236}">
                <a16:creationId xmlns:a16="http://schemas.microsoft.com/office/drawing/2014/main" id="{EA4AF0D2-BE12-4758-BBDA-FC2D7396A461}"/>
              </a:ext>
            </a:extLst>
          </p:cNvPr>
          <p:cNvSpPr/>
          <p:nvPr/>
        </p:nvSpPr>
        <p:spPr>
          <a:xfrm>
            <a:off x="0" y="0"/>
            <a:ext cx="6858000" cy="5117899"/>
          </a:xfrm>
          <a:prstGeom prst="rect">
            <a:avLst/>
          </a:prstGeom>
          <a:gradFill flip="none" rotWithShape="1">
            <a:gsLst>
              <a:gs pos="84000">
                <a:schemeClr val="bg1"/>
              </a:gs>
              <a:gs pos="0">
                <a:schemeClr val="accent6"/>
              </a:gs>
              <a:gs pos="41000">
                <a:schemeClr val="accent6">
                  <a:lumMod val="60000"/>
                  <a:lumOff val="40000"/>
                </a:schemeClr>
              </a:gs>
              <a:gs pos="69000">
                <a:schemeClr val="accent3">
                  <a:lumMod val="60000"/>
                  <a:lumOff val="40000"/>
                </a:schemeClr>
              </a:gs>
            </a:gsLst>
            <a:lin ang="5400000" scaled="1"/>
            <a:tileRect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pic>
        <p:nvPicPr>
          <p:cNvPr id="8" name="Picture 7">
            <a:extLst>
              <a:ext uri="{FF2B5EF4-FFF2-40B4-BE49-F238E27FC236}">
                <a16:creationId xmlns:a16="http://schemas.microsoft.com/office/drawing/2014/main" id="{042E9B44-7707-4EC3-8F6E-C2589ED75A9B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427298" y="590053"/>
            <a:ext cx="898956" cy="1183178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9" name="TextBox 8">
            <a:extLst>
              <a:ext uri="{FF2B5EF4-FFF2-40B4-BE49-F238E27FC236}">
                <a16:creationId xmlns:a16="http://schemas.microsoft.com/office/drawing/2014/main" id="{A04D5337-BEA6-4D55-B199-FA68ACF9FE8D}"/>
              </a:ext>
            </a:extLst>
          </p:cNvPr>
          <p:cNvSpPr txBox="1"/>
          <p:nvPr/>
        </p:nvSpPr>
        <p:spPr>
          <a:xfrm>
            <a:off x="2100135" y="1864714"/>
            <a:ext cx="1123034" cy="55996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13" b="1" dirty="0" err="1">
                <a:latin typeface="Calibri" panose="020F0502020204030204" pitchFamily="34" charset="0"/>
                <a:cs typeface="Calibri" panose="020F0502020204030204" pitchFamily="34" charset="0"/>
              </a:rPr>
              <a:t>Mrs</a:t>
            </a:r>
            <a:r>
              <a:rPr lang="en-US" sz="1013" b="1" dirty="0">
                <a:latin typeface="Calibri" panose="020F0502020204030204" pitchFamily="34" charset="0"/>
                <a:cs typeface="Calibri" panose="020F0502020204030204" pitchFamily="34" charset="0"/>
              </a:rPr>
              <a:t> Blyth</a:t>
            </a:r>
          </a:p>
          <a:p>
            <a:pPr algn="ctr"/>
            <a:r>
              <a:rPr lang="en-US" sz="1013" b="1" dirty="0">
                <a:latin typeface="Calibri" panose="020F0502020204030204" pitchFamily="34" charset="0"/>
                <a:cs typeface="Calibri" panose="020F0502020204030204" pitchFamily="34" charset="0"/>
              </a:rPr>
              <a:t>Teacher of DT/ Engineering</a:t>
            </a:r>
          </a:p>
        </p:txBody>
      </p:sp>
      <p:pic>
        <p:nvPicPr>
          <p:cNvPr id="10" name="Picture 2">
            <a:extLst>
              <a:ext uri="{FF2B5EF4-FFF2-40B4-BE49-F238E27FC236}">
                <a16:creationId xmlns:a16="http://schemas.microsoft.com/office/drawing/2014/main" id="{6249E2C6-86D4-4567-9BBD-51AA3079EC4C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8618" t="3268" r="39386" b="-1533"/>
          <a:stretch/>
        </p:blipFill>
        <p:spPr bwMode="auto">
          <a:xfrm>
            <a:off x="3831186" y="590053"/>
            <a:ext cx="898956" cy="1183178"/>
          </a:xfrm>
          <a:prstGeom prst="rec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1" name="Picture 4">
            <a:extLst>
              <a:ext uri="{FF2B5EF4-FFF2-40B4-BE49-F238E27FC236}">
                <a16:creationId xmlns:a16="http://schemas.microsoft.com/office/drawing/2014/main" id="{B87396E0-86AF-468B-88A5-EA10B85D892D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16608" b="12927"/>
          <a:stretch/>
        </p:blipFill>
        <p:spPr bwMode="auto">
          <a:xfrm>
            <a:off x="2189275" y="590054"/>
            <a:ext cx="944754" cy="1183178"/>
          </a:xfrm>
          <a:prstGeom prst="rect">
            <a:avLst/>
          </a:prstGeom>
          <a:noFill/>
          <a:ln>
            <a:solidFill>
              <a:schemeClr val="tx1"/>
            </a:solidFill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sp>
        <p:nvSpPr>
          <p:cNvPr id="12" name="TextBox 11">
            <a:extLst>
              <a:ext uri="{FF2B5EF4-FFF2-40B4-BE49-F238E27FC236}">
                <a16:creationId xmlns:a16="http://schemas.microsoft.com/office/drawing/2014/main" id="{382FE558-7A70-489F-9455-72CB0AA576B4}"/>
              </a:ext>
            </a:extLst>
          </p:cNvPr>
          <p:cNvSpPr txBox="1"/>
          <p:nvPr/>
        </p:nvSpPr>
        <p:spPr>
          <a:xfrm>
            <a:off x="3712039" y="1864713"/>
            <a:ext cx="1123034" cy="55996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13" b="1" dirty="0">
                <a:latin typeface="Calibri" panose="020F0502020204030204" pitchFamily="34" charset="0"/>
                <a:cs typeface="Calibri" panose="020F0502020204030204" pitchFamily="34" charset="0"/>
              </a:rPr>
              <a:t>Mr Watson</a:t>
            </a:r>
          </a:p>
          <a:p>
            <a:pPr algn="ctr"/>
            <a:r>
              <a:rPr lang="en-US" sz="1013" b="1" dirty="0">
                <a:latin typeface="Calibri" panose="020F0502020204030204" pitchFamily="34" charset="0"/>
                <a:cs typeface="Calibri" panose="020F0502020204030204" pitchFamily="34" charset="0"/>
              </a:rPr>
              <a:t>Teacher of DT/ Engineering</a:t>
            </a:r>
          </a:p>
        </p:txBody>
      </p:sp>
      <p:sp>
        <p:nvSpPr>
          <p:cNvPr id="13" name="TextBox 12">
            <a:extLst>
              <a:ext uri="{FF2B5EF4-FFF2-40B4-BE49-F238E27FC236}">
                <a16:creationId xmlns:a16="http://schemas.microsoft.com/office/drawing/2014/main" id="{B73C9D9D-EA50-4076-99A5-3B39E4C5A33E}"/>
              </a:ext>
            </a:extLst>
          </p:cNvPr>
          <p:cNvSpPr txBox="1"/>
          <p:nvPr/>
        </p:nvSpPr>
        <p:spPr>
          <a:xfrm>
            <a:off x="5284551" y="1878081"/>
            <a:ext cx="1123034" cy="55996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13" b="1" dirty="0">
                <a:latin typeface="Calibri" panose="020F0502020204030204" pitchFamily="34" charset="0"/>
                <a:cs typeface="Calibri" panose="020F0502020204030204" pitchFamily="34" charset="0"/>
              </a:rPr>
              <a:t>Mr Wood</a:t>
            </a:r>
          </a:p>
          <a:p>
            <a:pPr algn="ctr"/>
            <a:r>
              <a:rPr lang="en-US" sz="1013" b="1" dirty="0">
                <a:latin typeface="Calibri" panose="020F0502020204030204" pitchFamily="34" charset="0"/>
                <a:cs typeface="Calibri" panose="020F0502020204030204" pitchFamily="34" charset="0"/>
              </a:rPr>
              <a:t>DT/Engineering Technician</a:t>
            </a:r>
          </a:p>
        </p:txBody>
      </p:sp>
      <p:pic>
        <p:nvPicPr>
          <p:cNvPr id="15" name="Picture 14">
            <a:extLst>
              <a:ext uri="{FF2B5EF4-FFF2-40B4-BE49-F238E27FC236}">
                <a16:creationId xmlns:a16="http://schemas.microsoft.com/office/drawing/2014/main" id="{DD7E1B85-BE74-4C83-9DED-FD6656361B88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31746" y="590053"/>
            <a:ext cx="960372" cy="1183178"/>
          </a:xfrm>
          <a:prstGeom prst="rect">
            <a:avLst/>
          </a:prstGeom>
          <a:ln>
            <a:solidFill>
              <a:schemeClr val="tx1"/>
            </a:solidFill>
          </a:ln>
        </p:spPr>
      </p:pic>
      <p:sp>
        <p:nvSpPr>
          <p:cNvPr id="16" name="TextBox 15">
            <a:extLst>
              <a:ext uri="{FF2B5EF4-FFF2-40B4-BE49-F238E27FC236}">
                <a16:creationId xmlns:a16="http://schemas.microsoft.com/office/drawing/2014/main" id="{19FD8EAF-4BEE-49E6-A072-FE633EDA87E5}"/>
              </a:ext>
            </a:extLst>
          </p:cNvPr>
          <p:cNvSpPr txBox="1"/>
          <p:nvPr/>
        </p:nvSpPr>
        <p:spPr>
          <a:xfrm>
            <a:off x="450415" y="1864715"/>
            <a:ext cx="1123034" cy="55996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1013" b="1" dirty="0">
                <a:latin typeface="Calibri" panose="020F0502020204030204" pitchFamily="34" charset="0"/>
                <a:cs typeface="Calibri" panose="020F0502020204030204" pitchFamily="34" charset="0"/>
              </a:rPr>
              <a:t>Mrs Woodhouse</a:t>
            </a:r>
          </a:p>
          <a:p>
            <a:pPr algn="ctr"/>
            <a:r>
              <a:rPr lang="en-US" sz="1013" b="1" dirty="0">
                <a:latin typeface="Calibri" panose="020F0502020204030204" pitchFamily="34" charset="0"/>
                <a:cs typeface="Calibri" panose="020F0502020204030204" pitchFamily="34" charset="0"/>
              </a:rPr>
              <a:t>Head of DT/ Engineering</a:t>
            </a:r>
          </a:p>
        </p:txBody>
      </p:sp>
      <p:sp>
        <p:nvSpPr>
          <p:cNvPr id="17" name="TextBox 16">
            <a:extLst>
              <a:ext uri="{FF2B5EF4-FFF2-40B4-BE49-F238E27FC236}">
                <a16:creationId xmlns:a16="http://schemas.microsoft.com/office/drawing/2014/main" id="{E4CD38A1-2457-4049-BD2F-870D852D6EAA}"/>
              </a:ext>
            </a:extLst>
          </p:cNvPr>
          <p:cNvSpPr txBox="1"/>
          <p:nvPr/>
        </p:nvSpPr>
        <p:spPr>
          <a:xfrm>
            <a:off x="367838" y="2777428"/>
            <a:ext cx="6490162" cy="113107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3375" dirty="0">
                <a:latin typeface="Arial Black" panose="020B0A04020102020204" pitchFamily="34" charset="0"/>
              </a:rPr>
              <a:t>WELCOME TO  </a:t>
            </a:r>
          </a:p>
          <a:p>
            <a:pPr algn="ctr"/>
            <a:r>
              <a:rPr lang="en-GB" sz="3375" dirty="0">
                <a:latin typeface="Arial Black" panose="020B0A04020102020204" pitchFamily="34" charset="0"/>
              </a:rPr>
              <a:t>DESIGN TECHNOLOGY</a:t>
            </a:r>
          </a:p>
        </p:txBody>
      </p:sp>
      <p:pic>
        <p:nvPicPr>
          <p:cNvPr id="18" name="Picture 17">
            <a:extLst>
              <a:ext uri="{FF2B5EF4-FFF2-40B4-BE49-F238E27FC236}">
                <a16:creationId xmlns:a16="http://schemas.microsoft.com/office/drawing/2014/main" id="{B7C65466-F183-4FA9-9FA5-5268715B8FBB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-379790" y="6172703"/>
            <a:ext cx="7617580" cy="3069771"/>
          </a:xfrm>
          <a:prstGeom prst="rect">
            <a:avLst/>
          </a:prstGeom>
        </p:spPr>
      </p:pic>
      <p:sp>
        <p:nvSpPr>
          <p:cNvPr id="20" name="TextBox 19">
            <a:extLst>
              <a:ext uri="{FF2B5EF4-FFF2-40B4-BE49-F238E27FC236}">
                <a16:creationId xmlns:a16="http://schemas.microsoft.com/office/drawing/2014/main" id="{E6169612-266F-4A91-9B7B-EF61ABD86D1F}"/>
              </a:ext>
            </a:extLst>
          </p:cNvPr>
          <p:cNvSpPr txBox="1"/>
          <p:nvPr/>
        </p:nvSpPr>
        <p:spPr>
          <a:xfrm>
            <a:off x="0" y="0"/>
            <a:ext cx="6858000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800" dirty="0">
                <a:latin typeface="Arial Black" panose="020B0A04020102020204" pitchFamily="34" charset="0"/>
              </a:rPr>
              <a:t>TEAM DT</a:t>
            </a:r>
          </a:p>
        </p:txBody>
      </p:sp>
      <p:sp>
        <p:nvSpPr>
          <p:cNvPr id="21" name="TextBox 20">
            <a:extLst>
              <a:ext uri="{FF2B5EF4-FFF2-40B4-BE49-F238E27FC236}">
                <a16:creationId xmlns:a16="http://schemas.microsoft.com/office/drawing/2014/main" id="{4648D76F-6431-43F1-8ED7-11E311B3570E}"/>
              </a:ext>
            </a:extLst>
          </p:cNvPr>
          <p:cNvSpPr txBox="1"/>
          <p:nvPr/>
        </p:nvSpPr>
        <p:spPr>
          <a:xfrm>
            <a:off x="367838" y="4218506"/>
            <a:ext cx="6490162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400" dirty="0">
                <a:solidFill>
                  <a:schemeClr val="accent6">
                    <a:lumMod val="75000"/>
                  </a:schemeClr>
                </a:solidFill>
                <a:latin typeface="Arial Black" panose="020B0A04020102020204" pitchFamily="34" charset="0"/>
              </a:rPr>
              <a:t>IN Y7 YOU WILL BE STUDYING </a:t>
            </a:r>
            <a:br>
              <a:rPr lang="en-GB" sz="2400" dirty="0">
                <a:solidFill>
                  <a:schemeClr val="accent6">
                    <a:lumMod val="75000"/>
                  </a:schemeClr>
                </a:solidFill>
                <a:latin typeface="Arial Black" panose="020B0A04020102020204" pitchFamily="34" charset="0"/>
              </a:rPr>
            </a:br>
            <a:r>
              <a:rPr lang="en-GB" sz="2400" dirty="0">
                <a:solidFill>
                  <a:schemeClr val="accent6">
                    <a:lumMod val="75000"/>
                  </a:schemeClr>
                </a:solidFill>
                <a:latin typeface="Arial Black" panose="020B0A04020102020204" pitchFamily="34" charset="0"/>
              </a:rPr>
              <a:t>FOOD TECHNOLOGY </a:t>
            </a:r>
          </a:p>
        </p:txBody>
      </p:sp>
      <p:sp>
        <p:nvSpPr>
          <p:cNvPr id="22" name="TextBox 21">
            <a:extLst>
              <a:ext uri="{FF2B5EF4-FFF2-40B4-BE49-F238E27FC236}">
                <a16:creationId xmlns:a16="http://schemas.microsoft.com/office/drawing/2014/main" id="{052CA88F-5516-4A90-B9FC-631ACD730729}"/>
              </a:ext>
            </a:extLst>
          </p:cNvPr>
          <p:cNvSpPr txBox="1"/>
          <p:nvPr/>
        </p:nvSpPr>
        <p:spPr>
          <a:xfrm>
            <a:off x="367838" y="5384786"/>
            <a:ext cx="6490162" cy="64633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dirty="0">
                <a:solidFill>
                  <a:srgbClr val="0070C0"/>
                </a:solidFill>
                <a:latin typeface="Arial Black" panose="020B0A04020102020204" pitchFamily="34" charset="0"/>
              </a:rPr>
              <a:t>IN Y8 AND 9 YOU WILL MAKE WITH WOOD, PLASTIC AND METAL</a:t>
            </a:r>
          </a:p>
        </p:txBody>
      </p:sp>
    </p:spTree>
    <p:extLst>
      <p:ext uri="{BB962C8B-B14F-4D97-AF65-F5344CB8AC3E}">
        <p14:creationId xmlns:p14="http://schemas.microsoft.com/office/powerpoint/2010/main" val="3796820626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: Rounded Corners 6">
            <a:extLst>
              <a:ext uri="{FF2B5EF4-FFF2-40B4-BE49-F238E27FC236}">
                <a16:creationId xmlns:a16="http://schemas.microsoft.com/office/drawing/2014/main" id="{63F33894-50F8-4B61-8915-F870653AE68B}"/>
              </a:ext>
            </a:extLst>
          </p:cNvPr>
          <p:cNvSpPr/>
          <p:nvPr/>
        </p:nvSpPr>
        <p:spPr>
          <a:xfrm>
            <a:off x="471488" y="1420837"/>
            <a:ext cx="5915024" cy="4445392"/>
          </a:xfrm>
          <a:prstGeom prst="roundRect">
            <a:avLst/>
          </a:prstGeom>
          <a:solidFill>
            <a:srgbClr val="92D05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6" name="Rectangle: Rounded Corners 5">
            <a:extLst>
              <a:ext uri="{FF2B5EF4-FFF2-40B4-BE49-F238E27FC236}">
                <a16:creationId xmlns:a16="http://schemas.microsoft.com/office/drawing/2014/main" id="{CF1DBB03-A2B2-4CB9-A110-A8004F83C0DB}"/>
              </a:ext>
            </a:extLst>
          </p:cNvPr>
          <p:cNvSpPr/>
          <p:nvPr/>
        </p:nvSpPr>
        <p:spPr>
          <a:xfrm>
            <a:off x="471488" y="6078041"/>
            <a:ext cx="5915025" cy="2932955"/>
          </a:xfrm>
          <a:prstGeom prst="roundRect">
            <a:avLst/>
          </a:prstGeom>
          <a:solidFill>
            <a:srgbClr val="FFFF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7F46A58-1884-4D02-B1C4-CE4C52965BA4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763171" y="1727933"/>
            <a:ext cx="5331656" cy="4107953"/>
          </a:xfrm>
        </p:spPr>
        <p:txBody>
          <a:bodyPr>
            <a:normAutofit fontScale="85000" lnSpcReduction="10000"/>
          </a:bodyPr>
          <a:lstStyle/>
          <a:p>
            <a:pPr>
              <a:lnSpc>
                <a:spcPct val="210000"/>
              </a:lnSpc>
            </a:pPr>
            <a:r>
              <a:rPr lang="en-GB" sz="1600" b="1" dirty="0"/>
              <a:t>You will be learning about the different food groups</a:t>
            </a:r>
          </a:p>
          <a:p>
            <a:pPr>
              <a:lnSpc>
                <a:spcPct val="210000"/>
              </a:lnSpc>
            </a:pPr>
            <a:r>
              <a:rPr lang="en-GB" sz="1600" b="1" dirty="0"/>
              <a:t>You will learn about the hazards in the kitchen and how to stay safe</a:t>
            </a:r>
          </a:p>
          <a:p>
            <a:pPr>
              <a:lnSpc>
                <a:spcPct val="210000"/>
              </a:lnSpc>
            </a:pPr>
            <a:r>
              <a:rPr lang="en-GB" sz="1600" b="1" dirty="0"/>
              <a:t> You will learn about kitchen hygiene and how to wash up properly!</a:t>
            </a:r>
          </a:p>
          <a:p>
            <a:pPr>
              <a:lnSpc>
                <a:spcPct val="210000"/>
              </a:lnSpc>
            </a:pPr>
            <a:r>
              <a:rPr lang="en-GB" sz="1600" b="1" dirty="0"/>
              <a:t>You will learn how to cook lots of different meals independently</a:t>
            </a:r>
          </a:p>
          <a:p>
            <a:pPr>
              <a:lnSpc>
                <a:spcPct val="210000"/>
              </a:lnSpc>
            </a:pPr>
            <a:r>
              <a:rPr lang="en-GB" sz="1600" b="1" dirty="0"/>
              <a:t>You will learn how to plan your meals for the week on a budget</a:t>
            </a:r>
          </a:p>
          <a:p>
            <a:pPr>
              <a:lnSpc>
                <a:spcPct val="210000"/>
              </a:lnSpc>
            </a:pPr>
            <a:r>
              <a:rPr lang="en-GB" sz="1600" b="1" dirty="0"/>
              <a:t>You will learn about packaging </a:t>
            </a:r>
          </a:p>
          <a:p>
            <a:pPr>
              <a:lnSpc>
                <a:spcPct val="210000"/>
              </a:lnSpc>
            </a:pPr>
            <a:r>
              <a:rPr lang="en-GB" sz="1600" b="1" dirty="0"/>
              <a:t>You will learn how to adapt meals for different needs</a:t>
            </a: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5D96C246-0E8D-4246-A69E-4F26034EDCA1}"/>
              </a:ext>
            </a:extLst>
          </p:cNvPr>
          <p:cNvSpPr txBox="1"/>
          <p:nvPr/>
        </p:nvSpPr>
        <p:spPr>
          <a:xfrm>
            <a:off x="367838" y="378026"/>
            <a:ext cx="6490162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400" dirty="0">
                <a:solidFill>
                  <a:schemeClr val="accent6">
                    <a:lumMod val="75000"/>
                  </a:schemeClr>
                </a:solidFill>
                <a:latin typeface="Arial Black" panose="020B0A04020102020204" pitchFamily="34" charset="0"/>
              </a:rPr>
              <a:t>IN Y7 YOU WILL BE STUDYING </a:t>
            </a:r>
            <a:br>
              <a:rPr lang="en-GB" sz="2400" dirty="0">
                <a:solidFill>
                  <a:schemeClr val="accent6">
                    <a:lumMod val="75000"/>
                  </a:schemeClr>
                </a:solidFill>
                <a:latin typeface="Arial Black" panose="020B0A04020102020204" pitchFamily="34" charset="0"/>
              </a:rPr>
            </a:br>
            <a:r>
              <a:rPr lang="en-GB" sz="2400" dirty="0">
                <a:solidFill>
                  <a:schemeClr val="accent6">
                    <a:lumMod val="75000"/>
                  </a:schemeClr>
                </a:solidFill>
                <a:latin typeface="Arial Black" panose="020B0A04020102020204" pitchFamily="34" charset="0"/>
              </a:rPr>
              <a:t>FOOD TECHNOLOGY </a:t>
            </a:r>
          </a:p>
        </p:txBody>
      </p:sp>
      <p:sp>
        <p:nvSpPr>
          <p:cNvPr id="5" name="TextBox 4">
            <a:extLst>
              <a:ext uri="{FF2B5EF4-FFF2-40B4-BE49-F238E27FC236}">
                <a16:creationId xmlns:a16="http://schemas.microsoft.com/office/drawing/2014/main" id="{1196949B-21E4-4CDC-97D3-F8BA553A8CD1}"/>
              </a:ext>
            </a:extLst>
          </p:cNvPr>
          <p:cNvSpPr txBox="1"/>
          <p:nvPr/>
        </p:nvSpPr>
        <p:spPr>
          <a:xfrm>
            <a:off x="1107830" y="6333689"/>
            <a:ext cx="4642339" cy="3139321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b="1" dirty="0"/>
              <a:t>On the next slides are Mrs </a:t>
            </a:r>
            <a:r>
              <a:rPr lang="en-GB" b="1" dirty="0" err="1"/>
              <a:t>Blyths</a:t>
            </a:r>
            <a:r>
              <a:rPr lang="en-GB" b="1" dirty="0"/>
              <a:t> Challenges:</a:t>
            </a:r>
          </a:p>
          <a:p>
            <a:pPr marL="342900" indent="-342900">
              <a:buAutoNum type="arabicParenR"/>
            </a:pPr>
            <a:endParaRPr lang="en-GB" b="1" dirty="0"/>
          </a:p>
          <a:p>
            <a:pPr marL="342900" indent="-342900">
              <a:buFontTx/>
              <a:buAutoNum type="arabicParenR"/>
            </a:pPr>
            <a:r>
              <a:rPr lang="en-GB" b="1" dirty="0"/>
              <a:t>Competition - have your dessert design made and trialled by our award winning chef in Saints Café</a:t>
            </a:r>
          </a:p>
          <a:p>
            <a:pPr marL="342900" indent="-342900">
              <a:buFontTx/>
              <a:buAutoNum type="arabicParenR"/>
            </a:pPr>
            <a:endParaRPr lang="en-GB" b="1" dirty="0"/>
          </a:p>
          <a:p>
            <a:pPr marL="342900" indent="-342900">
              <a:buAutoNum type="arabicParenR"/>
            </a:pPr>
            <a:r>
              <a:rPr lang="en-GB" b="1" dirty="0"/>
              <a:t>Using the Jamie Oliver link have a go at using a grater and making yourself a healthy vegetable wrap</a:t>
            </a:r>
          </a:p>
          <a:p>
            <a:endParaRPr lang="en-GB" dirty="0"/>
          </a:p>
          <a:p>
            <a:endParaRPr lang="en-GB" dirty="0"/>
          </a:p>
        </p:txBody>
      </p:sp>
    </p:spTree>
    <p:extLst>
      <p:ext uri="{BB962C8B-B14F-4D97-AF65-F5344CB8AC3E}">
        <p14:creationId xmlns:p14="http://schemas.microsoft.com/office/powerpoint/2010/main" val="86724142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TextBox 25">
            <a:extLst>
              <a:ext uri="{FF2B5EF4-FFF2-40B4-BE49-F238E27FC236}">
                <a16:creationId xmlns:a16="http://schemas.microsoft.com/office/drawing/2014/main" id="{718660A9-2DFB-4108-A60B-317A071F689F}"/>
              </a:ext>
            </a:extLst>
          </p:cNvPr>
          <p:cNvSpPr txBox="1"/>
          <p:nvPr/>
        </p:nvSpPr>
        <p:spPr>
          <a:xfrm>
            <a:off x="183919" y="211772"/>
            <a:ext cx="649016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400" dirty="0">
                <a:solidFill>
                  <a:schemeClr val="accent6">
                    <a:lumMod val="75000"/>
                  </a:schemeClr>
                </a:solidFill>
                <a:latin typeface="Arial Black" panose="020B0A04020102020204" pitchFamily="34" charset="0"/>
              </a:rPr>
              <a:t>CHALLENGE 1</a:t>
            </a:r>
          </a:p>
        </p:txBody>
      </p:sp>
      <p:sp>
        <p:nvSpPr>
          <p:cNvPr id="28" name="TextBox 27">
            <a:extLst>
              <a:ext uri="{FF2B5EF4-FFF2-40B4-BE49-F238E27FC236}">
                <a16:creationId xmlns:a16="http://schemas.microsoft.com/office/drawing/2014/main" id="{F19AFFDC-8351-4262-9517-5DFB5A4DE54B}"/>
              </a:ext>
            </a:extLst>
          </p:cNvPr>
          <p:cNvSpPr txBox="1"/>
          <p:nvPr/>
        </p:nvSpPr>
        <p:spPr>
          <a:xfrm>
            <a:off x="395892" y="673437"/>
            <a:ext cx="6066215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dirty="0">
                <a:solidFill>
                  <a:schemeClr val="accent6">
                    <a:lumMod val="75000"/>
                  </a:schemeClr>
                </a:solidFill>
              </a:rPr>
              <a:t>We are very lucky to have an award winning </a:t>
            </a:r>
            <a:br>
              <a:rPr lang="en-GB" dirty="0">
                <a:solidFill>
                  <a:schemeClr val="accent6">
                    <a:lumMod val="75000"/>
                  </a:schemeClr>
                </a:solidFill>
              </a:rPr>
            </a:br>
            <a:r>
              <a:rPr lang="en-GB" dirty="0">
                <a:solidFill>
                  <a:schemeClr val="accent6">
                    <a:lumMod val="75000"/>
                  </a:schemeClr>
                </a:solidFill>
              </a:rPr>
              <a:t>kitchen team at St Wilfrids.</a:t>
            </a:r>
          </a:p>
          <a:p>
            <a:pPr algn="ctr"/>
            <a:r>
              <a:rPr lang="en-GB" dirty="0"/>
              <a:t>Your challenge is to come up with a new dessert that offers students something different.</a:t>
            </a:r>
          </a:p>
          <a:p>
            <a:pPr algn="ctr"/>
            <a:r>
              <a:rPr lang="en-GB" dirty="0"/>
              <a:t>If successful your dessert will be created and sold in </a:t>
            </a:r>
            <a:br>
              <a:rPr lang="en-GB" dirty="0"/>
            </a:br>
            <a:r>
              <a:rPr lang="en-GB" dirty="0"/>
              <a:t>Saints Café! </a:t>
            </a:r>
          </a:p>
        </p:txBody>
      </p:sp>
      <p:sp>
        <p:nvSpPr>
          <p:cNvPr id="30" name="TextBox 29">
            <a:extLst>
              <a:ext uri="{FF2B5EF4-FFF2-40B4-BE49-F238E27FC236}">
                <a16:creationId xmlns:a16="http://schemas.microsoft.com/office/drawing/2014/main" id="{0B876E63-C85E-4BA7-9024-00F76C0C81E7}"/>
              </a:ext>
            </a:extLst>
          </p:cNvPr>
          <p:cNvSpPr txBox="1"/>
          <p:nvPr/>
        </p:nvSpPr>
        <p:spPr>
          <a:xfrm>
            <a:off x="395892" y="5889389"/>
            <a:ext cx="6066215" cy="175432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marL="285750" indent="-285750" algn="ctr">
              <a:buFont typeface="Arial" panose="020B0604020202020204" pitchFamily="34" charset="0"/>
              <a:buChar char="•"/>
            </a:pPr>
            <a:r>
              <a:rPr lang="en-GB" dirty="0"/>
              <a:t>You need to consider the products on sale currently in Saints Café so you don’t design something too similar</a:t>
            </a:r>
          </a:p>
          <a:p>
            <a:pPr marL="285750" indent="-285750" algn="ctr">
              <a:buFont typeface="Arial" panose="020B0604020202020204" pitchFamily="34" charset="0"/>
              <a:buChar char="•"/>
            </a:pPr>
            <a:r>
              <a:rPr lang="en-GB" dirty="0"/>
              <a:t>You need to remember that cafes run to a budget so think about the cost of the ingredients</a:t>
            </a:r>
          </a:p>
          <a:p>
            <a:pPr marL="285750" indent="-285750" algn="ctr">
              <a:buFont typeface="Arial" panose="020B0604020202020204" pitchFamily="34" charset="0"/>
              <a:buChar char="•"/>
            </a:pPr>
            <a:r>
              <a:rPr lang="en-GB" dirty="0"/>
              <a:t>You need to think about potential hazards that may effect students with allergies </a:t>
            </a:r>
          </a:p>
        </p:txBody>
      </p:sp>
      <p:sp>
        <p:nvSpPr>
          <p:cNvPr id="32" name="TextBox 31">
            <a:extLst>
              <a:ext uri="{FF2B5EF4-FFF2-40B4-BE49-F238E27FC236}">
                <a16:creationId xmlns:a16="http://schemas.microsoft.com/office/drawing/2014/main" id="{BEBB98DB-59A0-43DE-8D06-8234C156B6A4}"/>
              </a:ext>
            </a:extLst>
          </p:cNvPr>
          <p:cNvSpPr txBox="1"/>
          <p:nvPr/>
        </p:nvSpPr>
        <p:spPr>
          <a:xfrm>
            <a:off x="395892" y="8366517"/>
            <a:ext cx="6066215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1400" dirty="0"/>
              <a:t>Send your digital entry or photograph of your design to </a:t>
            </a:r>
            <a:r>
              <a:rPr lang="en-GB" sz="1400" dirty="0">
                <a:hlinkClick r:id="rId2"/>
              </a:rPr>
              <a:t>lblyth@st-wilfrids.org</a:t>
            </a:r>
            <a:r>
              <a:rPr lang="en-GB" sz="1400" dirty="0"/>
              <a:t> </a:t>
            </a:r>
            <a:br>
              <a:rPr lang="en-GB" sz="1400" dirty="0"/>
            </a:br>
            <a:r>
              <a:rPr lang="en-GB" sz="1400" dirty="0"/>
              <a:t>our head chef and kitchen team will decide on the winning idea.</a:t>
            </a:r>
          </a:p>
        </p:txBody>
      </p:sp>
      <p:pic>
        <p:nvPicPr>
          <p:cNvPr id="20" name="Picture 19">
            <a:extLst>
              <a:ext uri="{FF2B5EF4-FFF2-40B4-BE49-F238E27FC236}">
                <a16:creationId xmlns:a16="http://schemas.microsoft.com/office/drawing/2014/main" id="{78EC79BB-F9D0-4DE5-80DD-8490347D10B0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0170" t="19156" r="20540" b="13296"/>
          <a:stretch/>
        </p:blipFill>
        <p:spPr>
          <a:xfrm rot="5400000">
            <a:off x="1152387" y="2836948"/>
            <a:ext cx="1302945" cy="1113906"/>
          </a:xfrm>
          <a:prstGeom prst="rect">
            <a:avLst/>
          </a:prstGeom>
        </p:spPr>
      </p:pic>
      <p:pic>
        <p:nvPicPr>
          <p:cNvPr id="1026" name="E04847F7-5832-4DC0-887C-DBDB4A2E6DC7" descr="E04847F7-5832-4DC0-887C-DBDB4A2E6DC7">
            <a:extLst>
              <a:ext uri="{FF2B5EF4-FFF2-40B4-BE49-F238E27FC236}">
                <a16:creationId xmlns:a16="http://schemas.microsoft.com/office/drawing/2014/main" id="{6B7F2EFC-6C54-4EF8-A554-FD7523BFAD45}"/>
              </a:ext>
            </a:extLst>
          </p:cNvPr>
          <p:cNvPicPr>
            <a:picLocks noChangeAspect="1" noChangeArrowheads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32629" t="25313" r="20212" b="13967"/>
          <a:stretch/>
        </p:blipFill>
        <p:spPr bwMode="auto">
          <a:xfrm rot="5400000">
            <a:off x="1227093" y="4379852"/>
            <a:ext cx="1153532" cy="111390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22" name="Picture 21">
            <a:extLst>
              <a:ext uri="{FF2B5EF4-FFF2-40B4-BE49-F238E27FC236}">
                <a16:creationId xmlns:a16="http://schemas.microsoft.com/office/drawing/2014/main" id="{527F7B23-4B46-43F8-AB78-9E75578F4384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32843" t="15250" r="18480" b="14705"/>
          <a:stretch/>
        </p:blipFill>
        <p:spPr>
          <a:xfrm rot="5400000">
            <a:off x="4327106" y="2689206"/>
            <a:ext cx="1294815" cy="1398102"/>
          </a:xfrm>
          <a:prstGeom prst="rect">
            <a:avLst/>
          </a:prstGeom>
        </p:spPr>
      </p:pic>
      <p:pic>
        <p:nvPicPr>
          <p:cNvPr id="24" name="Picture 23">
            <a:extLst>
              <a:ext uri="{FF2B5EF4-FFF2-40B4-BE49-F238E27FC236}">
                <a16:creationId xmlns:a16="http://schemas.microsoft.com/office/drawing/2014/main" id="{4C71F05A-1B7E-4A49-8A10-3D6C116E8214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l="25444" t="16762" r="25535" b="16459"/>
          <a:stretch/>
        </p:blipFill>
        <p:spPr>
          <a:xfrm rot="5400000">
            <a:off x="2690440" y="2726463"/>
            <a:ext cx="1294815" cy="1323587"/>
          </a:xfrm>
          <a:prstGeom prst="rect">
            <a:avLst/>
          </a:prstGeom>
        </p:spPr>
      </p:pic>
      <p:pic>
        <p:nvPicPr>
          <p:cNvPr id="34" name="Picture 33">
            <a:extLst>
              <a:ext uri="{FF2B5EF4-FFF2-40B4-BE49-F238E27FC236}">
                <a16:creationId xmlns:a16="http://schemas.microsoft.com/office/drawing/2014/main" id="{D4DBCCE5-96BB-4EA5-A2A8-D909FE4A2510}"/>
              </a:ext>
            </a:extLst>
          </p:cNvPr>
          <p:cNvPicPr>
            <a:picLocks noChangeAspect="1"/>
          </p:cNvPicPr>
          <p:nvPr/>
        </p:nvPicPr>
        <p:blipFill rotWithShape="1">
          <a:blip r:embed="rId7"/>
          <a:srcRect l="29545" r="12448" b="8822"/>
          <a:stretch/>
        </p:blipFill>
        <p:spPr>
          <a:xfrm rot="5400000">
            <a:off x="2779571" y="4262600"/>
            <a:ext cx="1153530" cy="1360565"/>
          </a:xfrm>
          <a:prstGeom prst="rect">
            <a:avLst/>
          </a:prstGeom>
        </p:spPr>
      </p:pic>
      <p:pic>
        <p:nvPicPr>
          <p:cNvPr id="35" name="Picture 34">
            <a:extLst>
              <a:ext uri="{FF2B5EF4-FFF2-40B4-BE49-F238E27FC236}">
                <a16:creationId xmlns:a16="http://schemas.microsoft.com/office/drawing/2014/main" id="{7DA4D47A-3039-4F46-AA2C-097CEAA82CD3}"/>
              </a:ext>
            </a:extLst>
          </p:cNvPr>
          <p:cNvPicPr>
            <a:picLocks noChangeAspect="1"/>
          </p:cNvPicPr>
          <p:nvPr/>
        </p:nvPicPr>
        <p:blipFill rotWithShape="1">
          <a:blip r:embed="rId8"/>
          <a:srcRect l="32136" t="26270" r="25107" b="8766"/>
          <a:stretch/>
        </p:blipFill>
        <p:spPr>
          <a:xfrm rot="5400000">
            <a:off x="4512617" y="4333839"/>
            <a:ext cx="1108166" cy="126345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66001649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extBox 1">
            <a:extLst>
              <a:ext uri="{FF2B5EF4-FFF2-40B4-BE49-F238E27FC236}">
                <a16:creationId xmlns:a16="http://schemas.microsoft.com/office/drawing/2014/main" id="{C2F461E8-72B8-4FA7-BF5D-61A3D3B3DFF0}"/>
              </a:ext>
            </a:extLst>
          </p:cNvPr>
          <p:cNvSpPr txBox="1"/>
          <p:nvPr/>
        </p:nvSpPr>
        <p:spPr>
          <a:xfrm>
            <a:off x="183919" y="211772"/>
            <a:ext cx="649016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GB" sz="2400" dirty="0">
                <a:solidFill>
                  <a:schemeClr val="accent6">
                    <a:lumMod val="75000"/>
                  </a:schemeClr>
                </a:solidFill>
                <a:latin typeface="Arial Black" panose="020B0A04020102020204" pitchFamily="34" charset="0"/>
              </a:rPr>
              <a:t>CHALLENGE 1</a:t>
            </a:r>
          </a:p>
        </p:txBody>
      </p:sp>
      <p:sp>
        <p:nvSpPr>
          <p:cNvPr id="3" name="Rectangle: Rounded Corners 2">
            <a:extLst>
              <a:ext uri="{FF2B5EF4-FFF2-40B4-BE49-F238E27FC236}">
                <a16:creationId xmlns:a16="http://schemas.microsoft.com/office/drawing/2014/main" id="{B681B227-9063-4AC8-A96F-9FC846983B65}"/>
              </a:ext>
            </a:extLst>
          </p:cNvPr>
          <p:cNvSpPr/>
          <p:nvPr/>
        </p:nvSpPr>
        <p:spPr>
          <a:xfrm>
            <a:off x="323158" y="673438"/>
            <a:ext cx="6350923" cy="4267606"/>
          </a:xfrm>
          <a:prstGeom prst="roundRect">
            <a:avLst/>
          </a:prstGeom>
          <a:noFill/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5DCD5451-1F57-45F2-A92B-49E7C7B1247D}"/>
              </a:ext>
            </a:extLst>
          </p:cNvPr>
          <p:cNvSpPr txBox="1"/>
          <p:nvPr/>
        </p:nvSpPr>
        <p:spPr>
          <a:xfrm>
            <a:off x="465513" y="5515908"/>
            <a:ext cx="6208568" cy="34163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dirty="0"/>
              <a:t>____________________________________________________</a:t>
            </a:r>
          </a:p>
          <a:p>
            <a:endParaRPr lang="en-GB" dirty="0"/>
          </a:p>
          <a:p>
            <a:r>
              <a:rPr lang="en-GB" dirty="0"/>
              <a:t>____________________________________________________</a:t>
            </a:r>
          </a:p>
          <a:p>
            <a:endParaRPr lang="en-GB" dirty="0"/>
          </a:p>
          <a:p>
            <a:r>
              <a:rPr lang="en-GB" dirty="0"/>
              <a:t>____________________________________________________</a:t>
            </a:r>
          </a:p>
          <a:p>
            <a:endParaRPr lang="en-GB" dirty="0"/>
          </a:p>
          <a:p>
            <a:r>
              <a:rPr lang="en-GB" dirty="0"/>
              <a:t>____________________________________________________</a:t>
            </a:r>
          </a:p>
          <a:p>
            <a:endParaRPr lang="en-GB" dirty="0"/>
          </a:p>
          <a:p>
            <a:r>
              <a:rPr lang="en-GB" dirty="0"/>
              <a:t>____________________________________________________</a:t>
            </a:r>
          </a:p>
          <a:p>
            <a:endParaRPr lang="en-GB" dirty="0"/>
          </a:p>
          <a:p>
            <a:r>
              <a:rPr lang="en-GB" dirty="0"/>
              <a:t>____________________________________________________</a:t>
            </a:r>
          </a:p>
          <a:p>
            <a:endParaRPr lang="en-GB" dirty="0"/>
          </a:p>
        </p:txBody>
      </p:sp>
      <p:sp>
        <p:nvSpPr>
          <p:cNvPr id="5" name="Rectangle 4">
            <a:extLst>
              <a:ext uri="{FF2B5EF4-FFF2-40B4-BE49-F238E27FC236}">
                <a16:creationId xmlns:a16="http://schemas.microsoft.com/office/drawing/2014/main" id="{59A085F1-A976-4AD1-B52B-01B2DEC67B10}"/>
              </a:ext>
            </a:extLst>
          </p:cNvPr>
          <p:cNvSpPr/>
          <p:nvPr/>
        </p:nvSpPr>
        <p:spPr>
          <a:xfrm>
            <a:off x="183919" y="180899"/>
            <a:ext cx="3196709" cy="461665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200" dirty="0"/>
              <a:t>Name --------------------------------------------------------</a:t>
            </a:r>
          </a:p>
          <a:p>
            <a:r>
              <a:rPr lang="en-GB" sz="1200" dirty="0"/>
              <a:t>Draw your design here</a:t>
            </a:r>
          </a:p>
        </p:txBody>
      </p:sp>
      <p:sp>
        <p:nvSpPr>
          <p:cNvPr id="6" name="Rectangle 5">
            <a:extLst>
              <a:ext uri="{FF2B5EF4-FFF2-40B4-BE49-F238E27FC236}">
                <a16:creationId xmlns:a16="http://schemas.microsoft.com/office/drawing/2014/main" id="{4EA5204E-9F97-4E49-85D1-B2E4D04A8B0A}"/>
              </a:ext>
            </a:extLst>
          </p:cNvPr>
          <p:cNvSpPr/>
          <p:nvPr/>
        </p:nvSpPr>
        <p:spPr>
          <a:xfrm>
            <a:off x="323158" y="5089976"/>
            <a:ext cx="1710084" cy="276999"/>
          </a:xfrm>
          <a:prstGeom prst="rect">
            <a:avLst/>
          </a:prstGeom>
        </p:spPr>
        <p:txBody>
          <a:bodyPr wrap="none">
            <a:spAutoFit/>
          </a:bodyPr>
          <a:lstStyle/>
          <a:p>
            <a:r>
              <a:rPr lang="en-GB" sz="1200" dirty="0"/>
              <a:t>Explain your design here</a:t>
            </a:r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3041CEE9-D181-47C6-BBF3-D485A338545B}"/>
              </a:ext>
            </a:extLst>
          </p:cNvPr>
          <p:cNvSpPr txBox="1"/>
          <p:nvPr/>
        </p:nvSpPr>
        <p:spPr>
          <a:xfrm>
            <a:off x="183919" y="8671751"/>
            <a:ext cx="649016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GB" sz="2400" dirty="0">
                <a:solidFill>
                  <a:schemeClr val="accent6">
                    <a:lumMod val="75000"/>
                  </a:schemeClr>
                </a:solidFill>
                <a:latin typeface="Arial Black" panose="020B0A04020102020204" pitchFamily="34" charset="0"/>
              </a:rPr>
              <a:t>GOOD LUCK!</a:t>
            </a:r>
          </a:p>
        </p:txBody>
      </p:sp>
    </p:spTree>
    <p:extLst>
      <p:ext uri="{BB962C8B-B14F-4D97-AF65-F5344CB8AC3E}">
        <p14:creationId xmlns:p14="http://schemas.microsoft.com/office/powerpoint/2010/main" val="2392566546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 7">
            <a:extLst>
              <a:ext uri="{FF2B5EF4-FFF2-40B4-BE49-F238E27FC236}">
                <a16:creationId xmlns:a16="http://schemas.microsoft.com/office/drawing/2014/main" id="{FED6B40A-7CEB-413B-BA3F-A6B96FEC9A8D}"/>
              </a:ext>
            </a:extLst>
          </p:cNvPr>
          <p:cNvGrpSpPr/>
          <p:nvPr/>
        </p:nvGrpSpPr>
        <p:grpSpPr>
          <a:xfrm>
            <a:off x="250091" y="127138"/>
            <a:ext cx="6248499" cy="9016862"/>
            <a:chOff x="-44648" y="0"/>
            <a:chExt cx="6755795" cy="9748913"/>
          </a:xfrm>
        </p:grpSpPr>
        <p:pic>
          <p:nvPicPr>
            <p:cNvPr id="6" name="Picture 5">
              <a:extLst>
                <a:ext uri="{FF2B5EF4-FFF2-40B4-BE49-F238E27FC236}">
                  <a16:creationId xmlns:a16="http://schemas.microsoft.com/office/drawing/2014/main" id="{E4B292DF-9430-451E-83B2-AA55E4FA3E1D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2"/>
            <a:srcRect l="12259" t="19673" r="31553" b="5201"/>
            <a:stretch/>
          </p:blipFill>
          <p:spPr>
            <a:xfrm>
              <a:off x="145224" y="0"/>
              <a:ext cx="6565923" cy="5486866"/>
            </a:xfrm>
            <a:prstGeom prst="rect">
              <a:avLst/>
            </a:prstGeom>
          </p:spPr>
        </p:pic>
        <p:pic>
          <p:nvPicPr>
            <p:cNvPr id="7" name="Picture 6">
              <a:extLst>
                <a:ext uri="{FF2B5EF4-FFF2-40B4-BE49-F238E27FC236}">
                  <a16:creationId xmlns:a16="http://schemas.microsoft.com/office/drawing/2014/main" id="{A14AAFA1-D8C7-4FAD-AABC-75473F3DA066}"/>
                </a:ext>
              </a:extLst>
            </p:cNvPr>
            <p:cNvPicPr>
              <a:picLocks noChangeAspect="1"/>
            </p:cNvPicPr>
            <p:nvPr/>
          </p:nvPicPr>
          <p:blipFill rotWithShape="1">
            <a:blip r:embed="rId3"/>
            <a:srcRect l="10413" t="28202" r="31301" b="11861"/>
            <a:stretch/>
          </p:blipFill>
          <p:spPr>
            <a:xfrm>
              <a:off x="-44648" y="5416063"/>
              <a:ext cx="6741727" cy="4332850"/>
            </a:xfrm>
            <a:prstGeom prst="rect">
              <a:avLst/>
            </a:prstGeom>
          </p:spPr>
        </p:pic>
      </p:grpSp>
      <p:sp>
        <p:nvSpPr>
          <p:cNvPr id="5" name="Rectangle 4">
            <a:extLst>
              <a:ext uri="{FF2B5EF4-FFF2-40B4-BE49-F238E27FC236}">
                <a16:creationId xmlns:a16="http://schemas.microsoft.com/office/drawing/2014/main" id="{3FC10A00-DFE2-48C2-8AD4-8A17609E900A}"/>
              </a:ext>
            </a:extLst>
          </p:cNvPr>
          <p:cNvSpPr/>
          <p:nvPr/>
        </p:nvSpPr>
        <p:spPr>
          <a:xfrm>
            <a:off x="425705" y="3139989"/>
            <a:ext cx="6388492" cy="584775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en-GB" sz="1400" dirty="0">
                <a:hlinkClick r:id="rId4"/>
              </a:rPr>
              <a:t>https://www.jamieoliver.com/recipes/vegetables-recipes/rainbow-salad-wrap/</a:t>
            </a:r>
            <a:endParaRPr lang="en-GB" sz="1400" dirty="0"/>
          </a:p>
          <a:p>
            <a:endParaRPr lang="en-GB" dirty="0"/>
          </a:p>
        </p:txBody>
      </p:sp>
      <p:sp>
        <p:nvSpPr>
          <p:cNvPr id="9" name="Rectangle 8">
            <a:extLst>
              <a:ext uri="{FF2B5EF4-FFF2-40B4-BE49-F238E27FC236}">
                <a16:creationId xmlns:a16="http://schemas.microsoft.com/office/drawing/2014/main" id="{20A64BAE-7F6E-4420-B9E2-2510E4DF83F8}"/>
              </a:ext>
            </a:extLst>
          </p:cNvPr>
          <p:cNvSpPr/>
          <p:nvPr/>
        </p:nvSpPr>
        <p:spPr>
          <a:xfrm>
            <a:off x="425705" y="7455877"/>
            <a:ext cx="1923600" cy="1560985"/>
          </a:xfrm>
          <a:prstGeom prst="rect">
            <a:avLst/>
          </a:prstGeom>
          <a:solidFill>
            <a:schemeClr val="bg1"/>
          </a:solidFill>
          <a:ln>
            <a:solidFill>
              <a:schemeClr val="bg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GB"/>
          </a:p>
        </p:txBody>
      </p:sp>
      <p:sp>
        <p:nvSpPr>
          <p:cNvPr id="12" name="Rectangle: Rounded Corners 11">
            <a:extLst>
              <a:ext uri="{FF2B5EF4-FFF2-40B4-BE49-F238E27FC236}">
                <a16:creationId xmlns:a16="http://schemas.microsoft.com/office/drawing/2014/main" id="{1ED5C2EA-ADFF-401E-8977-DDBC9A97FB07}"/>
              </a:ext>
            </a:extLst>
          </p:cNvPr>
          <p:cNvSpPr/>
          <p:nvPr/>
        </p:nvSpPr>
        <p:spPr>
          <a:xfrm>
            <a:off x="230827" y="7617390"/>
            <a:ext cx="2112226" cy="1237957"/>
          </a:xfrm>
          <a:prstGeom prst="roundRect">
            <a:avLst/>
          </a:prstGeom>
          <a:solidFill>
            <a:srgbClr val="FFFF00"/>
          </a:solidFill>
          <a:ln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r>
              <a:rPr lang="en-GB" sz="1600" b="1" dirty="0">
                <a:solidFill>
                  <a:schemeClr val="tx1"/>
                </a:solidFill>
              </a:rPr>
              <a:t>Have a go at using a grater you will need this skill in Y7</a:t>
            </a:r>
          </a:p>
        </p:txBody>
      </p:sp>
      <p:sp>
        <p:nvSpPr>
          <p:cNvPr id="10" name="TextBox 9">
            <a:extLst>
              <a:ext uri="{FF2B5EF4-FFF2-40B4-BE49-F238E27FC236}">
                <a16:creationId xmlns:a16="http://schemas.microsoft.com/office/drawing/2014/main" id="{5756342B-7AB5-4D20-950B-9B189212A04C}"/>
              </a:ext>
            </a:extLst>
          </p:cNvPr>
          <p:cNvSpPr txBox="1"/>
          <p:nvPr/>
        </p:nvSpPr>
        <p:spPr>
          <a:xfrm>
            <a:off x="217066" y="0"/>
            <a:ext cx="6490162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r"/>
            <a:r>
              <a:rPr lang="en-GB" sz="2400" dirty="0">
                <a:solidFill>
                  <a:schemeClr val="accent6">
                    <a:lumMod val="75000"/>
                  </a:schemeClr>
                </a:solidFill>
                <a:latin typeface="Arial Black" panose="020B0A04020102020204" pitchFamily="34" charset="0"/>
              </a:rPr>
              <a:t>CHALLENGE 2</a:t>
            </a:r>
          </a:p>
        </p:txBody>
      </p:sp>
    </p:spTree>
    <p:extLst>
      <p:ext uri="{BB962C8B-B14F-4D97-AF65-F5344CB8AC3E}">
        <p14:creationId xmlns:p14="http://schemas.microsoft.com/office/powerpoint/2010/main" val="3456963724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 Them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 Them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 Them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Office Theme</Template>
  <TotalTime>166</TotalTime>
  <Words>364</Words>
  <Application>Microsoft Office PowerPoint</Application>
  <PresentationFormat>On-screen Show (4:3)</PresentationFormat>
  <Paragraphs>53</Paragraphs>
  <Slides>5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5</vt:i4>
      </vt:variant>
    </vt:vector>
  </HeadingPairs>
  <TitlesOfParts>
    <vt:vector size="10" baseType="lpstr">
      <vt:lpstr>Arial</vt:lpstr>
      <vt:lpstr>Arial Black</vt:lpstr>
      <vt:lpstr>Calibri</vt:lpstr>
      <vt:lpstr>Calibri Light</vt:lpstr>
      <vt:lpstr>Office Theme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PowerPoint Presentation</dc:title>
  <dc:creator>Lisa Blyth</dc:creator>
  <cp:lastModifiedBy>Lisa Blyth</cp:lastModifiedBy>
  <cp:revision>14</cp:revision>
  <dcterms:created xsi:type="dcterms:W3CDTF">2021-06-17T13:52:34Z</dcterms:created>
  <dcterms:modified xsi:type="dcterms:W3CDTF">2021-06-21T11:11:29Z</dcterms:modified>
</cp:coreProperties>
</file>