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2" r:id="rId3"/>
    <p:sldId id="270" r:id="rId4"/>
    <p:sldId id="259" r:id="rId5"/>
    <p:sldId id="263" r:id="rId6"/>
    <p:sldId id="264" r:id="rId7"/>
    <p:sldId id="265" r:id="rId8"/>
    <p:sldId id="266" r:id="rId9"/>
    <p:sldId id="267" r:id="rId10"/>
    <p:sldId id="273" r:id="rId11"/>
    <p:sldId id="274" r:id="rId12"/>
    <p:sldId id="275" r:id="rId13"/>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34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11F32-B8FF-4422-BA4F-0155B1907025}" type="datetimeFigureOut">
              <a:rPr lang="en-GB" smtClean="0"/>
              <a:t>06/07/2021</a:t>
            </a:fld>
            <a:endParaRPr lang="en-GB"/>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99E4A-C399-4116-9229-BF51C851D44F}" type="slidenum">
              <a:rPr lang="en-GB" smtClean="0"/>
              <a:t>‹#›</a:t>
            </a:fld>
            <a:endParaRPr lang="en-GB"/>
          </a:p>
        </p:txBody>
      </p:sp>
    </p:spTree>
    <p:extLst>
      <p:ext uri="{BB962C8B-B14F-4D97-AF65-F5344CB8AC3E}">
        <p14:creationId xmlns:p14="http://schemas.microsoft.com/office/powerpoint/2010/main" val="407562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open.edu/openlearn/whats-on/chemistry-week-2013"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FC83-0B50-412F-9CB4-5651290D7B05}" type="datetime1">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385834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1A1B7-3765-4729-AAD9-287F0C29B724}" type="datetime1">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82468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83828-8263-409C-B89B-3C6F036CB9C2}" type="datetime1">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91830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A7A60-021C-4CDB-95FA-0B5D6E502A1A}" type="datetime1">
              <a:rPr lang="en-GB" smtClean="0"/>
              <a:t>06/07/2021</a:t>
            </a:fld>
            <a:endParaRPr lang="en-GB"/>
          </a:p>
        </p:txBody>
      </p:sp>
      <p:sp>
        <p:nvSpPr>
          <p:cNvPr id="5" name="Footer Placeholder 4"/>
          <p:cNvSpPr>
            <a:spLocks noGrp="1"/>
          </p:cNvSpPr>
          <p:nvPr>
            <p:ph type="ftr" sz="quarter" idx="11"/>
          </p:nvPr>
        </p:nvSpPr>
        <p:spPr>
          <a:xfrm>
            <a:off x="1577341" y="11300181"/>
            <a:ext cx="3429000" cy="649111"/>
          </a:xfrm>
          <a:blipFill>
            <a:blip r:embed="rId2">
              <a:extLst>
                <a:ext uri="{837473B0-CC2E-450A-ABE3-18F120FF3D39}">
                  <a1611:picAttrSrcUrl xmlns:a1611="http://schemas.microsoft.com/office/drawing/2016/11/main" r:id="rId3"/>
                </a:ext>
              </a:extLst>
            </a:blip>
            <a:stretch>
              <a:fillRect/>
            </a:stretch>
          </a:blipFill>
        </p:spPr>
        <p:txBody>
          <a:bodyPr/>
          <a:lstStyle/>
          <a:p>
            <a:endParaRPr lang="en-GB" dirty="0"/>
          </a:p>
        </p:txBody>
      </p:sp>
      <p:sp>
        <p:nvSpPr>
          <p:cNvPr id="6" name="Slide Number Placeholder 5"/>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92324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950AEA-539B-4815-AE0A-3A15F5D9B621}" type="datetime1">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395089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4C14ED-75C6-497D-A275-DFC3C65DC0BC}" type="datetime1">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26001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B62B3A-D8A2-428A-BD88-A173F409FD06}" type="datetime1">
              <a:rPr lang="en-GB" smtClean="0"/>
              <a:t>06/07/2021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246801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EFDAB9-CAB9-4D80-BAD3-8CCE06A7DA82}" type="datetime1">
              <a:rPr lang="en-GB" smtClean="0"/>
              <a:t>06/07/2021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175909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A10CE-FDC0-4D16-A475-FFD44DE1EEE5}" type="datetime1">
              <a:rPr lang="en-GB" smtClean="0"/>
              <a:t>06/07/2021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68367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5F4951-D57C-42CF-8CBF-DBCEB5FE5BBA}" type="datetime1">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65087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1788D4-58B9-4F84-88C3-457DC9FB216F}" type="datetime1">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474988-0C60-4091-90FC-A36B2255D107}" type="slidenum">
              <a:rPr lang="en-GB" smtClean="0"/>
              <a:t>‹#›</a:t>
            </a:fld>
            <a:endParaRPr lang="en-GB"/>
          </a:p>
        </p:txBody>
      </p:sp>
    </p:spTree>
    <p:extLst>
      <p:ext uri="{BB962C8B-B14F-4D97-AF65-F5344CB8AC3E}">
        <p14:creationId xmlns:p14="http://schemas.microsoft.com/office/powerpoint/2010/main" val="48811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EA957E94-2B9B-443F-A69F-696ED5FA161A}" type="datetime1">
              <a:rPr lang="en-GB" smtClean="0"/>
              <a:t>06/07/2021</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91474988-0C60-4091-90FC-A36B2255D107}" type="slidenum">
              <a:rPr lang="en-GB" smtClean="0"/>
              <a:t>‹#›</a:t>
            </a:fld>
            <a:endParaRPr lang="en-GB"/>
          </a:p>
        </p:txBody>
      </p:sp>
    </p:spTree>
    <p:extLst>
      <p:ext uri="{BB962C8B-B14F-4D97-AF65-F5344CB8AC3E}">
        <p14:creationId xmlns:p14="http://schemas.microsoft.com/office/powerpoint/2010/main" val="1045344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vaughan@st-wilfrids.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bit.ly/pixlchemvid3" TargetMode="External"/><Relationship Id="rId13" Type="http://schemas.openxmlformats.org/officeDocument/2006/relationships/hyperlink" Target="http://nerdist.com/michio-kaku-explains-the-real-science-behind-fantastic-four/" TargetMode="External"/><Relationship Id="rId3" Type="http://schemas.openxmlformats.org/officeDocument/2006/relationships/hyperlink" Target="http://www.dailymotion.com/playlist/x2igjq_Rough-Science_rough-science-full-series/1#video=xxw6pr" TargetMode="External"/><Relationship Id="rId7" Type="http://schemas.openxmlformats.org/officeDocument/2006/relationships/hyperlink" Target="https://www.youtube.com/watch?v=t46lvTxHHTA" TargetMode="External"/><Relationship Id="rId12" Type="http://schemas.openxmlformats.org/officeDocument/2006/relationships/hyperlink" Target="http://www.flickclip.com/flicks/dantespeak5.html" TargetMode="External"/><Relationship Id="rId2" Type="http://schemas.openxmlformats.org/officeDocument/2006/relationships/hyperlink" Target="http://bit.ly/pixlchemvid1a" TargetMode="External"/><Relationship Id="rId1" Type="http://schemas.openxmlformats.org/officeDocument/2006/relationships/slideLayout" Target="../slideLayouts/slideLayout2.xml"/><Relationship Id="rId6" Type="http://schemas.openxmlformats.org/officeDocument/2006/relationships/hyperlink" Target="http://bit.ly/pixlchemvid2" TargetMode="External"/><Relationship Id="rId11" Type="http://schemas.openxmlformats.org/officeDocument/2006/relationships/hyperlink" Target="http://www.flickclip.com/flicks/dantespeak1.html" TargetMode="External"/><Relationship Id="rId5" Type="http://schemas.openxmlformats.org/officeDocument/2006/relationships/hyperlink" Target="https://www.youtube.com/watch?v=lUoDWAt259I" TargetMode="External"/><Relationship Id="rId10" Type="http://schemas.openxmlformats.org/officeDocument/2006/relationships/hyperlink" Target="http://www.open.edu/openlearn/science-maths-technology/science/chemistry/dantes-peak" TargetMode="External"/><Relationship Id="rId4" Type="http://schemas.openxmlformats.org/officeDocument/2006/relationships/hyperlink" Target="http://bit.ly/pixlchemvid1b" TargetMode="External"/><Relationship Id="rId9" Type="http://schemas.openxmlformats.org/officeDocument/2006/relationships/hyperlink" Target="https://www.youtube.com/watch?v=0Bt6RPP2ANI" TargetMode="External"/><Relationship Id="rId14" Type="http://schemas.openxmlformats.org/officeDocument/2006/relationships/hyperlink" Target="http://www.flickclip.com/flicks/fantastic4.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bbc.co.uk/bitesize/guides/z2ty97h/revision/1" TargetMode="External"/><Relationship Id="rId7" Type="http://schemas.openxmlformats.org/officeDocument/2006/relationships/hyperlink" Target="https://www.youtube.com/watch?v=UQV9tLkQI3k"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bbc.co.uk/bitesize/guides/zwbyjty/revision/1" TargetMode="External"/><Relationship Id="rId5" Type="http://schemas.openxmlformats.org/officeDocument/2006/relationships/hyperlink" Target="https://www.bbc.co.uk/bitesize/guides/zg9rxfr/revision/1" TargetMode="External"/><Relationship Id="rId4" Type="http://schemas.openxmlformats.org/officeDocument/2006/relationships/hyperlink" Target="https://www.bbc.co.uk/bitesize/guides/zpk2srd/revision/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jnG9Ut--yUA" TargetMode="External"/><Relationship Id="rId7" Type="http://schemas.openxmlformats.org/officeDocument/2006/relationships/image" Target="../media/image12.png"/><Relationship Id="rId2" Type="http://schemas.openxmlformats.org/officeDocument/2006/relationships/hyperlink" Target="https://www.bbc.co.uk/bitesize/guides/zg9rxfr/revision/3" TargetMode="External"/><Relationship Id="rId1" Type="http://schemas.openxmlformats.org/officeDocument/2006/relationships/slideLayout" Target="../slideLayouts/slideLayout2.xml"/><Relationship Id="rId6" Type="http://schemas.openxmlformats.org/officeDocument/2006/relationships/hyperlink" Target="https://chemrevise.files.wordpress.com/2016/08/1-25-titrations.pdf" TargetMode="External"/><Relationship Id="rId5" Type="http://schemas.openxmlformats.org/officeDocument/2006/relationships/hyperlink" Target="https://www.youtube.com/watch?v=LsYXOa38OgE&amp;list=PLxkbSWenXKXp3i8gRXvpM3FMC36yTe1U1" TargetMode="External"/><Relationship Id="rId4" Type="http://schemas.openxmlformats.org/officeDocument/2006/relationships/hyperlink" Target="https://www.youtube.com/watch?v=UAkibS8DOq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BCE783-7E71-484B-8F00-34FBC26C4D54}"/>
              </a:ext>
            </a:extLst>
          </p:cNvPr>
          <p:cNvSpPr>
            <a:spLocks noGrp="1"/>
          </p:cNvSpPr>
          <p:nvPr>
            <p:ph type="title"/>
          </p:nvPr>
        </p:nvSpPr>
        <p:spPr>
          <a:xfrm>
            <a:off x="471488" y="1704193"/>
            <a:ext cx="5915025" cy="2356556"/>
          </a:xfrm>
        </p:spPr>
        <p:txBody>
          <a:bodyPr>
            <a:normAutofit/>
          </a:bodyPr>
          <a:lstStyle/>
          <a:p>
            <a:pPr algn="ctr"/>
            <a:r>
              <a:rPr lang="en-GB" sz="4800" dirty="0">
                <a:latin typeface="Candy Square BTN Striped" panose="020B0704010102040306" pitchFamily="34" charset="0"/>
              </a:rPr>
              <a:t>A-Level Chemistry Bridging Unit</a:t>
            </a:r>
          </a:p>
        </p:txBody>
      </p:sp>
      <p:sp>
        <p:nvSpPr>
          <p:cNvPr id="5" name="Content Placeholder 4">
            <a:extLst>
              <a:ext uri="{FF2B5EF4-FFF2-40B4-BE49-F238E27FC236}">
                <a16:creationId xmlns:a16="http://schemas.microsoft.com/office/drawing/2014/main" id="{95BA470B-3D48-4F25-BA69-85EA8579B3B0}"/>
              </a:ext>
            </a:extLst>
          </p:cNvPr>
          <p:cNvSpPr>
            <a:spLocks noGrp="1"/>
          </p:cNvSpPr>
          <p:nvPr>
            <p:ph idx="1"/>
          </p:nvPr>
        </p:nvSpPr>
        <p:spPr>
          <a:xfrm>
            <a:off x="439250" y="3565427"/>
            <a:ext cx="5915025" cy="7735712"/>
          </a:xfrm>
        </p:spPr>
        <p:txBody>
          <a:bodyPr>
            <a:normAutofit/>
          </a:bodyPr>
          <a:lstStyle/>
          <a:p>
            <a:pPr marL="0" indent="0">
              <a:buNone/>
            </a:pPr>
            <a:r>
              <a:rPr lang="en-GB" dirty="0">
                <a:latin typeface="Candy Round BTN" panose="020F0604020102040306" pitchFamily="34" charset="0"/>
              </a:rPr>
              <a:t>In this booklet you will find everything you need to successfully transition between GCSE and A-Level Chemistry!</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You should complete the sessions assigned during the summer holidays. This will make sure you start back in Year 12 in the best possible position. You should be completing around 1.5 hours per session. You should then bring this booklet and all associated work to your first Chemistry lesson in September.</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If you attended ALL of our bridging sessions in school, you can </a:t>
            </a:r>
            <a:r>
              <a:rPr lang="en-GB">
                <a:latin typeface="Candy Round BTN" panose="020F0604020102040306" pitchFamily="34" charset="0"/>
              </a:rPr>
              <a:t>skip session 1 if </a:t>
            </a:r>
            <a:r>
              <a:rPr lang="en-GB" dirty="0">
                <a:latin typeface="Candy Round BTN" panose="020F0604020102040306" pitchFamily="34" charset="0"/>
              </a:rPr>
              <a:t>you like as we covered this information during our sessions. Feel free to complete if you would like some more practice, however!</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We can’t wait to see you in September to continue your Chemistry journey!</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Any questions at all, contact Miss Vaughan at:</a:t>
            </a:r>
          </a:p>
          <a:p>
            <a:pPr marL="0" indent="0">
              <a:buNone/>
            </a:pPr>
            <a:endParaRPr lang="en-GB" dirty="0">
              <a:latin typeface="Candy Round BTN" panose="020F0604020102040306" pitchFamily="34" charset="0"/>
              <a:hlinkClick r:id="rId2"/>
            </a:endParaRPr>
          </a:p>
          <a:p>
            <a:pPr marL="0" indent="0">
              <a:buNone/>
            </a:pPr>
            <a:r>
              <a:rPr lang="en-GB" dirty="0">
                <a:latin typeface="Candy Round BTN" panose="020F0604020102040306" pitchFamily="34" charset="0"/>
              </a:rPr>
              <a:t>Email: </a:t>
            </a:r>
            <a:r>
              <a:rPr lang="en-GB" dirty="0">
                <a:latin typeface="Candy Round BTN" panose="020F0604020102040306" pitchFamily="34" charset="0"/>
                <a:hlinkClick r:id="rId2"/>
              </a:rPr>
              <a:t>evaughan@st-wilfrids.org</a:t>
            </a:r>
            <a:endParaRPr lang="en-GB" dirty="0">
              <a:latin typeface="Candy Round BTN" panose="020F0604020102040306" pitchFamily="34" charset="0"/>
            </a:endParaRPr>
          </a:p>
          <a:p>
            <a:pPr marL="0" indent="0">
              <a:buNone/>
            </a:pPr>
            <a:endParaRPr lang="en-GB" dirty="0">
              <a:latin typeface="Candy Round BTN" panose="020F0604020102040306" pitchFamily="34" charset="0"/>
            </a:endParaRPr>
          </a:p>
          <a:p>
            <a:pPr marL="0" indent="0">
              <a:buNone/>
            </a:pPr>
            <a:endParaRPr lang="en-GB" dirty="0">
              <a:latin typeface="Candy Round BTN" panose="020F0604020102040306" pitchFamily="34" charset="0"/>
            </a:endParaRPr>
          </a:p>
          <a:p>
            <a:pPr marL="0" indent="0">
              <a:buNone/>
            </a:pPr>
            <a:endParaRPr lang="en-GB" dirty="0">
              <a:latin typeface="Candy Round BTN" panose="020F0604020102040306" pitchFamily="34" charset="0"/>
            </a:endParaRPr>
          </a:p>
        </p:txBody>
      </p:sp>
      <p:pic>
        <p:nvPicPr>
          <p:cNvPr id="6" name="Picture 5">
            <a:extLst>
              <a:ext uri="{FF2B5EF4-FFF2-40B4-BE49-F238E27FC236}">
                <a16:creationId xmlns:a16="http://schemas.microsoft.com/office/drawing/2014/main" id="{E6C18E04-AC31-432F-879E-20F71D5178E9}"/>
              </a:ext>
            </a:extLst>
          </p:cNvPr>
          <p:cNvPicPr>
            <a:picLocks noChangeAspect="1"/>
          </p:cNvPicPr>
          <p:nvPr/>
        </p:nvPicPr>
        <p:blipFill>
          <a:blip r:embed="rId3"/>
          <a:stretch>
            <a:fillRect/>
          </a:stretch>
        </p:blipFill>
        <p:spPr>
          <a:xfrm>
            <a:off x="3695702" y="153812"/>
            <a:ext cx="2857500" cy="1600200"/>
          </a:xfrm>
          <a:prstGeom prst="rect">
            <a:avLst/>
          </a:prstGeom>
        </p:spPr>
      </p:pic>
      <p:pic>
        <p:nvPicPr>
          <p:cNvPr id="7" name="Picture 6">
            <a:extLst>
              <a:ext uri="{FF2B5EF4-FFF2-40B4-BE49-F238E27FC236}">
                <a16:creationId xmlns:a16="http://schemas.microsoft.com/office/drawing/2014/main" id="{6DBA4F4B-1708-4A7F-9A6C-9119DF6B0F89}"/>
              </a:ext>
            </a:extLst>
          </p:cNvPr>
          <p:cNvPicPr>
            <a:picLocks noChangeAspect="1"/>
          </p:cNvPicPr>
          <p:nvPr/>
        </p:nvPicPr>
        <p:blipFill>
          <a:blip r:embed="rId4"/>
          <a:stretch>
            <a:fillRect/>
          </a:stretch>
        </p:blipFill>
        <p:spPr>
          <a:xfrm>
            <a:off x="304798" y="153812"/>
            <a:ext cx="1931572" cy="1931572"/>
          </a:xfrm>
          <a:prstGeom prst="rect">
            <a:avLst/>
          </a:prstGeom>
        </p:spPr>
      </p:pic>
      <p:sp>
        <p:nvSpPr>
          <p:cNvPr id="11" name="Footer Placeholder 10">
            <a:extLst>
              <a:ext uri="{FF2B5EF4-FFF2-40B4-BE49-F238E27FC236}">
                <a16:creationId xmlns:a16="http://schemas.microsoft.com/office/drawing/2014/main" id="{1BA52840-0FB2-457C-B06D-E749E706365A}"/>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679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0FB8-01FF-416A-AB2B-CB79F9A95889}"/>
              </a:ext>
            </a:extLst>
          </p:cNvPr>
          <p:cNvSpPr>
            <a:spLocks noGrp="1"/>
          </p:cNvSpPr>
          <p:nvPr>
            <p:ph type="title"/>
          </p:nvPr>
        </p:nvSpPr>
        <p:spPr>
          <a:xfrm>
            <a:off x="471488" y="-148050"/>
            <a:ext cx="5915025" cy="2356556"/>
          </a:xfrm>
        </p:spPr>
        <p:txBody>
          <a:bodyPr/>
          <a:lstStyle/>
          <a:p>
            <a:pPr algn="ctr"/>
            <a:r>
              <a:rPr lang="en-GB" dirty="0">
                <a:latin typeface="Candy Square BTN Striped" panose="020B0704010102040306" pitchFamily="34" charset="0"/>
              </a:rPr>
              <a:t>Further Reading</a:t>
            </a:r>
          </a:p>
        </p:txBody>
      </p:sp>
      <p:sp>
        <p:nvSpPr>
          <p:cNvPr id="4" name="Footer Placeholder 3">
            <a:extLst>
              <a:ext uri="{FF2B5EF4-FFF2-40B4-BE49-F238E27FC236}">
                <a16:creationId xmlns:a16="http://schemas.microsoft.com/office/drawing/2014/main" id="{EDF53C3C-8EA5-40EB-B5C6-E8C3CF4FA0BE}"/>
              </a:ext>
            </a:extLst>
          </p:cNvPr>
          <p:cNvSpPr>
            <a:spLocks noGrp="1"/>
          </p:cNvSpPr>
          <p:nvPr>
            <p:ph type="ftr" sz="quarter" idx="11"/>
          </p:nvPr>
        </p:nvSpPr>
        <p:spPr/>
        <p:txBody>
          <a:bodyPr/>
          <a:lstStyle/>
          <a:p>
            <a:endParaRPr lang="en-GB" dirty="0"/>
          </a:p>
        </p:txBody>
      </p:sp>
      <p:pic>
        <p:nvPicPr>
          <p:cNvPr id="5" name="Picture 4">
            <a:extLst>
              <a:ext uri="{FF2B5EF4-FFF2-40B4-BE49-F238E27FC236}">
                <a16:creationId xmlns:a16="http://schemas.microsoft.com/office/drawing/2014/main" id="{325A8278-5FCA-454F-9FCE-C31ED258BBBF}"/>
              </a:ext>
            </a:extLst>
          </p:cNvPr>
          <p:cNvPicPr>
            <a:picLocks noChangeAspect="1"/>
          </p:cNvPicPr>
          <p:nvPr/>
        </p:nvPicPr>
        <p:blipFill>
          <a:blip r:embed="rId2"/>
          <a:stretch>
            <a:fillRect/>
          </a:stretch>
        </p:blipFill>
        <p:spPr>
          <a:xfrm>
            <a:off x="556641" y="1693545"/>
            <a:ext cx="5744718" cy="7585710"/>
          </a:xfrm>
          <a:prstGeom prst="rect">
            <a:avLst/>
          </a:prstGeom>
        </p:spPr>
      </p:pic>
    </p:spTree>
    <p:extLst>
      <p:ext uri="{BB962C8B-B14F-4D97-AF65-F5344CB8AC3E}">
        <p14:creationId xmlns:p14="http://schemas.microsoft.com/office/powerpoint/2010/main" val="339013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EA70-4CED-489E-905D-47F5F4EBCE4D}"/>
              </a:ext>
            </a:extLst>
          </p:cNvPr>
          <p:cNvSpPr>
            <a:spLocks noGrp="1"/>
          </p:cNvSpPr>
          <p:nvPr>
            <p:ph type="title"/>
          </p:nvPr>
        </p:nvSpPr>
        <p:spPr>
          <a:xfrm>
            <a:off x="514863" y="242708"/>
            <a:ext cx="5915025" cy="2356556"/>
          </a:xfrm>
        </p:spPr>
        <p:txBody>
          <a:bodyPr/>
          <a:lstStyle/>
          <a:p>
            <a:pPr algn="ctr"/>
            <a:r>
              <a:rPr lang="en-GB" dirty="0">
                <a:latin typeface="Candy Square BTN Striped" panose="020B0704010102040306" pitchFamily="34" charset="0"/>
              </a:rPr>
              <a:t>Something to Watch</a:t>
            </a:r>
          </a:p>
        </p:txBody>
      </p:sp>
      <p:sp>
        <p:nvSpPr>
          <p:cNvPr id="3" name="Content Placeholder 2">
            <a:extLst>
              <a:ext uri="{FF2B5EF4-FFF2-40B4-BE49-F238E27FC236}">
                <a16:creationId xmlns:a16="http://schemas.microsoft.com/office/drawing/2014/main" id="{D5F64F7C-4818-43E2-A904-34139B86D8C9}"/>
              </a:ext>
            </a:extLst>
          </p:cNvPr>
          <p:cNvSpPr>
            <a:spLocks noGrp="1"/>
          </p:cNvSpPr>
          <p:nvPr>
            <p:ph idx="1"/>
          </p:nvPr>
        </p:nvSpPr>
        <p:spPr>
          <a:xfrm>
            <a:off x="334328" y="2133600"/>
            <a:ext cx="5915025" cy="8284961"/>
          </a:xfrm>
        </p:spPr>
        <p:txBody>
          <a:bodyPr>
            <a:normAutofit fontScale="62500" lnSpcReduction="20000"/>
          </a:bodyPr>
          <a:lstStyle/>
          <a:p>
            <a:pPr marL="0" indent="0">
              <a:buNone/>
            </a:pPr>
            <a:r>
              <a:rPr lang="en-GB" b="1" u="sng" dirty="0">
                <a:latin typeface="Candy Round BTN" panose="020F0604020102040306" pitchFamily="34" charset="0"/>
              </a:rPr>
              <a:t>Videos to watch online (again, these are just suggestions, we do not expect you to have watched them all!)</a:t>
            </a:r>
            <a:endParaRPr lang="en-GB" dirty="0">
              <a:latin typeface="Candy Round BTN" panose="020F0604020102040306" pitchFamily="34" charset="0"/>
            </a:endParaRPr>
          </a:p>
          <a:p>
            <a:pPr marL="0" indent="0">
              <a:buNone/>
            </a:pPr>
            <a:r>
              <a:rPr lang="en-GB" b="1" dirty="0">
                <a:latin typeface="Candy Round BTN" panose="020F0604020102040306" pitchFamily="34" charset="0"/>
              </a:rPr>
              <a:t>Rough science – the Open University – 34 episodes available</a:t>
            </a:r>
            <a:endParaRPr lang="en-GB" dirty="0">
              <a:latin typeface="Candy Round BTN" panose="020F0604020102040306" pitchFamily="34" charset="0"/>
            </a:endParaRPr>
          </a:p>
          <a:p>
            <a:pPr marL="0" indent="0">
              <a:buNone/>
            </a:pPr>
            <a:r>
              <a:rPr lang="en-GB" dirty="0">
                <a:latin typeface="Candy Round BTN" panose="020F0604020102040306" pitchFamily="34" charset="0"/>
              </a:rPr>
              <a:t>Real scientists are ‘stranded’ on an island and are given scientific problems to solve using only what they can find on the island.</a:t>
            </a:r>
          </a:p>
          <a:p>
            <a:pPr marL="0" indent="0">
              <a:buNone/>
            </a:pPr>
            <a:r>
              <a:rPr lang="en-GB" dirty="0">
                <a:latin typeface="Candy Round BTN" panose="020F0604020102040306" pitchFamily="34" charset="0"/>
              </a:rPr>
              <a:t>Great fun if you like to see how science is used in solving problems. There are six series in total</a:t>
            </a:r>
          </a:p>
          <a:p>
            <a:pPr marL="0" indent="0">
              <a:buNone/>
            </a:pPr>
            <a:r>
              <a:rPr lang="en-GB" u="sng" dirty="0">
                <a:latin typeface="Candy Round BTN" panose="020F0604020102040306" pitchFamily="34" charset="0"/>
                <a:hlinkClick r:id="rId2"/>
              </a:rPr>
              <a:t>http://bit.ly/pixlchemvid1a</a:t>
            </a:r>
            <a:endParaRPr lang="en-GB" dirty="0">
              <a:latin typeface="Candy Round BTN" panose="020F0604020102040306" pitchFamily="34" charset="0"/>
            </a:endParaRPr>
          </a:p>
          <a:p>
            <a:pPr marL="0" indent="0">
              <a:buNone/>
            </a:pPr>
            <a:r>
              <a:rPr lang="en-GB" u="sng" dirty="0">
                <a:latin typeface="Candy Round BTN" panose="020F0604020102040306" pitchFamily="34" charset="0"/>
                <a:hlinkClick r:id="rId3"/>
              </a:rPr>
              <a:t>http://www.dailymotion.com/playlist/x2igjq_Rough-Science_rough-science-full-series/1#video=xxw6pr</a:t>
            </a:r>
            <a:endParaRPr lang="en-GB" dirty="0">
              <a:latin typeface="Candy Round BTN" panose="020F0604020102040306" pitchFamily="34" charset="0"/>
            </a:endParaRPr>
          </a:p>
          <a:p>
            <a:pPr marL="0" indent="0">
              <a:buNone/>
            </a:pPr>
            <a:r>
              <a:rPr lang="en-GB" dirty="0">
                <a:latin typeface="Candy Round BTN" panose="020F0604020102040306" pitchFamily="34" charset="0"/>
              </a:rPr>
              <a:t>or</a:t>
            </a:r>
          </a:p>
          <a:p>
            <a:pPr marL="0" indent="0">
              <a:buNone/>
            </a:pPr>
            <a:r>
              <a:rPr lang="en-GB" u="sng" dirty="0">
                <a:latin typeface="Candy Round BTN" panose="020F0604020102040306" pitchFamily="34" charset="0"/>
                <a:hlinkClick r:id="rId4"/>
              </a:rPr>
              <a:t>http://bit.ly/pixlchemvid1b</a:t>
            </a:r>
            <a:endParaRPr lang="en-GB" dirty="0">
              <a:latin typeface="Candy Round BTN" panose="020F0604020102040306" pitchFamily="34" charset="0"/>
            </a:endParaRPr>
          </a:p>
          <a:p>
            <a:pPr marL="0" indent="0">
              <a:buNone/>
            </a:pPr>
            <a:r>
              <a:rPr lang="en-GB" u="sng" dirty="0">
                <a:latin typeface="Candy Round BTN" panose="020F0604020102040306" pitchFamily="34" charset="0"/>
                <a:hlinkClick r:id="rId5"/>
              </a:rPr>
              <a:t>https://www.youtube.com/watch?v=lUoDWAt259I</a:t>
            </a:r>
            <a:endParaRPr lang="en-GB" u="sng" dirty="0">
              <a:latin typeface="Candy Round BTN" panose="020F0604020102040306" pitchFamily="34" charset="0"/>
            </a:endParaRPr>
          </a:p>
          <a:p>
            <a:pPr marL="0" indent="0">
              <a:buNone/>
            </a:pPr>
            <a:endParaRPr lang="en-GB" dirty="0">
              <a:latin typeface="Candy Round BTN" panose="020F0604020102040306" pitchFamily="34" charset="0"/>
            </a:endParaRPr>
          </a:p>
          <a:p>
            <a:pPr marL="0" indent="0">
              <a:buNone/>
            </a:pPr>
            <a:r>
              <a:rPr lang="en-GB" b="1" dirty="0">
                <a:latin typeface="Candy Round BTN" panose="020F0604020102040306" pitchFamily="34" charset="0"/>
              </a:rPr>
              <a:t>A thread of quicksilver – The Open University</a:t>
            </a:r>
            <a:endParaRPr lang="en-GB" dirty="0">
              <a:latin typeface="Candy Round BTN" panose="020F0604020102040306" pitchFamily="34" charset="0"/>
            </a:endParaRPr>
          </a:p>
          <a:p>
            <a:pPr marL="0" indent="0">
              <a:buNone/>
            </a:pPr>
            <a:r>
              <a:rPr lang="en-GB" dirty="0">
                <a:latin typeface="Candy Round BTN" panose="020F0604020102040306" pitchFamily="34" charset="0"/>
              </a:rPr>
              <a:t>A brilliant history of the most mysterious of elements – mercury. This program shows you how a single substance led to empires and war, as well as showing you come of the cooler properties of mercury.</a:t>
            </a:r>
          </a:p>
          <a:p>
            <a:pPr marL="0" indent="0">
              <a:buNone/>
            </a:pPr>
            <a:r>
              <a:rPr lang="en-GB" u="sng" dirty="0">
                <a:latin typeface="Candy Round BTN" panose="020F0604020102040306" pitchFamily="34" charset="0"/>
                <a:hlinkClick r:id="rId6"/>
              </a:rPr>
              <a:t>http://bit.ly/pixlchemvid2</a:t>
            </a:r>
            <a:r>
              <a:rPr lang="en-GB" dirty="0">
                <a:latin typeface="Candy Round BTN" panose="020F0604020102040306" pitchFamily="34" charset="0"/>
              </a:rPr>
              <a:t> </a:t>
            </a:r>
          </a:p>
          <a:p>
            <a:pPr marL="0" indent="0">
              <a:buNone/>
            </a:pPr>
            <a:r>
              <a:rPr lang="en-GB" u="sng" dirty="0">
                <a:latin typeface="Candy Round BTN" panose="020F0604020102040306" pitchFamily="34" charset="0"/>
                <a:hlinkClick r:id="rId7"/>
              </a:rPr>
              <a:t>https://www.youtube.com/watch?v=t46lvTxHHTA</a:t>
            </a:r>
            <a:r>
              <a:rPr lang="en-GB" dirty="0">
                <a:latin typeface="Candy Round BTN" panose="020F0604020102040306" pitchFamily="34" charset="0"/>
              </a:rPr>
              <a:t> </a:t>
            </a:r>
          </a:p>
          <a:p>
            <a:pPr marL="0" indent="0">
              <a:buNone/>
            </a:pPr>
            <a:endParaRPr lang="en-GB" dirty="0">
              <a:latin typeface="Candy Round BTN" panose="020F0604020102040306" pitchFamily="34" charset="0"/>
            </a:endParaRPr>
          </a:p>
          <a:p>
            <a:pPr marL="0" indent="0">
              <a:buNone/>
            </a:pPr>
            <a:r>
              <a:rPr lang="en-GB" b="1" dirty="0">
                <a:latin typeface="Candy Round BTN" panose="020F0604020102040306" pitchFamily="34" charset="0"/>
              </a:rPr>
              <a:t>10 weird and wonderful chemical reactions</a:t>
            </a:r>
            <a:endParaRPr lang="en-GB" dirty="0">
              <a:latin typeface="Candy Round BTN" panose="020F0604020102040306" pitchFamily="34" charset="0"/>
            </a:endParaRPr>
          </a:p>
          <a:p>
            <a:pPr marL="0" indent="0">
              <a:buNone/>
            </a:pPr>
            <a:r>
              <a:rPr lang="en-GB" dirty="0">
                <a:latin typeface="Candy Round BTN" panose="020F0604020102040306" pitchFamily="34" charset="0"/>
              </a:rPr>
              <a:t>10 good demonstration reactions, can you work out the chemistry of …. any… of them?</a:t>
            </a:r>
          </a:p>
          <a:p>
            <a:pPr marL="0" indent="0">
              <a:buNone/>
            </a:pPr>
            <a:r>
              <a:rPr lang="en-GB" u="sng" dirty="0">
                <a:latin typeface="Candy Round BTN" panose="020F0604020102040306" pitchFamily="34" charset="0"/>
                <a:hlinkClick r:id="rId8"/>
              </a:rPr>
              <a:t>http://bit.ly/pixlchemvid3</a:t>
            </a:r>
            <a:endParaRPr lang="en-GB" dirty="0">
              <a:latin typeface="Candy Round BTN" panose="020F0604020102040306" pitchFamily="34" charset="0"/>
            </a:endParaRPr>
          </a:p>
          <a:p>
            <a:pPr marL="0" indent="0">
              <a:buNone/>
            </a:pPr>
            <a:r>
              <a:rPr lang="en-GB" u="sng" dirty="0">
                <a:latin typeface="Candy Round BTN" panose="020F0604020102040306" pitchFamily="34" charset="0"/>
                <a:hlinkClick r:id="rId9"/>
              </a:rPr>
              <a:t>https://www.youtube.com/watch?v=0Bt6RPP2ANI</a:t>
            </a:r>
            <a:endParaRPr lang="en-GB" u="sng" dirty="0">
              <a:latin typeface="Candy Round BTN" panose="020F0604020102040306" pitchFamily="34" charset="0"/>
            </a:endParaRPr>
          </a:p>
          <a:p>
            <a:pPr marL="0" indent="0">
              <a:buNone/>
            </a:pPr>
            <a:endParaRPr lang="en-GB" dirty="0">
              <a:latin typeface="Candy Round BTN" panose="020F0604020102040306" pitchFamily="34" charset="0"/>
            </a:endParaRPr>
          </a:p>
          <a:p>
            <a:pPr marL="0" indent="0">
              <a:buNone/>
            </a:pPr>
            <a:r>
              <a:rPr lang="en-GB" b="1" u="sng" dirty="0">
                <a:latin typeface="Candy Round BTN" panose="020F0604020102040306" pitchFamily="34" charset="0"/>
              </a:rPr>
              <a:t>Chemistry in the Movies</a:t>
            </a:r>
            <a:endParaRPr lang="en-GB" dirty="0">
              <a:latin typeface="Candy Round BTN" panose="020F0604020102040306" pitchFamily="34" charset="0"/>
            </a:endParaRPr>
          </a:p>
          <a:p>
            <a:pPr marL="0" indent="0">
              <a:buNone/>
            </a:pPr>
            <a:r>
              <a:rPr lang="en-GB" dirty="0" err="1">
                <a:latin typeface="Candy Round BTN" panose="020F0604020102040306" pitchFamily="34" charset="0"/>
              </a:rPr>
              <a:t>Dantes</a:t>
            </a:r>
            <a:r>
              <a:rPr lang="en-GB" dirty="0">
                <a:latin typeface="Candy Round BTN" panose="020F0604020102040306" pitchFamily="34" charset="0"/>
              </a:rPr>
              <a:t> Peak 1997: Volcano disaster movie.</a:t>
            </a:r>
          </a:p>
          <a:p>
            <a:pPr marL="0" indent="0">
              <a:buNone/>
            </a:pPr>
            <a:r>
              <a:rPr lang="en-GB" dirty="0">
                <a:latin typeface="Candy Round BTN" panose="020F0604020102040306" pitchFamily="34" charset="0"/>
              </a:rPr>
              <a:t>Use the link to look at the Science of acids and how this links to the movie. </a:t>
            </a:r>
            <a:r>
              <a:rPr lang="en-GB" u="sng" dirty="0">
                <a:latin typeface="Candy Round BTN" panose="020F0604020102040306" pitchFamily="34" charset="0"/>
                <a:hlinkClick r:id="rId10"/>
              </a:rPr>
              <a:t>http://www.open.edu/openlearn/science-maths-technology/science/chemistry/dantes-peak</a:t>
            </a:r>
            <a:endParaRPr lang="en-GB" dirty="0">
              <a:latin typeface="Candy Round BTN" panose="020F0604020102040306" pitchFamily="34" charset="0"/>
            </a:endParaRPr>
          </a:p>
          <a:p>
            <a:pPr marL="0" indent="0">
              <a:buNone/>
            </a:pPr>
            <a:r>
              <a:rPr lang="en-GB" u="sng" dirty="0">
                <a:latin typeface="Candy Round BTN" panose="020F0604020102040306" pitchFamily="34" charset="0"/>
                <a:hlinkClick r:id="rId11"/>
              </a:rPr>
              <a:t>http://www.flickclip.com/flicks/dantespeak1.html</a:t>
            </a:r>
            <a:endParaRPr lang="en-GB" dirty="0">
              <a:latin typeface="Candy Round BTN" panose="020F0604020102040306" pitchFamily="34" charset="0"/>
            </a:endParaRPr>
          </a:p>
          <a:p>
            <a:pPr marL="0" indent="0">
              <a:buNone/>
            </a:pPr>
            <a:r>
              <a:rPr lang="en-GB" u="sng" dirty="0">
                <a:latin typeface="Candy Round BTN" panose="020F0604020102040306" pitchFamily="34" charset="0"/>
                <a:hlinkClick r:id="rId12"/>
              </a:rPr>
              <a:t>http://www.flickclip.com/flicks/dantespeak5.html</a:t>
            </a:r>
            <a:endParaRPr lang="en-GB" u="sng" dirty="0">
              <a:latin typeface="Candy Round BTN" panose="020F0604020102040306" pitchFamily="34" charset="0"/>
            </a:endParaRP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Fantastic 4 2005 &amp;2015: Superhero movie</a:t>
            </a:r>
          </a:p>
          <a:p>
            <a:pPr marL="0" indent="0">
              <a:buNone/>
            </a:pPr>
            <a:r>
              <a:rPr lang="en-GB" dirty="0">
                <a:latin typeface="Candy Round BTN" panose="020F0604020102040306" pitchFamily="34" charset="0"/>
              </a:rPr>
              <a:t>Michio Kaku explains the “real” science behind fantastic four </a:t>
            </a:r>
            <a:r>
              <a:rPr lang="en-GB" u="sng" dirty="0">
                <a:latin typeface="Candy Round BTN" panose="020F0604020102040306" pitchFamily="34" charset="0"/>
                <a:hlinkClick r:id="rId13"/>
              </a:rPr>
              <a:t>http://nerdist.com/michio-kaku-explains-the-real-science-behind-fantastic-four/</a:t>
            </a:r>
            <a:endParaRPr lang="en-GB" dirty="0">
              <a:latin typeface="Candy Round BTN" panose="020F0604020102040306" pitchFamily="34" charset="0"/>
            </a:endParaRPr>
          </a:p>
          <a:p>
            <a:pPr marL="0" indent="0">
              <a:buNone/>
            </a:pPr>
            <a:r>
              <a:rPr lang="en-GB" dirty="0">
                <a:latin typeface="Candy Round BTN" panose="020F0604020102040306" pitchFamily="34" charset="0"/>
              </a:rPr>
              <a:t> </a:t>
            </a:r>
          </a:p>
          <a:p>
            <a:pPr marL="0" indent="0">
              <a:buNone/>
            </a:pPr>
            <a:r>
              <a:rPr lang="en-GB" u="sng" dirty="0">
                <a:latin typeface="Candy Round BTN" panose="020F0604020102040306" pitchFamily="34" charset="0"/>
                <a:hlinkClick r:id="rId14"/>
              </a:rPr>
              <a:t>http://www.flickclip.com/flicks/fantastic4.html</a:t>
            </a:r>
            <a:endParaRPr lang="en-GB" dirty="0">
              <a:latin typeface="Candy Round BTN" panose="020F0604020102040306" pitchFamily="34" charset="0"/>
            </a:endParaRPr>
          </a:p>
          <a:p>
            <a:pPr marL="0" indent="0">
              <a:buNone/>
            </a:pPr>
            <a:endParaRPr lang="en-GB" dirty="0">
              <a:latin typeface="Candy Round BTN" panose="020F0604020102040306" pitchFamily="34" charset="0"/>
            </a:endParaRPr>
          </a:p>
        </p:txBody>
      </p:sp>
      <p:sp>
        <p:nvSpPr>
          <p:cNvPr id="4" name="Footer Placeholder 3">
            <a:extLst>
              <a:ext uri="{FF2B5EF4-FFF2-40B4-BE49-F238E27FC236}">
                <a16:creationId xmlns:a16="http://schemas.microsoft.com/office/drawing/2014/main" id="{9EE885E7-5B76-4E13-9A94-DCB8018646C9}"/>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4309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06EE-14B7-4BF9-A42A-480DEB396FBA}"/>
              </a:ext>
            </a:extLst>
          </p:cNvPr>
          <p:cNvSpPr>
            <a:spLocks noGrp="1"/>
          </p:cNvSpPr>
          <p:nvPr>
            <p:ph type="title"/>
          </p:nvPr>
        </p:nvSpPr>
        <p:spPr>
          <a:xfrm>
            <a:off x="471488" y="-343443"/>
            <a:ext cx="5915025" cy="2356556"/>
          </a:xfrm>
        </p:spPr>
        <p:txBody>
          <a:bodyPr/>
          <a:lstStyle/>
          <a:p>
            <a:pPr algn="ctr"/>
            <a:r>
              <a:rPr lang="en-GB">
                <a:latin typeface="Candy Square BTN Striped" panose="020B0704010102040306" pitchFamily="34" charset="0"/>
              </a:rPr>
              <a:t>Who to follow on Twitter</a:t>
            </a:r>
            <a:endParaRPr lang="en-GB" dirty="0">
              <a:latin typeface="Candy Square BTN Striped" panose="020B0704010102040306" pitchFamily="34" charset="0"/>
            </a:endParaRPr>
          </a:p>
        </p:txBody>
      </p:sp>
      <p:sp>
        <p:nvSpPr>
          <p:cNvPr id="3" name="Content Placeholder 2">
            <a:extLst>
              <a:ext uri="{FF2B5EF4-FFF2-40B4-BE49-F238E27FC236}">
                <a16:creationId xmlns:a16="http://schemas.microsoft.com/office/drawing/2014/main" id="{43BC1FF7-D700-4CB0-857A-62B5753A40F3}"/>
              </a:ext>
            </a:extLst>
          </p:cNvPr>
          <p:cNvSpPr>
            <a:spLocks noGrp="1"/>
          </p:cNvSpPr>
          <p:nvPr>
            <p:ph idx="1"/>
          </p:nvPr>
        </p:nvSpPr>
        <p:spPr>
          <a:xfrm>
            <a:off x="471489" y="1852246"/>
            <a:ext cx="2767376" cy="9073662"/>
          </a:xfrm>
        </p:spPr>
        <p:txBody>
          <a:bodyPr>
            <a:normAutofit fontScale="92500" lnSpcReduction="20000"/>
          </a:bodyPr>
          <a:lstStyle/>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@ASFC_CHEMISTRY – Ashton Sixth Form College Chemistry who do great YouTube videos</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t>
            </a:r>
            <a:r>
              <a:rPr lang="en-GB" dirty="0" err="1">
                <a:latin typeface="Candy Round BTN" panose="020F0604020102040306" pitchFamily="34" charset="0"/>
              </a:rPr>
              <a:t>UKScienceguy</a:t>
            </a:r>
            <a:r>
              <a:rPr lang="en-GB" dirty="0">
                <a:latin typeface="Candy Round BTN" panose="020F0604020102040306" pitchFamily="34" charset="0"/>
              </a:rPr>
              <a:t> – The famous face behind the revision YouTube videos</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t>
            </a:r>
            <a:r>
              <a:rPr lang="en-GB" dirty="0" err="1">
                <a:latin typeface="Candy Round BTN" panose="020F0604020102040306" pitchFamily="34" charset="0"/>
              </a:rPr>
              <a:t>IFLScience</a:t>
            </a:r>
            <a:r>
              <a:rPr lang="en-GB" dirty="0">
                <a:latin typeface="Candy Round BTN" panose="020F0604020102040306" pitchFamily="34" charset="0"/>
              </a:rPr>
              <a:t> – Funny science content</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@TEDx – watch TED events and streams from around the world</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t>
            </a:r>
            <a:r>
              <a:rPr lang="en-GB" dirty="0" err="1">
                <a:latin typeface="Candy Round BTN" panose="020F0604020102040306" pitchFamily="34" charset="0"/>
              </a:rPr>
              <a:t>NCL_medresearch</a:t>
            </a:r>
            <a:r>
              <a:rPr lang="en-GB" dirty="0">
                <a:latin typeface="Candy Round BTN" panose="020F0604020102040306" pitchFamily="34" charset="0"/>
              </a:rPr>
              <a:t> – The Faculty of Medical Sciences at Newcastle University</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t>
            </a:r>
            <a:r>
              <a:rPr lang="en-GB" dirty="0" err="1">
                <a:latin typeface="Candy Round BTN" panose="020F0604020102040306" pitchFamily="34" charset="0"/>
              </a:rPr>
              <a:t>NewcastleMedSch</a:t>
            </a:r>
            <a:r>
              <a:rPr lang="en-GB" dirty="0">
                <a:latin typeface="Candy Round BTN" panose="020F0604020102040306" pitchFamily="34" charset="0"/>
              </a:rPr>
              <a:t> – Newcastle University Medical School</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t>
            </a:r>
            <a:r>
              <a:rPr lang="en-GB" dirty="0" err="1">
                <a:latin typeface="Candy Round BTN" panose="020F0604020102040306" pitchFamily="34" charset="0"/>
              </a:rPr>
              <a:t>TakeThatChem</a:t>
            </a:r>
            <a:r>
              <a:rPr lang="en-GB" dirty="0">
                <a:latin typeface="Candy Round BTN" panose="020F0604020102040306" pitchFamily="34" charset="0"/>
              </a:rPr>
              <a:t> – Science Fun</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t>
            </a:r>
            <a:r>
              <a:rPr lang="en-GB" dirty="0" err="1">
                <a:latin typeface="Candy Round BTN" panose="020F0604020102040306" pitchFamily="34" charset="0"/>
              </a:rPr>
              <a:t>ScienceMagazine</a:t>
            </a:r>
            <a:r>
              <a:rPr lang="en-GB" dirty="0">
                <a:latin typeface="Candy Round BTN" panose="020F0604020102040306" pitchFamily="34" charset="0"/>
              </a:rPr>
              <a:t> – cutting-edge research</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t>
            </a:r>
            <a:r>
              <a:rPr lang="en-GB" dirty="0" err="1">
                <a:latin typeface="Candy Round BTN" panose="020F0604020102040306" pitchFamily="34" charset="0"/>
              </a:rPr>
              <a:t>BillNye</a:t>
            </a:r>
            <a:r>
              <a:rPr lang="en-GB" dirty="0">
                <a:latin typeface="Candy Round BTN" panose="020F0604020102040306" pitchFamily="34" charset="0"/>
              </a:rPr>
              <a:t> – The Science Guy</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a:t>
            </a:r>
            <a:r>
              <a:rPr lang="en-GB" dirty="0" err="1">
                <a:latin typeface="Candy Round BTN" panose="020F0604020102040306" pitchFamily="34" charset="0"/>
              </a:rPr>
              <a:t>neiltyson</a:t>
            </a:r>
            <a:r>
              <a:rPr lang="en-GB" dirty="0">
                <a:latin typeface="Candy Round BTN" panose="020F0604020102040306" pitchFamily="34" charset="0"/>
              </a:rPr>
              <a:t> – Astrophysicist</a:t>
            </a:r>
          </a:p>
          <a:p>
            <a:pPr marL="0" indent="0">
              <a:buNone/>
            </a:pPr>
            <a:endParaRPr lang="en-GB" dirty="0">
              <a:latin typeface="Candy Round BTN" panose="020F0604020102040306" pitchFamily="34" charset="0"/>
            </a:endParaRPr>
          </a:p>
        </p:txBody>
      </p:sp>
      <p:sp>
        <p:nvSpPr>
          <p:cNvPr id="4" name="Footer Placeholder 3">
            <a:extLst>
              <a:ext uri="{FF2B5EF4-FFF2-40B4-BE49-F238E27FC236}">
                <a16:creationId xmlns:a16="http://schemas.microsoft.com/office/drawing/2014/main" id="{54FB2BF8-E0BD-4A90-BCFC-5AA44BA6B581}"/>
              </a:ext>
            </a:extLst>
          </p:cNvPr>
          <p:cNvSpPr>
            <a:spLocks noGrp="1"/>
          </p:cNvSpPr>
          <p:nvPr>
            <p:ph type="ftr" sz="quarter" idx="11"/>
          </p:nvPr>
        </p:nvSpPr>
        <p:spPr/>
        <p:txBody>
          <a:bodyPr/>
          <a:lstStyle/>
          <a:p>
            <a:endParaRPr lang="en-GB" dirty="0"/>
          </a:p>
        </p:txBody>
      </p:sp>
      <p:sp>
        <p:nvSpPr>
          <p:cNvPr id="5" name="Rectangle 4">
            <a:extLst>
              <a:ext uri="{FF2B5EF4-FFF2-40B4-BE49-F238E27FC236}">
                <a16:creationId xmlns:a16="http://schemas.microsoft.com/office/drawing/2014/main" id="{CFE5B930-BBB4-428E-B698-A38F561B059A}"/>
              </a:ext>
            </a:extLst>
          </p:cNvPr>
          <p:cNvSpPr/>
          <p:nvPr/>
        </p:nvSpPr>
        <p:spPr>
          <a:xfrm>
            <a:off x="3291841" y="2013113"/>
            <a:ext cx="3429000" cy="8863965"/>
          </a:xfrm>
          <a:prstGeom prst="rect">
            <a:avLst/>
          </a:prstGeom>
        </p:spPr>
        <p:txBody>
          <a:bodyPr>
            <a:spAutoFit/>
          </a:bodyPr>
          <a:lstStyle/>
          <a:p>
            <a:r>
              <a:rPr lang="en-GB" sz="1900" dirty="0">
                <a:latin typeface="Candy Round BTN" panose="020F0604020102040306" pitchFamily="34" charset="0"/>
              </a:rPr>
              <a:t>@</a:t>
            </a:r>
            <a:r>
              <a:rPr lang="en-GB" sz="1900" dirty="0" err="1">
                <a:latin typeface="Candy Round BTN" panose="020F0604020102040306" pitchFamily="34" charset="0"/>
              </a:rPr>
              <a:t>ProfBrianCox</a:t>
            </a:r>
            <a:r>
              <a:rPr lang="en-GB" sz="1900" dirty="0">
                <a:latin typeface="Candy Round BTN" panose="020F0604020102040306" pitchFamily="34" charset="0"/>
              </a:rPr>
              <a:t> – Particle Physics Professor</a:t>
            </a: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newscientist</a:t>
            </a:r>
            <a:r>
              <a:rPr lang="en-GB" sz="1900" dirty="0">
                <a:latin typeface="Candy Round BTN" panose="020F0604020102040306" pitchFamily="34" charset="0"/>
              </a:rPr>
              <a:t> – Twitter account for the magazine</a:t>
            </a: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BBCScienceNews</a:t>
            </a:r>
            <a:endParaRPr lang="en-GB" sz="1900" dirty="0">
              <a:latin typeface="Candy Round BTN" panose="020F0604020102040306" pitchFamily="34" charset="0"/>
            </a:endParaRP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royalsociety</a:t>
            </a:r>
            <a:endParaRPr lang="en-GB" sz="1900" dirty="0">
              <a:latin typeface="Candy Round BTN" panose="020F0604020102040306" pitchFamily="34" charset="0"/>
            </a:endParaRPr>
          </a:p>
          <a:p>
            <a:endParaRPr lang="en-GB" sz="1900" dirty="0">
              <a:latin typeface="Candy Round BTN" panose="020F0604020102040306" pitchFamily="34" charset="0"/>
            </a:endParaRPr>
          </a:p>
          <a:p>
            <a:r>
              <a:rPr lang="en-GB" sz="1900" dirty="0">
                <a:latin typeface="Candy Round BTN" panose="020F0604020102040306" pitchFamily="34" charset="0"/>
              </a:rPr>
              <a:t>@NASA</a:t>
            </a: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NatGeo</a:t>
            </a:r>
            <a:endParaRPr lang="en-GB" sz="1900" dirty="0">
              <a:latin typeface="Candy Round BTN" panose="020F0604020102040306" pitchFamily="34" charset="0"/>
            </a:endParaRP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RoySocChem</a:t>
            </a:r>
            <a:r>
              <a:rPr lang="en-GB" sz="1900" dirty="0">
                <a:latin typeface="Candy Round BTN" panose="020F0604020102040306" pitchFamily="34" charset="0"/>
              </a:rPr>
              <a:t> – Royal Society of Chemistry</a:t>
            </a: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ChemistryWorld</a:t>
            </a:r>
            <a:r>
              <a:rPr lang="en-GB" sz="1900" dirty="0">
                <a:latin typeface="Candy Round BTN" panose="020F0604020102040306" pitchFamily="34" charset="0"/>
              </a:rPr>
              <a:t> – Chemistry Magazine published by the Royal Society of Chemistry.</a:t>
            </a: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MaChemGuy</a:t>
            </a:r>
            <a:r>
              <a:rPr lang="en-GB" sz="1900" dirty="0">
                <a:latin typeface="Candy Round BTN" panose="020F0604020102040306" pitchFamily="34" charset="0"/>
              </a:rPr>
              <a:t> – Makes great A-Level </a:t>
            </a:r>
            <a:r>
              <a:rPr lang="en-GB" sz="1900">
                <a:latin typeface="Candy Round BTN" panose="020F0604020102040306" pitchFamily="34" charset="0"/>
              </a:rPr>
              <a:t>Chemistry YouTube </a:t>
            </a:r>
            <a:r>
              <a:rPr lang="en-GB" sz="1900" dirty="0">
                <a:latin typeface="Candy Round BTN" panose="020F0604020102040306" pitchFamily="34" charset="0"/>
              </a:rPr>
              <a:t>videos</a:t>
            </a: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ChemistryALevel</a:t>
            </a:r>
            <a:endParaRPr lang="en-GB" sz="1900" dirty="0">
              <a:latin typeface="Candy Round BTN" panose="020F0604020102040306" pitchFamily="34" charset="0"/>
            </a:endParaRPr>
          </a:p>
          <a:p>
            <a:endParaRPr lang="en-GB" sz="1900" dirty="0">
              <a:latin typeface="Candy Round BTN" panose="020F0604020102040306" pitchFamily="34" charset="0"/>
            </a:endParaRPr>
          </a:p>
          <a:p>
            <a:r>
              <a:rPr lang="en-GB" sz="1900" dirty="0">
                <a:latin typeface="Candy Round BTN" panose="020F0604020102040306" pitchFamily="34" charset="0"/>
              </a:rPr>
              <a:t>@</a:t>
            </a:r>
            <a:r>
              <a:rPr lang="en-GB" sz="1900" dirty="0" err="1">
                <a:latin typeface="Candy Round BTN" panose="020F0604020102040306" pitchFamily="34" charset="0"/>
              </a:rPr>
              <a:t>compoundchem</a:t>
            </a:r>
            <a:r>
              <a:rPr lang="en-GB" sz="1900" dirty="0">
                <a:latin typeface="Candy Round BTN" panose="020F0604020102040306" pitchFamily="34" charset="0"/>
              </a:rPr>
              <a:t> – Great chemistry infographics</a:t>
            </a:r>
          </a:p>
          <a:p>
            <a:endParaRPr lang="en-GB" sz="1900" dirty="0">
              <a:latin typeface="Candy Round BTN" panose="020F0604020102040306" pitchFamily="34" charset="0"/>
            </a:endParaRPr>
          </a:p>
          <a:p>
            <a:endParaRPr lang="en-GB" sz="1900" dirty="0">
              <a:latin typeface="Candy Round BTN" panose="020F0604020102040306" pitchFamily="34" charset="0"/>
            </a:endParaRPr>
          </a:p>
        </p:txBody>
      </p:sp>
      <p:sp>
        <p:nvSpPr>
          <p:cNvPr id="6" name="Rectangle 5">
            <a:extLst>
              <a:ext uri="{FF2B5EF4-FFF2-40B4-BE49-F238E27FC236}">
                <a16:creationId xmlns:a16="http://schemas.microsoft.com/office/drawing/2014/main" id="{29443790-2EB7-4C8C-AA39-2F572C332083}"/>
              </a:ext>
            </a:extLst>
          </p:cNvPr>
          <p:cNvSpPr/>
          <p:nvPr/>
        </p:nvSpPr>
        <p:spPr>
          <a:xfrm>
            <a:off x="471487" y="1244272"/>
            <a:ext cx="5947262" cy="677108"/>
          </a:xfrm>
          <a:prstGeom prst="rect">
            <a:avLst/>
          </a:prstGeom>
        </p:spPr>
        <p:txBody>
          <a:bodyPr wrap="square">
            <a:spAutoFit/>
          </a:bodyPr>
          <a:lstStyle/>
          <a:p>
            <a:r>
              <a:rPr lang="en-GB" sz="1900" dirty="0">
                <a:latin typeface="Candy Round BTN" panose="020F0604020102040306" pitchFamily="34" charset="0"/>
              </a:rPr>
              <a:t>Below is a list of people you might find it useful and interesting to follow on Twitter:</a:t>
            </a:r>
          </a:p>
        </p:txBody>
      </p:sp>
    </p:spTree>
    <p:extLst>
      <p:ext uri="{BB962C8B-B14F-4D97-AF65-F5344CB8AC3E}">
        <p14:creationId xmlns:p14="http://schemas.microsoft.com/office/powerpoint/2010/main" val="233286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9A63-FB22-4E26-8CBD-F8370CAB781D}"/>
              </a:ext>
            </a:extLst>
          </p:cNvPr>
          <p:cNvSpPr>
            <a:spLocks noGrp="1"/>
          </p:cNvSpPr>
          <p:nvPr>
            <p:ph type="title"/>
          </p:nvPr>
        </p:nvSpPr>
        <p:spPr>
          <a:xfrm>
            <a:off x="471488" y="414654"/>
            <a:ext cx="5915025" cy="2356556"/>
          </a:xfrm>
        </p:spPr>
        <p:txBody>
          <a:bodyPr/>
          <a:lstStyle/>
          <a:p>
            <a:pPr algn="ctr"/>
            <a:r>
              <a:rPr lang="en-GB" dirty="0">
                <a:latin typeface="Candy Square BTN Striped" panose="020B0704010102040306" pitchFamily="34" charset="0"/>
              </a:rPr>
              <a:t>Did you know…….</a:t>
            </a:r>
          </a:p>
        </p:txBody>
      </p:sp>
      <p:sp>
        <p:nvSpPr>
          <p:cNvPr id="3" name="Content Placeholder 2">
            <a:extLst>
              <a:ext uri="{FF2B5EF4-FFF2-40B4-BE49-F238E27FC236}">
                <a16:creationId xmlns:a16="http://schemas.microsoft.com/office/drawing/2014/main" id="{541EC6B4-B32C-4AA4-A4DA-D3C243679457}"/>
              </a:ext>
            </a:extLst>
          </p:cNvPr>
          <p:cNvSpPr>
            <a:spLocks noGrp="1"/>
          </p:cNvSpPr>
          <p:nvPr>
            <p:ph idx="1"/>
          </p:nvPr>
        </p:nvSpPr>
        <p:spPr>
          <a:xfrm>
            <a:off x="471488" y="1875693"/>
            <a:ext cx="5915025" cy="9424488"/>
          </a:xfrm>
        </p:spPr>
        <p:txBody>
          <a:bodyPr>
            <a:noAutofit/>
          </a:bodyPr>
          <a:lstStyle/>
          <a:p>
            <a:r>
              <a:rPr lang="en-GB" sz="1400" dirty="0">
                <a:latin typeface="Candy Round BTN" panose="020F0604020102040306" pitchFamily="34" charset="0"/>
              </a:rPr>
              <a:t>If you pour a handful of salt into a full glass of water, the water level will actually go down rather than overflowing the glass.</a:t>
            </a:r>
          </a:p>
          <a:p>
            <a:r>
              <a:rPr lang="en-GB" sz="1400" dirty="0">
                <a:latin typeface="Candy Round BTN" panose="020F0604020102040306" pitchFamily="34" charset="0"/>
              </a:rPr>
              <a:t>The only letter that doesn’t appear on the periodic table is J.</a:t>
            </a:r>
          </a:p>
          <a:p>
            <a:r>
              <a:rPr lang="en-GB" sz="1400" dirty="0">
                <a:latin typeface="Candy Round BTN" panose="020F0604020102040306" pitchFamily="34" charset="0"/>
              </a:rPr>
              <a:t>Although oxygen gas is colourless, the liquid and solid forms of oxygen are blue.</a:t>
            </a:r>
          </a:p>
          <a:p>
            <a:r>
              <a:rPr lang="en-GB" sz="1400" dirty="0">
                <a:latin typeface="Candy Round BTN" panose="020F0604020102040306" pitchFamily="34" charset="0"/>
              </a:rPr>
              <a:t>The human body contains enough carbon to provide graphite for 9,000 pencils.</a:t>
            </a:r>
          </a:p>
          <a:p>
            <a:r>
              <a:rPr lang="en-GB" sz="1400" dirty="0">
                <a:latin typeface="Candy Round BTN" panose="020F0604020102040306" pitchFamily="34" charset="0"/>
              </a:rPr>
              <a:t>Hydrofluoric acid is so corrosive that it will dissolve glass, but it is considered to be a weak acid.</a:t>
            </a:r>
          </a:p>
          <a:p>
            <a:r>
              <a:rPr lang="en-GB" sz="1400" dirty="0">
                <a:latin typeface="Candy Round BTN" panose="020F0604020102040306" pitchFamily="34" charset="0"/>
              </a:rPr>
              <a:t>One bucket full of water contains more atoms than there are buckets of water in the Atlantic ocean.</a:t>
            </a:r>
          </a:p>
          <a:p>
            <a:r>
              <a:rPr lang="en-GB" sz="1400" dirty="0">
                <a:latin typeface="Candy Round BTN" panose="020F0604020102040306" pitchFamily="34" charset="0"/>
              </a:rPr>
              <a:t>Bee stings are acidic, while wasp stings are alkaline.</a:t>
            </a:r>
          </a:p>
          <a:p>
            <a:r>
              <a:rPr lang="en-GB" sz="1400" dirty="0">
                <a:latin typeface="Candy Round BTN" panose="020F0604020102040306" pitchFamily="34" charset="0"/>
              </a:rPr>
              <a:t>Water freezes faster when it is warm, not cold.</a:t>
            </a:r>
          </a:p>
          <a:p>
            <a:r>
              <a:rPr lang="en-GB" sz="1400" dirty="0">
                <a:latin typeface="Candy Round BTN" panose="020F0604020102040306" pitchFamily="34" charset="0"/>
              </a:rPr>
              <a:t>Mars looks red due to the high levels of rust (iron oxide) on its surface.</a:t>
            </a:r>
          </a:p>
          <a:p>
            <a:r>
              <a:rPr lang="en-GB" sz="1400" dirty="0">
                <a:latin typeface="Candy Round BTN" panose="020F0604020102040306" pitchFamily="34" charset="0"/>
              </a:rPr>
              <a:t>20% of the world’s oxygen is produced in the Amazon Rainforest.</a:t>
            </a:r>
          </a:p>
          <a:p>
            <a:r>
              <a:rPr lang="en-GB" sz="1400" dirty="0">
                <a:latin typeface="Candy Round BTN" panose="020F0604020102040306" pitchFamily="34" charset="0"/>
              </a:rPr>
              <a:t>DNA is flame retardant. Scientists are using DNA to try and produce flame-retardant clothing.</a:t>
            </a:r>
          </a:p>
          <a:p>
            <a:r>
              <a:rPr lang="en-GB" sz="1400" dirty="0">
                <a:latin typeface="Candy Round BTN" panose="020F0604020102040306" pitchFamily="34" charset="0"/>
              </a:rPr>
              <a:t>Vanadium Oxide is the only known substance which is in a conductor of electricity but not heat.</a:t>
            </a:r>
          </a:p>
          <a:p>
            <a:r>
              <a:rPr lang="en-GB" sz="1400" dirty="0">
                <a:latin typeface="Candy Round BTN" panose="020F0604020102040306" pitchFamily="34" charset="0"/>
              </a:rPr>
              <a:t>Olympic gold medals are made of at least 95% silver.</a:t>
            </a:r>
          </a:p>
          <a:p>
            <a:r>
              <a:rPr lang="en-GB" sz="1400" dirty="0">
                <a:latin typeface="Candy Round BTN" panose="020F0604020102040306" pitchFamily="34" charset="0"/>
              </a:rPr>
              <a:t>Uranus is a planet that is extremely rich in flammable gases like methane and hydrogen. None of these gases burn, however, as Uranus does not contain enough oxygen.</a:t>
            </a:r>
          </a:p>
          <a:p>
            <a:r>
              <a:rPr lang="en-GB" sz="1400" dirty="0">
                <a:latin typeface="Candy Round BTN" panose="020F0604020102040306" pitchFamily="34" charset="0"/>
              </a:rPr>
              <a:t>The sun doesn’t have any oxygen – so how does it burn? Well it doesn’t! The heat and light come from nuclear fusion reactions, not combustion reactions.</a:t>
            </a:r>
          </a:p>
          <a:p>
            <a:r>
              <a:rPr lang="en-GB" sz="1400" dirty="0">
                <a:latin typeface="Candy Round BTN" panose="020F0604020102040306" pitchFamily="34" charset="0"/>
              </a:rPr>
              <a:t>The smell we recognise after a thunderstorm is the smell of ozone (O</a:t>
            </a:r>
            <a:r>
              <a:rPr lang="en-GB" sz="1400" baseline="-25000" dirty="0">
                <a:latin typeface="Candy Round BTN" panose="020F0604020102040306" pitchFamily="34" charset="0"/>
              </a:rPr>
              <a:t>3</a:t>
            </a:r>
            <a:r>
              <a:rPr lang="en-GB" sz="1400" dirty="0">
                <a:latin typeface="Candy Round BTN" panose="020F0604020102040306" pitchFamily="34" charset="0"/>
              </a:rPr>
              <a:t>). Lightening heats up the air to 50,000 degrees Celsius, which can cause some oxygen in the air to combine into ozone which we can smell.</a:t>
            </a:r>
          </a:p>
          <a:p>
            <a:r>
              <a:rPr lang="en-GB" sz="1400" dirty="0">
                <a:latin typeface="Candy Round BTN" panose="020F0604020102040306" pitchFamily="34" charset="0"/>
              </a:rPr>
              <a:t>The hydrogen atoms that make up your body are 13.7 billion years old</a:t>
            </a:r>
          </a:p>
          <a:p>
            <a:r>
              <a:rPr lang="en-GB" sz="1400" dirty="0">
                <a:latin typeface="Candy Round BTN" panose="020F0604020102040306" pitchFamily="34" charset="0"/>
              </a:rPr>
              <a:t>We can’t reach absolute zero. It is a theoretical temperature. The closest we have come is the range of a billionth of 1K.</a:t>
            </a:r>
          </a:p>
          <a:p>
            <a:r>
              <a:rPr lang="en-GB" sz="1400" dirty="0">
                <a:latin typeface="Candy Round BTN" panose="020F0604020102040306" pitchFamily="34" charset="0"/>
              </a:rPr>
              <a:t>Helium changes your voice as it is a less dense gas, so sound travels around 2-3 times faster through it.</a:t>
            </a:r>
          </a:p>
          <a:p>
            <a:r>
              <a:rPr lang="en-GB" sz="1400" dirty="0">
                <a:latin typeface="Candy Round BTN" panose="020F0604020102040306" pitchFamily="34" charset="0"/>
              </a:rPr>
              <a:t>If you peed in space it would vaporise into a gas immediately due to the lack of air pressure.</a:t>
            </a:r>
          </a:p>
          <a:p>
            <a:r>
              <a:rPr lang="en-GB" sz="1400" dirty="0">
                <a:latin typeface="Candy Round BTN" panose="020F0604020102040306" pitchFamily="34" charset="0"/>
              </a:rPr>
              <a:t>Lobsters have blue blood, as their version of haemoglobin, hemocyanin, has a copper atom at its centre, responsible for the blue colour.</a:t>
            </a:r>
          </a:p>
          <a:p>
            <a:r>
              <a:rPr lang="en-GB" sz="1400" dirty="0">
                <a:latin typeface="Candy Round BTN" panose="020F0604020102040306" pitchFamily="34" charset="0"/>
              </a:rPr>
              <a:t>Metals don’t have a smell. The smell we associate with them is due to a reaction where the metals decompose the oils present in our skin, making 1-octen-3-one, which is responsible for the smell.</a:t>
            </a:r>
          </a:p>
        </p:txBody>
      </p:sp>
      <p:sp>
        <p:nvSpPr>
          <p:cNvPr id="4" name="Footer Placeholder 3">
            <a:extLst>
              <a:ext uri="{FF2B5EF4-FFF2-40B4-BE49-F238E27FC236}">
                <a16:creationId xmlns:a16="http://schemas.microsoft.com/office/drawing/2014/main" id="{B6A95324-269B-48CB-886A-372540003F09}"/>
              </a:ext>
            </a:extLst>
          </p:cNvPr>
          <p:cNvSpPr>
            <a:spLocks noGrp="1"/>
          </p:cNvSpPr>
          <p:nvPr>
            <p:ph type="ftr" sz="quarter" idx="11"/>
          </p:nvPr>
        </p:nvSpPr>
        <p:spPr/>
        <p:txBody>
          <a:bodyPr/>
          <a:lstStyle/>
          <a:p>
            <a:endParaRPr lang="en-GB" dirty="0"/>
          </a:p>
        </p:txBody>
      </p:sp>
      <p:pic>
        <p:nvPicPr>
          <p:cNvPr id="6" name="Picture 5">
            <a:extLst>
              <a:ext uri="{FF2B5EF4-FFF2-40B4-BE49-F238E27FC236}">
                <a16:creationId xmlns:a16="http://schemas.microsoft.com/office/drawing/2014/main" id="{DCB2F5E5-AEFD-4C4B-A0AD-9BBAE99BA476}"/>
              </a:ext>
            </a:extLst>
          </p:cNvPr>
          <p:cNvPicPr>
            <a:picLocks noChangeAspect="1"/>
          </p:cNvPicPr>
          <p:nvPr/>
        </p:nvPicPr>
        <p:blipFill>
          <a:blip r:embed="rId2"/>
          <a:stretch>
            <a:fillRect/>
          </a:stretch>
        </p:blipFill>
        <p:spPr>
          <a:xfrm>
            <a:off x="-47625" y="0"/>
            <a:ext cx="3476625" cy="1314450"/>
          </a:xfrm>
          <a:prstGeom prst="rect">
            <a:avLst/>
          </a:prstGeom>
        </p:spPr>
      </p:pic>
    </p:spTree>
    <p:extLst>
      <p:ext uri="{BB962C8B-B14F-4D97-AF65-F5344CB8AC3E}">
        <p14:creationId xmlns:p14="http://schemas.microsoft.com/office/powerpoint/2010/main" val="96949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DFEB-C132-47FF-A6F7-3F8B9E9DBAA7}"/>
              </a:ext>
            </a:extLst>
          </p:cNvPr>
          <p:cNvSpPr>
            <a:spLocks noGrp="1"/>
          </p:cNvSpPr>
          <p:nvPr>
            <p:ph type="title"/>
          </p:nvPr>
        </p:nvSpPr>
        <p:spPr>
          <a:xfrm>
            <a:off x="471487" y="1347254"/>
            <a:ext cx="5915025" cy="2356556"/>
          </a:xfrm>
        </p:spPr>
        <p:txBody>
          <a:bodyPr/>
          <a:lstStyle/>
          <a:p>
            <a:pPr algn="ctr"/>
            <a:r>
              <a:rPr lang="en-GB" dirty="0">
                <a:latin typeface="Candy Square BTN Striped" panose="020B0704010102040306" pitchFamily="34" charset="0"/>
              </a:rPr>
              <a:t>Preparing Yourself</a:t>
            </a:r>
          </a:p>
        </p:txBody>
      </p:sp>
      <p:sp>
        <p:nvSpPr>
          <p:cNvPr id="3" name="Content Placeholder 2">
            <a:extLst>
              <a:ext uri="{FF2B5EF4-FFF2-40B4-BE49-F238E27FC236}">
                <a16:creationId xmlns:a16="http://schemas.microsoft.com/office/drawing/2014/main" id="{313235E3-49B0-476D-8F3A-544B8FAD3F2F}"/>
              </a:ext>
            </a:extLst>
          </p:cNvPr>
          <p:cNvSpPr>
            <a:spLocks noGrp="1"/>
          </p:cNvSpPr>
          <p:nvPr>
            <p:ph idx="1"/>
          </p:nvPr>
        </p:nvSpPr>
        <p:spPr>
          <a:xfrm>
            <a:off x="471488" y="3005670"/>
            <a:ext cx="5915025" cy="7735712"/>
          </a:xfrm>
        </p:spPr>
        <p:txBody>
          <a:bodyPr>
            <a:normAutofit fontScale="92500"/>
          </a:bodyPr>
          <a:lstStyle/>
          <a:p>
            <a:pPr marL="0" indent="0">
              <a:buNone/>
            </a:pPr>
            <a:r>
              <a:rPr lang="en-GB" dirty="0">
                <a:latin typeface="Candy Round BTN" panose="020F0604020102040306" pitchFamily="34" charset="0"/>
              </a:rPr>
              <a:t>Before we start looking at how to prepare ourselves for the content of A-Level Chemistry, it would be useful for us to use this extra time we have to prepare ourselves to be the best possible A-Level Chemistry students we can be!</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To do this I have put some self-reflection questions on this page that I would like you to complete. If you attended our bridging sessions in school then you will have already done these and don’t need to do them again!</a:t>
            </a:r>
          </a:p>
          <a:p>
            <a:pPr marL="0" indent="0">
              <a:buNone/>
            </a:pPr>
            <a:r>
              <a:rPr lang="en-GB" dirty="0">
                <a:latin typeface="Candy Round BTN" panose="020F0604020102040306" pitchFamily="34" charset="0"/>
              </a:rPr>
              <a:t>We will discuss our ideas when we’re back together in September. </a:t>
            </a:r>
            <a:r>
              <a:rPr lang="en-GB" dirty="0">
                <a:latin typeface="Candy Round BTN" panose="020F0604020102040306" pitchFamily="34" charset="0"/>
                <a:sym typeface="Wingdings" panose="05000000000000000000" pitchFamily="2" charset="2"/>
              </a:rPr>
              <a:t></a:t>
            </a:r>
          </a:p>
          <a:p>
            <a:pPr marL="0" indent="0">
              <a:buNone/>
            </a:pPr>
            <a:endParaRPr lang="en-GB" dirty="0">
              <a:latin typeface="Candy Round BTN" panose="020F0604020102040306" pitchFamily="34" charset="0"/>
              <a:sym typeface="Wingdings" panose="05000000000000000000" pitchFamily="2" charset="2"/>
            </a:endParaRPr>
          </a:p>
          <a:p>
            <a:pPr marL="0" indent="0">
              <a:buNone/>
            </a:pPr>
            <a:r>
              <a:rPr lang="en-GB" b="1" u="sng" dirty="0">
                <a:latin typeface="Candy Round BTN" panose="020F0604020102040306" pitchFamily="34" charset="0"/>
                <a:sym typeface="Wingdings" panose="05000000000000000000" pitchFamily="2" charset="2"/>
              </a:rPr>
              <a:t>Self-reflection Questions</a:t>
            </a:r>
          </a:p>
          <a:p>
            <a:pPr marL="457200" indent="-457200">
              <a:buFont typeface="+mj-lt"/>
              <a:buAutoNum type="arabicPeriod"/>
            </a:pPr>
            <a:r>
              <a:rPr lang="en-GB" dirty="0">
                <a:latin typeface="Candy Round BTN" panose="020F0604020102040306" pitchFamily="34" charset="0"/>
                <a:sym typeface="Wingdings" panose="05000000000000000000" pitchFamily="2" charset="2"/>
              </a:rPr>
              <a:t>Which parts of GCSE Chemistry did you enjoy the most?</a:t>
            </a:r>
          </a:p>
          <a:p>
            <a:pPr marL="457200" indent="-457200">
              <a:buFont typeface="+mj-lt"/>
              <a:buAutoNum type="arabicPeriod"/>
            </a:pPr>
            <a:r>
              <a:rPr lang="en-GB" dirty="0">
                <a:latin typeface="Candy Round BTN" panose="020F0604020102040306" pitchFamily="34" charset="0"/>
                <a:sym typeface="Wingdings" panose="05000000000000000000" pitchFamily="2" charset="2"/>
              </a:rPr>
              <a:t>What did you find difficult in GCSE Chemistry?</a:t>
            </a:r>
          </a:p>
          <a:p>
            <a:pPr marL="457200" indent="-457200">
              <a:buFont typeface="+mj-lt"/>
              <a:buAutoNum type="arabicPeriod"/>
            </a:pPr>
            <a:r>
              <a:rPr lang="en-GB" dirty="0">
                <a:latin typeface="Candy Round BTN" panose="020F0604020102040306" pitchFamily="34" charset="0"/>
                <a:sym typeface="Wingdings" panose="05000000000000000000" pitchFamily="2" charset="2"/>
              </a:rPr>
              <a:t>Give three ways that you think you ensured you made maximum progress at GCSE Chemistry</a:t>
            </a:r>
          </a:p>
          <a:p>
            <a:pPr marL="457200" indent="-457200">
              <a:buFont typeface="+mj-lt"/>
              <a:buAutoNum type="arabicPeriod"/>
            </a:pPr>
            <a:r>
              <a:rPr lang="en-GB" dirty="0">
                <a:latin typeface="Candy Round BTN" panose="020F0604020102040306" pitchFamily="34" charset="0"/>
                <a:sym typeface="Wingdings" panose="05000000000000000000" pitchFamily="2" charset="2"/>
              </a:rPr>
              <a:t>Give five attributes that you think an A-Level Chemistry student must have</a:t>
            </a:r>
          </a:p>
          <a:p>
            <a:pPr marL="457200" indent="-457200">
              <a:buFont typeface="+mj-lt"/>
              <a:buAutoNum type="arabicPeriod"/>
            </a:pPr>
            <a:r>
              <a:rPr lang="en-GB" dirty="0">
                <a:latin typeface="Candy Round BTN" panose="020F0604020102040306" pitchFamily="34" charset="0"/>
                <a:sym typeface="Wingdings" panose="05000000000000000000" pitchFamily="2" charset="2"/>
              </a:rPr>
              <a:t>What do you envisage being your biggest challenge at A-Level?</a:t>
            </a:r>
          </a:p>
          <a:p>
            <a:pPr marL="457200" indent="-457200">
              <a:buFont typeface="+mj-lt"/>
              <a:buAutoNum type="arabicPeriod"/>
            </a:pPr>
            <a:r>
              <a:rPr lang="en-GB" dirty="0">
                <a:latin typeface="Candy Round BTN" panose="020F0604020102040306" pitchFamily="34" charset="0"/>
                <a:sym typeface="Wingdings" panose="05000000000000000000" pitchFamily="2" charset="2"/>
              </a:rPr>
              <a:t>What are you most excited for during the A-Level Chemistry course?</a:t>
            </a:r>
          </a:p>
        </p:txBody>
      </p:sp>
      <p:sp>
        <p:nvSpPr>
          <p:cNvPr id="4" name="Footer Placeholder 3">
            <a:extLst>
              <a:ext uri="{FF2B5EF4-FFF2-40B4-BE49-F238E27FC236}">
                <a16:creationId xmlns:a16="http://schemas.microsoft.com/office/drawing/2014/main" id="{BFCB469F-36E6-45CA-966F-B61D006CA90B}"/>
              </a:ext>
            </a:extLst>
          </p:cNvPr>
          <p:cNvSpPr>
            <a:spLocks noGrp="1"/>
          </p:cNvSpPr>
          <p:nvPr>
            <p:ph type="ftr" sz="quarter" idx="11"/>
          </p:nvPr>
        </p:nvSpPr>
        <p:spPr/>
        <p:txBody>
          <a:bodyPr/>
          <a:lstStyle/>
          <a:p>
            <a:endParaRPr lang="en-GB" dirty="0"/>
          </a:p>
        </p:txBody>
      </p:sp>
      <p:pic>
        <p:nvPicPr>
          <p:cNvPr id="5" name="Picture 4">
            <a:extLst>
              <a:ext uri="{FF2B5EF4-FFF2-40B4-BE49-F238E27FC236}">
                <a16:creationId xmlns:a16="http://schemas.microsoft.com/office/drawing/2014/main" id="{41C6C81A-2594-4DF6-BACF-4CD653E0847C}"/>
              </a:ext>
            </a:extLst>
          </p:cNvPr>
          <p:cNvPicPr>
            <a:picLocks noChangeAspect="1"/>
          </p:cNvPicPr>
          <p:nvPr/>
        </p:nvPicPr>
        <p:blipFill>
          <a:blip r:embed="rId2"/>
          <a:stretch>
            <a:fillRect/>
          </a:stretch>
        </p:blipFill>
        <p:spPr>
          <a:xfrm>
            <a:off x="248603" y="242708"/>
            <a:ext cx="2657475" cy="1724025"/>
          </a:xfrm>
          <a:prstGeom prst="rect">
            <a:avLst/>
          </a:prstGeom>
        </p:spPr>
      </p:pic>
    </p:spTree>
    <p:extLst>
      <p:ext uri="{BB962C8B-B14F-4D97-AF65-F5344CB8AC3E}">
        <p14:creationId xmlns:p14="http://schemas.microsoft.com/office/powerpoint/2010/main" val="30691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576C41-4F18-4A09-BE31-8FCE6A8864BB}"/>
              </a:ext>
            </a:extLst>
          </p:cNvPr>
          <p:cNvPicPr>
            <a:picLocks noChangeAspect="1"/>
          </p:cNvPicPr>
          <p:nvPr/>
        </p:nvPicPr>
        <p:blipFill>
          <a:blip r:embed="rId2"/>
          <a:stretch>
            <a:fillRect/>
          </a:stretch>
        </p:blipFill>
        <p:spPr>
          <a:xfrm>
            <a:off x="0" y="131587"/>
            <a:ext cx="2902790" cy="1931675"/>
          </a:xfrm>
          <a:prstGeom prst="rect">
            <a:avLst/>
          </a:prstGeom>
        </p:spPr>
      </p:pic>
      <p:sp>
        <p:nvSpPr>
          <p:cNvPr id="2" name="Title 1">
            <a:extLst>
              <a:ext uri="{FF2B5EF4-FFF2-40B4-BE49-F238E27FC236}">
                <a16:creationId xmlns:a16="http://schemas.microsoft.com/office/drawing/2014/main" id="{F37C9289-B6C9-4ADB-AA4A-8500EF95D7AE}"/>
              </a:ext>
            </a:extLst>
          </p:cNvPr>
          <p:cNvSpPr>
            <a:spLocks noGrp="1"/>
          </p:cNvSpPr>
          <p:nvPr>
            <p:ph type="title"/>
          </p:nvPr>
        </p:nvSpPr>
        <p:spPr>
          <a:xfrm>
            <a:off x="471488" y="367762"/>
            <a:ext cx="5915025" cy="2356556"/>
          </a:xfrm>
        </p:spPr>
        <p:txBody>
          <a:bodyPr/>
          <a:lstStyle/>
          <a:p>
            <a:pPr algn="ctr"/>
            <a:r>
              <a:rPr lang="en-GB" dirty="0">
                <a:latin typeface="Candy Square BTN Striped" panose="020B0704010102040306" pitchFamily="34" charset="0"/>
              </a:rPr>
              <a:t>Session</a:t>
            </a:r>
            <a:br>
              <a:rPr lang="en-GB" dirty="0">
                <a:latin typeface="Candy Square BTN Striped" panose="020B0704010102040306" pitchFamily="34" charset="0"/>
              </a:rPr>
            </a:br>
            <a:r>
              <a:rPr lang="en-GB" dirty="0">
                <a:latin typeface="Candy Square BTN Striped" panose="020B0704010102040306" pitchFamily="34" charset="0"/>
              </a:rPr>
              <a:t>One</a:t>
            </a:r>
          </a:p>
        </p:txBody>
      </p:sp>
      <p:sp>
        <p:nvSpPr>
          <p:cNvPr id="3" name="Content Placeholder 2">
            <a:extLst>
              <a:ext uri="{FF2B5EF4-FFF2-40B4-BE49-F238E27FC236}">
                <a16:creationId xmlns:a16="http://schemas.microsoft.com/office/drawing/2014/main" id="{702D0933-087F-4064-8B0A-E6487615DA41}"/>
              </a:ext>
            </a:extLst>
          </p:cNvPr>
          <p:cNvSpPr>
            <a:spLocks noGrp="1"/>
          </p:cNvSpPr>
          <p:nvPr>
            <p:ph idx="1"/>
          </p:nvPr>
        </p:nvSpPr>
        <p:spPr>
          <a:xfrm>
            <a:off x="471487" y="2228143"/>
            <a:ext cx="5915025" cy="9072038"/>
          </a:xfrm>
        </p:spPr>
        <p:txBody>
          <a:bodyPr>
            <a:normAutofit fontScale="92500" lnSpcReduction="10000"/>
          </a:bodyPr>
          <a:lstStyle/>
          <a:p>
            <a:pPr marL="0" indent="0">
              <a:buNone/>
            </a:pPr>
            <a:r>
              <a:rPr lang="en-GB" dirty="0">
                <a:latin typeface="Candy Round BTN" panose="020F0604020102040306" pitchFamily="34" charset="0"/>
              </a:rPr>
              <a:t>I know how much you all loved the calculations part of GCSE Chemistry! We’re going to spend some time this week recapping the calculations that come up again at A-Level.</a:t>
            </a:r>
          </a:p>
          <a:p>
            <a:pPr marL="0" indent="0">
              <a:buNone/>
            </a:pPr>
            <a:r>
              <a:rPr lang="en-GB" dirty="0">
                <a:latin typeface="Candy Round BTN" panose="020F0604020102040306" pitchFamily="34" charset="0"/>
              </a:rPr>
              <a:t>These include:</a:t>
            </a:r>
          </a:p>
          <a:p>
            <a:r>
              <a:rPr lang="en-GB" dirty="0">
                <a:latin typeface="Candy Round BTN" panose="020F0604020102040306" pitchFamily="34" charset="0"/>
              </a:rPr>
              <a:t>Relative Atomic Mass and Relative Formula Mass</a:t>
            </a:r>
          </a:p>
          <a:p>
            <a:r>
              <a:rPr lang="en-GB" dirty="0">
                <a:latin typeface="Candy Round BTN" panose="020F0604020102040306" pitchFamily="34" charset="0"/>
              </a:rPr>
              <a:t>Concentration</a:t>
            </a:r>
          </a:p>
          <a:p>
            <a:r>
              <a:rPr lang="en-GB" dirty="0">
                <a:latin typeface="Candy Round BTN" panose="020F0604020102040306" pitchFamily="34" charset="0"/>
              </a:rPr>
              <a:t>Calculations using Moles</a:t>
            </a:r>
          </a:p>
          <a:p>
            <a:r>
              <a:rPr lang="en-GB" dirty="0">
                <a:latin typeface="Candy Round BTN" panose="020F0604020102040306" pitchFamily="34" charset="0"/>
              </a:rPr>
              <a:t>Empirical and Molecular Formulae</a:t>
            </a:r>
          </a:p>
          <a:p>
            <a:pPr marL="0" indent="0">
              <a:buNone/>
            </a:pPr>
            <a:r>
              <a:rPr lang="en-GB" dirty="0">
                <a:latin typeface="Candy Round BTN" panose="020F0604020102040306" pitchFamily="34" charset="0"/>
              </a:rPr>
              <a:t>Some of the A-Level calculations include those from the Separate Chemistry course. This is an ideal time for those of you that did Combined Science to get up to speed. These calculations are:</a:t>
            </a:r>
          </a:p>
          <a:p>
            <a:r>
              <a:rPr lang="en-GB" dirty="0">
                <a:latin typeface="Candy Round BTN" panose="020F0604020102040306" pitchFamily="34" charset="0"/>
              </a:rPr>
              <a:t>Atom Economy</a:t>
            </a:r>
          </a:p>
          <a:p>
            <a:r>
              <a:rPr lang="en-GB" dirty="0">
                <a:latin typeface="Candy Round BTN" panose="020F0604020102040306" pitchFamily="34" charset="0"/>
              </a:rPr>
              <a:t>Percentage Yields</a:t>
            </a:r>
          </a:p>
          <a:p>
            <a:r>
              <a:rPr lang="en-GB" dirty="0">
                <a:latin typeface="Candy Round BTN" panose="020F0604020102040306" pitchFamily="34" charset="0"/>
              </a:rPr>
              <a:t>Molar Volumes</a:t>
            </a:r>
          </a:p>
          <a:p>
            <a:pPr marL="0" indent="0">
              <a:buNone/>
            </a:pPr>
            <a:endParaRPr lang="en-GB" dirty="0">
              <a:latin typeface="Candy Round BTN" panose="020F0604020102040306" pitchFamily="34" charset="0"/>
            </a:endParaRPr>
          </a:p>
          <a:p>
            <a:pPr marL="457200" indent="-457200">
              <a:buAutoNum type="arabicPeriod"/>
            </a:pPr>
            <a:r>
              <a:rPr lang="en-GB" dirty="0">
                <a:latin typeface="Candy Round BTN" panose="020F0604020102040306" pitchFamily="34" charset="0"/>
              </a:rPr>
              <a:t>Use the following resources to revise and brush up on the above calculations:</a:t>
            </a:r>
          </a:p>
          <a:p>
            <a:pPr lvl="1"/>
            <a:r>
              <a:rPr lang="en-GB" dirty="0">
                <a:latin typeface="Candy Round BTN" panose="020F0604020102040306" pitchFamily="34" charset="0"/>
              </a:rPr>
              <a:t>Your GCSE revision guide</a:t>
            </a:r>
          </a:p>
          <a:p>
            <a:pPr lvl="1"/>
            <a:r>
              <a:rPr lang="en-GB" dirty="0">
                <a:hlinkClick r:id="rId3"/>
              </a:rPr>
              <a:t>https://www.bbc.co.uk/bitesize/guides/z2ty97h/revision/1</a:t>
            </a:r>
            <a:endParaRPr lang="en-GB" dirty="0"/>
          </a:p>
          <a:p>
            <a:pPr lvl="1"/>
            <a:r>
              <a:rPr lang="en-GB" dirty="0">
                <a:hlinkClick r:id="rId4"/>
              </a:rPr>
              <a:t>https://www.bbc.co.uk/bitesize/guides/zpk2srd/revision/1</a:t>
            </a:r>
            <a:endParaRPr lang="en-GB" dirty="0"/>
          </a:p>
          <a:p>
            <a:pPr lvl="1"/>
            <a:r>
              <a:rPr lang="en-GB" dirty="0">
                <a:hlinkClick r:id="rId5"/>
              </a:rPr>
              <a:t>https://www.bbc.co.uk/bitesize/guides/zg9rxfr/revision/1</a:t>
            </a:r>
            <a:endParaRPr lang="en-GB" dirty="0"/>
          </a:p>
          <a:p>
            <a:pPr lvl="1"/>
            <a:r>
              <a:rPr lang="en-GB" dirty="0">
                <a:hlinkClick r:id="rId6"/>
              </a:rPr>
              <a:t>https://www.bbc.co.uk/bitesize/guides/zwbyjty/revision/1</a:t>
            </a:r>
            <a:endParaRPr lang="en-GB" dirty="0">
              <a:latin typeface="Candy Round BTN" panose="020F0604020102040306" pitchFamily="34" charset="0"/>
            </a:endParaRPr>
          </a:p>
          <a:p>
            <a:pPr lvl="1"/>
            <a:r>
              <a:rPr lang="en-GB" dirty="0">
                <a:latin typeface="Candy Round BTN" panose="020F0604020102040306" pitchFamily="34" charset="0"/>
              </a:rPr>
              <a:t>Pages 37-40 in your ‘Head Start to A-Level Chemistry’ book</a:t>
            </a:r>
          </a:p>
          <a:p>
            <a:pPr lvl="1"/>
            <a:r>
              <a:rPr lang="en-GB" dirty="0">
                <a:hlinkClick r:id="rId7"/>
              </a:rPr>
              <a:t>https://www.youtube.com/watch?v=UQV9tLkQI3k</a:t>
            </a:r>
            <a:endParaRPr lang="en-GB" dirty="0"/>
          </a:p>
          <a:p>
            <a:pPr marL="457200" indent="-457200">
              <a:buFont typeface="+mj-lt"/>
              <a:buAutoNum type="arabicPeriod"/>
            </a:pPr>
            <a:r>
              <a:rPr lang="en-GB" dirty="0">
                <a:latin typeface="Candy Round BTN" panose="020F0604020102040306" pitchFamily="34" charset="0"/>
              </a:rPr>
              <a:t>Write a ‘calculations summary sheet’ that includes key formulae that you need to learn off by heart. This will come in very useful in Year 12!</a:t>
            </a:r>
          </a:p>
          <a:p>
            <a:pPr marL="457200" indent="-457200">
              <a:buFont typeface="+mj-lt"/>
              <a:buAutoNum type="arabicPeriod"/>
            </a:pPr>
            <a:r>
              <a:rPr lang="en-GB" dirty="0">
                <a:latin typeface="Candy Round BTN" panose="020F0604020102040306" pitchFamily="34" charset="0"/>
              </a:rPr>
              <a:t>Complete and self-assess the exam questions on the next couple of pages.</a:t>
            </a:r>
          </a:p>
          <a:p>
            <a:pPr marL="342900" lvl="1" indent="0">
              <a:buNone/>
            </a:pPr>
            <a:endParaRPr lang="en-GB" dirty="0">
              <a:latin typeface="Candy Round BTN" panose="020F0604020102040306" pitchFamily="34" charset="0"/>
            </a:endParaRPr>
          </a:p>
        </p:txBody>
      </p:sp>
      <p:sp>
        <p:nvSpPr>
          <p:cNvPr id="4" name="Footer Placeholder 3">
            <a:extLst>
              <a:ext uri="{FF2B5EF4-FFF2-40B4-BE49-F238E27FC236}">
                <a16:creationId xmlns:a16="http://schemas.microsoft.com/office/drawing/2014/main" id="{4501D0BD-31A3-451C-B81A-BF640D5FBE9E}"/>
              </a:ext>
            </a:extLst>
          </p:cNvPr>
          <p:cNvSpPr>
            <a:spLocks noGrp="1"/>
          </p:cNvSpPr>
          <p:nvPr>
            <p:ph type="ftr" sz="quarter" idx="11"/>
          </p:nvPr>
        </p:nvSpPr>
        <p:spPr/>
        <p:txBody>
          <a:bodyPr/>
          <a:lstStyle/>
          <a:p>
            <a:endParaRPr lang="en-GB" dirty="0"/>
          </a:p>
        </p:txBody>
      </p:sp>
      <p:pic>
        <p:nvPicPr>
          <p:cNvPr id="5" name="Picture 4">
            <a:extLst>
              <a:ext uri="{FF2B5EF4-FFF2-40B4-BE49-F238E27FC236}">
                <a16:creationId xmlns:a16="http://schemas.microsoft.com/office/drawing/2014/main" id="{1CE4127C-1E2E-49DD-89F6-1974432D226C}"/>
              </a:ext>
            </a:extLst>
          </p:cNvPr>
          <p:cNvPicPr>
            <a:picLocks noChangeAspect="1"/>
          </p:cNvPicPr>
          <p:nvPr/>
        </p:nvPicPr>
        <p:blipFill>
          <a:blip r:embed="rId8"/>
          <a:stretch>
            <a:fillRect/>
          </a:stretch>
        </p:blipFill>
        <p:spPr>
          <a:xfrm>
            <a:off x="4266573" y="203640"/>
            <a:ext cx="2455878" cy="1598971"/>
          </a:xfrm>
          <a:prstGeom prst="rect">
            <a:avLst/>
          </a:prstGeom>
        </p:spPr>
      </p:pic>
    </p:spTree>
    <p:extLst>
      <p:ext uri="{BB962C8B-B14F-4D97-AF65-F5344CB8AC3E}">
        <p14:creationId xmlns:p14="http://schemas.microsoft.com/office/powerpoint/2010/main" val="411741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2D33E1-8F39-4074-8E0A-9A730E868A75}"/>
              </a:ext>
            </a:extLst>
          </p:cNvPr>
          <p:cNvSpPr>
            <a:spLocks noGrp="1"/>
          </p:cNvSpPr>
          <p:nvPr>
            <p:ph type="ftr" sz="quarter" idx="11"/>
          </p:nvPr>
        </p:nvSpPr>
        <p:spPr/>
        <p:txBody>
          <a:bodyPr/>
          <a:lstStyle/>
          <a:p>
            <a:endParaRPr lang="en-GB" dirty="0"/>
          </a:p>
        </p:txBody>
      </p:sp>
      <p:pic>
        <p:nvPicPr>
          <p:cNvPr id="16" name="Picture 15">
            <a:extLst>
              <a:ext uri="{FF2B5EF4-FFF2-40B4-BE49-F238E27FC236}">
                <a16:creationId xmlns:a16="http://schemas.microsoft.com/office/drawing/2014/main" id="{5A4707B3-9624-4DBE-9E27-5D4AB9E229C8}"/>
              </a:ext>
            </a:extLst>
          </p:cNvPr>
          <p:cNvPicPr>
            <a:picLocks noChangeAspect="1"/>
          </p:cNvPicPr>
          <p:nvPr/>
        </p:nvPicPr>
        <p:blipFill rotWithShape="1">
          <a:blip r:embed="rId2"/>
          <a:srcRect b="8576"/>
          <a:stretch/>
        </p:blipFill>
        <p:spPr>
          <a:xfrm>
            <a:off x="275082" y="735074"/>
            <a:ext cx="6307836" cy="8713726"/>
          </a:xfrm>
          <a:prstGeom prst="rect">
            <a:avLst/>
          </a:prstGeom>
        </p:spPr>
      </p:pic>
    </p:spTree>
    <p:extLst>
      <p:ext uri="{BB962C8B-B14F-4D97-AF65-F5344CB8AC3E}">
        <p14:creationId xmlns:p14="http://schemas.microsoft.com/office/powerpoint/2010/main" val="205544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568053-FCDE-46BD-8BFB-12A0CF8889EE}"/>
              </a:ext>
            </a:extLst>
          </p:cNvPr>
          <p:cNvSpPr>
            <a:spLocks noGrp="1"/>
          </p:cNvSpPr>
          <p:nvPr>
            <p:ph type="ftr" sz="quarter" idx="11"/>
          </p:nvPr>
        </p:nvSpPr>
        <p:spPr/>
        <p:txBody>
          <a:bodyPr/>
          <a:lstStyle/>
          <a:p>
            <a:endParaRPr lang="en-GB" dirty="0"/>
          </a:p>
        </p:txBody>
      </p:sp>
      <p:pic>
        <p:nvPicPr>
          <p:cNvPr id="14" name="Picture 13">
            <a:extLst>
              <a:ext uri="{FF2B5EF4-FFF2-40B4-BE49-F238E27FC236}">
                <a16:creationId xmlns:a16="http://schemas.microsoft.com/office/drawing/2014/main" id="{4B6C6C0B-D3F1-4E6A-8E06-440CFF93971F}"/>
              </a:ext>
            </a:extLst>
          </p:cNvPr>
          <p:cNvPicPr>
            <a:picLocks noChangeAspect="1"/>
          </p:cNvPicPr>
          <p:nvPr/>
        </p:nvPicPr>
        <p:blipFill rotWithShape="1">
          <a:blip r:embed="rId2"/>
          <a:srcRect b="14157"/>
          <a:stretch/>
        </p:blipFill>
        <p:spPr>
          <a:xfrm>
            <a:off x="275082" y="242708"/>
            <a:ext cx="6307836" cy="8151015"/>
          </a:xfrm>
          <a:prstGeom prst="rect">
            <a:avLst/>
          </a:prstGeom>
        </p:spPr>
      </p:pic>
      <p:pic>
        <p:nvPicPr>
          <p:cNvPr id="15" name="Picture 14">
            <a:extLst>
              <a:ext uri="{FF2B5EF4-FFF2-40B4-BE49-F238E27FC236}">
                <a16:creationId xmlns:a16="http://schemas.microsoft.com/office/drawing/2014/main" id="{BC3B5618-4CF0-490F-A444-FF6A8D552DE6}"/>
              </a:ext>
            </a:extLst>
          </p:cNvPr>
          <p:cNvPicPr>
            <a:picLocks noChangeAspect="1"/>
          </p:cNvPicPr>
          <p:nvPr/>
        </p:nvPicPr>
        <p:blipFill>
          <a:blip r:embed="rId3"/>
          <a:stretch>
            <a:fillRect/>
          </a:stretch>
        </p:blipFill>
        <p:spPr>
          <a:xfrm>
            <a:off x="275082" y="8068671"/>
            <a:ext cx="6307836" cy="2900934"/>
          </a:xfrm>
          <a:prstGeom prst="rect">
            <a:avLst/>
          </a:prstGeom>
        </p:spPr>
      </p:pic>
    </p:spTree>
    <p:extLst>
      <p:ext uri="{BB962C8B-B14F-4D97-AF65-F5344CB8AC3E}">
        <p14:creationId xmlns:p14="http://schemas.microsoft.com/office/powerpoint/2010/main" val="386881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F3F1A1-C1E0-4E92-9A63-E361BA00EA9B}"/>
              </a:ext>
            </a:extLst>
          </p:cNvPr>
          <p:cNvSpPr>
            <a:spLocks noGrp="1"/>
          </p:cNvSpPr>
          <p:nvPr>
            <p:ph type="ftr" sz="quarter" idx="11"/>
          </p:nvPr>
        </p:nvSpPr>
        <p:spPr/>
        <p:txBody>
          <a:bodyPr/>
          <a:lstStyle/>
          <a:p>
            <a:endParaRPr lang="en-GB" dirty="0"/>
          </a:p>
        </p:txBody>
      </p:sp>
      <p:pic>
        <p:nvPicPr>
          <p:cNvPr id="5" name="Picture 4">
            <a:extLst>
              <a:ext uri="{FF2B5EF4-FFF2-40B4-BE49-F238E27FC236}">
                <a16:creationId xmlns:a16="http://schemas.microsoft.com/office/drawing/2014/main" id="{476D5B50-12DA-4258-A09F-A1F6EA19DB1A}"/>
              </a:ext>
            </a:extLst>
          </p:cNvPr>
          <p:cNvPicPr>
            <a:picLocks noChangeAspect="1"/>
          </p:cNvPicPr>
          <p:nvPr/>
        </p:nvPicPr>
        <p:blipFill>
          <a:blip r:embed="rId2"/>
          <a:stretch>
            <a:fillRect/>
          </a:stretch>
        </p:blipFill>
        <p:spPr>
          <a:xfrm>
            <a:off x="275082" y="617844"/>
            <a:ext cx="6307836" cy="6329934"/>
          </a:xfrm>
          <a:prstGeom prst="rect">
            <a:avLst/>
          </a:prstGeom>
        </p:spPr>
      </p:pic>
    </p:spTree>
    <p:extLst>
      <p:ext uri="{BB962C8B-B14F-4D97-AF65-F5344CB8AC3E}">
        <p14:creationId xmlns:p14="http://schemas.microsoft.com/office/powerpoint/2010/main" val="86069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0F80-6B25-4C06-A72D-13E7B18F7011}"/>
              </a:ext>
            </a:extLst>
          </p:cNvPr>
          <p:cNvSpPr>
            <a:spLocks noGrp="1"/>
          </p:cNvSpPr>
          <p:nvPr>
            <p:ph type="title"/>
          </p:nvPr>
        </p:nvSpPr>
        <p:spPr>
          <a:xfrm>
            <a:off x="471488" y="1305604"/>
            <a:ext cx="5915025" cy="2356556"/>
          </a:xfrm>
        </p:spPr>
        <p:txBody>
          <a:bodyPr/>
          <a:lstStyle/>
          <a:p>
            <a:pPr algn="ctr"/>
            <a:r>
              <a:rPr lang="en-GB" dirty="0">
                <a:latin typeface="Candy Square BTN Striped" panose="020B0704010102040306" pitchFamily="34" charset="0"/>
              </a:rPr>
              <a:t>Session Two</a:t>
            </a:r>
          </a:p>
        </p:txBody>
      </p:sp>
      <p:sp>
        <p:nvSpPr>
          <p:cNvPr id="3" name="Content Placeholder 2">
            <a:extLst>
              <a:ext uri="{FF2B5EF4-FFF2-40B4-BE49-F238E27FC236}">
                <a16:creationId xmlns:a16="http://schemas.microsoft.com/office/drawing/2014/main" id="{ED3A60B7-5565-47E5-BDCA-94817FA42CAC}"/>
              </a:ext>
            </a:extLst>
          </p:cNvPr>
          <p:cNvSpPr>
            <a:spLocks noGrp="1"/>
          </p:cNvSpPr>
          <p:nvPr>
            <p:ph idx="1"/>
          </p:nvPr>
        </p:nvSpPr>
        <p:spPr>
          <a:xfrm>
            <a:off x="471488" y="3151769"/>
            <a:ext cx="5915025" cy="7735712"/>
          </a:xfrm>
        </p:spPr>
        <p:txBody>
          <a:bodyPr>
            <a:normAutofit fontScale="85000" lnSpcReduction="20000"/>
          </a:bodyPr>
          <a:lstStyle/>
          <a:p>
            <a:pPr marL="0" indent="0">
              <a:buNone/>
            </a:pPr>
            <a:r>
              <a:rPr lang="en-GB" dirty="0">
                <a:latin typeface="Candy Round BTN" panose="020F0604020102040306" pitchFamily="34" charset="0"/>
              </a:rPr>
              <a:t>Similarly to your GCSE course, you’re A-Level Chemistry course contains required </a:t>
            </a:r>
            <a:r>
              <a:rPr lang="en-GB" dirty="0" err="1">
                <a:latin typeface="Candy Round BTN" panose="020F0604020102040306" pitchFamily="34" charset="0"/>
              </a:rPr>
              <a:t>practicals</a:t>
            </a:r>
            <a:r>
              <a:rPr lang="en-GB" dirty="0">
                <a:latin typeface="Candy Round BTN" panose="020F0604020102040306" pitchFamily="34" charset="0"/>
              </a:rPr>
              <a:t> that you must carry out.</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The first one you will carry out will be a Titration to find the concentration of an unknown substance. Separate Chemists will be familiar with titrations from Year 10. Combined scientists this is again a great opportunity to get caught up!</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Your task this week is to produce an ‘Idiot’s Guide to Titrations.’</a:t>
            </a:r>
          </a:p>
          <a:p>
            <a:pPr marL="0" indent="0">
              <a:buNone/>
            </a:pPr>
            <a:endParaRPr lang="en-GB" dirty="0">
              <a:latin typeface="Candy Round BTN" panose="020F0604020102040306" pitchFamily="34" charset="0"/>
            </a:endParaRPr>
          </a:p>
          <a:p>
            <a:pPr marL="0" indent="0">
              <a:buNone/>
            </a:pPr>
            <a:r>
              <a:rPr lang="en-GB" dirty="0">
                <a:latin typeface="Candy Round BTN" panose="020F0604020102040306" pitchFamily="34" charset="0"/>
              </a:rPr>
              <a:t>The format you produce this in is entirely up to you, but it should include:</a:t>
            </a:r>
          </a:p>
          <a:p>
            <a:pPr marL="0" indent="0">
              <a:buNone/>
            </a:pPr>
            <a:endParaRPr lang="en-GB" dirty="0">
              <a:latin typeface="Candy Round BTN" panose="020F0604020102040306" pitchFamily="34" charset="0"/>
            </a:endParaRPr>
          </a:p>
          <a:p>
            <a:r>
              <a:rPr lang="en-GB" dirty="0">
                <a:latin typeface="Candy Round BTN" panose="020F0604020102040306" pitchFamily="34" charset="0"/>
              </a:rPr>
              <a:t>The names of pieces of key equipment and what they are used for</a:t>
            </a:r>
          </a:p>
          <a:p>
            <a:r>
              <a:rPr lang="en-GB" dirty="0">
                <a:latin typeface="Candy Round BTN" panose="020F0604020102040306" pitchFamily="34" charset="0"/>
              </a:rPr>
              <a:t>A general method to use during the practical</a:t>
            </a:r>
          </a:p>
          <a:p>
            <a:r>
              <a:rPr lang="en-GB" dirty="0">
                <a:latin typeface="Candy Round BTN" panose="020F0604020102040306" pitchFamily="34" charset="0"/>
              </a:rPr>
              <a:t>Common mistakes or issues that people come up against, and how to make sure this doesn’t happen to you</a:t>
            </a:r>
          </a:p>
          <a:p>
            <a:r>
              <a:rPr lang="en-GB" dirty="0">
                <a:latin typeface="Candy Round BTN" panose="020F0604020102040306" pitchFamily="34" charset="0"/>
              </a:rPr>
              <a:t>Calculations that must be carried out on your results</a:t>
            </a:r>
          </a:p>
          <a:p>
            <a:endParaRPr lang="en-GB" dirty="0">
              <a:latin typeface="Candy Round BTN" panose="020F0604020102040306" pitchFamily="34" charset="0"/>
            </a:endParaRPr>
          </a:p>
          <a:p>
            <a:pPr marL="0" indent="0">
              <a:buNone/>
            </a:pPr>
            <a:r>
              <a:rPr lang="en-GB" b="1" u="sng" dirty="0">
                <a:latin typeface="Candy Round BTN" panose="020F0604020102040306" pitchFamily="34" charset="0"/>
              </a:rPr>
              <a:t>Potential sources of information</a:t>
            </a:r>
          </a:p>
          <a:p>
            <a:r>
              <a:rPr lang="en-GB" dirty="0">
                <a:hlinkClick r:id="rId2"/>
              </a:rPr>
              <a:t>https://www.bbc.co.uk/bitesize/guides/zg9rxfr/revision/3</a:t>
            </a:r>
            <a:endParaRPr lang="en-GB" dirty="0"/>
          </a:p>
          <a:p>
            <a:r>
              <a:rPr lang="en-GB" dirty="0">
                <a:hlinkClick r:id="rId3"/>
              </a:rPr>
              <a:t>https://www.youtube.com/watch?v=jnG9Ut--yUA</a:t>
            </a:r>
            <a:endParaRPr lang="en-GB" dirty="0"/>
          </a:p>
          <a:p>
            <a:r>
              <a:rPr lang="en-GB" dirty="0">
                <a:hlinkClick r:id="rId4"/>
              </a:rPr>
              <a:t>https://www.youtube.com/watch?v=UAkibS8DOqY</a:t>
            </a:r>
            <a:endParaRPr lang="en-GB" dirty="0"/>
          </a:p>
          <a:p>
            <a:r>
              <a:rPr lang="en-GB" dirty="0">
                <a:hlinkClick r:id="rId4"/>
              </a:rPr>
              <a:t>https://www.youtube.com/watch?v=UAkibS8DOqY</a:t>
            </a:r>
            <a:endParaRPr lang="en-GB" dirty="0"/>
          </a:p>
          <a:p>
            <a:r>
              <a:rPr lang="en-GB" dirty="0">
                <a:hlinkClick r:id="rId5"/>
              </a:rPr>
              <a:t>https://www.youtube.com/watch?v=LsYXOa38OgE&amp;list=PLxkbSWenXKXp3i8gRXvpM3FMC36yTe1U1</a:t>
            </a:r>
            <a:endParaRPr lang="en-GB" dirty="0"/>
          </a:p>
          <a:p>
            <a:r>
              <a:rPr lang="en-GB" dirty="0">
                <a:hlinkClick r:id="rId6"/>
              </a:rPr>
              <a:t>https://chemrevise.files.wordpress.com/2016/08/1-25-titrations.pdf</a:t>
            </a:r>
            <a:endParaRPr lang="en-GB" dirty="0"/>
          </a:p>
          <a:p>
            <a:endParaRPr lang="en-GB" dirty="0"/>
          </a:p>
          <a:p>
            <a:pPr marL="0" indent="0">
              <a:buNone/>
            </a:pPr>
            <a:endParaRPr lang="en-GB" b="1" u="sng" dirty="0">
              <a:latin typeface="Candy Round BTN" panose="020F0604020102040306" pitchFamily="34" charset="0"/>
            </a:endParaRPr>
          </a:p>
          <a:p>
            <a:endParaRPr lang="en-GB" dirty="0">
              <a:latin typeface="Candy Round BTN" panose="020F0604020102040306" pitchFamily="34" charset="0"/>
            </a:endParaRPr>
          </a:p>
        </p:txBody>
      </p:sp>
      <p:sp>
        <p:nvSpPr>
          <p:cNvPr id="4" name="Footer Placeholder 3">
            <a:extLst>
              <a:ext uri="{FF2B5EF4-FFF2-40B4-BE49-F238E27FC236}">
                <a16:creationId xmlns:a16="http://schemas.microsoft.com/office/drawing/2014/main" id="{550150B1-91E8-4824-A87C-4DCB25A7AD75}"/>
              </a:ext>
            </a:extLst>
          </p:cNvPr>
          <p:cNvSpPr>
            <a:spLocks noGrp="1"/>
          </p:cNvSpPr>
          <p:nvPr>
            <p:ph type="ftr" sz="quarter" idx="11"/>
          </p:nvPr>
        </p:nvSpPr>
        <p:spPr/>
        <p:txBody>
          <a:bodyPr/>
          <a:lstStyle/>
          <a:p>
            <a:endParaRPr lang="en-GB" dirty="0"/>
          </a:p>
        </p:txBody>
      </p:sp>
      <p:pic>
        <p:nvPicPr>
          <p:cNvPr id="5" name="Picture 4">
            <a:extLst>
              <a:ext uri="{FF2B5EF4-FFF2-40B4-BE49-F238E27FC236}">
                <a16:creationId xmlns:a16="http://schemas.microsoft.com/office/drawing/2014/main" id="{32ED7987-33CE-48A0-8B66-660FE0FAA286}"/>
              </a:ext>
            </a:extLst>
          </p:cNvPr>
          <p:cNvPicPr>
            <a:picLocks noChangeAspect="1"/>
          </p:cNvPicPr>
          <p:nvPr/>
        </p:nvPicPr>
        <p:blipFill>
          <a:blip r:embed="rId7"/>
          <a:stretch>
            <a:fillRect/>
          </a:stretch>
        </p:blipFill>
        <p:spPr>
          <a:xfrm>
            <a:off x="4131002" y="89712"/>
            <a:ext cx="2592183" cy="1941635"/>
          </a:xfrm>
          <a:prstGeom prst="rect">
            <a:avLst/>
          </a:prstGeom>
        </p:spPr>
      </p:pic>
      <p:pic>
        <p:nvPicPr>
          <p:cNvPr id="6" name="Picture 5">
            <a:extLst>
              <a:ext uri="{FF2B5EF4-FFF2-40B4-BE49-F238E27FC236}">
                <a16:creationId xmlns:a16="http://schemas.microsoft.com/office/drawing/2014/main" id="{E7A5EEF2-9738-433D-A23F-6A4D0DE5D629}"/>
              </a:ext>
            </a:extLst>
          </p:cNvPr>
          <p:cNvPicPr>
            <a:picLocks noChangeAspect="1"/>
          </p:cNvPicPr>
          <p:nvPr/>
        </p:nvPicPr>
        <p:blipFill>
          <a:blip r:embed="rId8"/>
          <a:stretch>
            <a:fillRect/>
          </a:stretch>
        </p:blipFill>
        <p:spPr>
          <a:xfrm>
            <a:off x="211015" y="89712"/>
            <a:ext cx="2124075" cy="2152650"/>
          </a:xfrm>
          <a:prstGeom prst="rect">
            <a:avLst/>
          </a:prstGeom>
        </p:spPr>
      </p:pic>
    </p:spTree>
    <p:extLst>
      <p:ext uri="{BB962C8B-B14F-4D97-AF65-F5344CB8AC3E}">
        <p14:creationId xmlns:p14="http://schemas.microsoft.com/office/powerpoint/2010/main" val="32530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4ACADB-543F-4C84-987B-137B59533BC3}"/>
              </a:ext>
            </a:extLst>
          </p:cNvPr>
          <p:cNvPicPr>
            <a:picLocks noChangeAspect="1"/>
          </p:cNvPicPr>
          <p:nvPr/>
        </p:nvPicPr>
        <p:blipFill>
          <a:blip r:embed="rId2"/>
          <a:stretch>
            <a:fillRect/>
          </a:stretch>
        </p:blipFill>
        <p:spPr>
          <a:xfrm>
            <a:off x="476004" y="4021233"/>
            <a:ext cx="5988054" cy="8003737"/>
          </a:xfrm>
          <a:prstGeom prst="rect">
            <a:avLst/>
          </a:prstGeom>
        </p:spPr>
      </p:pic>
      <p:sp>
        <p:nvSpPr>
          <p:cNvPr id="2" name="Title 1">
            <a:extLst>
              <a:ext uri="{FF2B5EF4-FFF2-40B4-BE49-F238E27FC236}">
                <a16:creationId xmlns:a16="http://schemas.microsoft.com/office/drawing/2014/main" id="{7BADCF66-DFA9-4A26-9BC5-A5C9C08F9F07}"/>
              </a:ext>
            </a:extLst>
          </p:cNvPr>
          <p:cNvSpPr>
            <a:spLocks noGrp="1"/>
          </p:cNvSpPr>
          <p:nvPr>
            <p:ph type="title"/>
          </p:nvPr>
        </p:nvSpPr>
        <p:spPr>
          <a:xfrm>
            <a:off x="345098" y="149626"/>
            <a:ext cx="5915025" cy="2356556"/>
          </a:xfrm>
        </p:spPr>
        <p:txBody>
          <a:bodyPr/>
          <a:lstStyle/>
          <a:p>
            <a:pPr algn="ctr"/>
            <a:r>
              <a:rPr lang="en-GB" dirty="0">
                <a:latin typeface="Candy Square BTN Striped" panose="020B0704010102040306" pitchFamily="34" charset="0"/>
              </a:rPr>
              <a:t>Session Three</a:t>
            </a:r>
          </a:p>
        </p:txBody>
      </p:sp>
      <p:sp>
        <p:nvSpPr>
          <p:cNvPr id="4" name="Footer Placeholder 3">
            <a:extLst>
              <a:ext uri="{FF2B5EF4-FFF2-40B4-BE49-F238E27FC236}">
                <a16:creationId xmlns:a16="http://schemas.microsoft.com/office/drawing/2014/main" id="{345168E2-6BA8-4150-B95B-CD89D952E875}"/>
              </a:ext>
            </a:extLst>
          </p:cNvPr>
          <p:cNvSpPr>
            <a:spLocks noGrp="1"/>
          </p:cNvSpPr>
          <p:nvPr>
            <p:ph type="ftr" sz="quarter" idx="11"/>
          </p:nvPr>
        </p:nvSpPr>
        <p:spPr/>
        <p:txBody>
          <a:bodyPr/>
          <a:lstStyle/>
          <a:p>
            <a:endParaRPr lang="en-GB" dirty="0"/>
          </a:p>
        </p:txBody>
      </p:sp>
      <p:sp>
        <p:nvSpPr>
          <p:cNvPr id="7" name="TextBox 6">
            <a:extLst>
              <a:ext uri="{FF2B5EF4-FFF2-40B4-BE49-F238E27FC236}">
                <a16:creationId xmlns:a16="http://schemas.microsoft.com/office/drawing/2014/main" id="{A50235E7-8A65-400C-8F68-D34F8D794835}"/>
              </a:ext>
            </a:extLst>
          </p:cNvPr>
          <p:cNvSpPr txBox="1"/>
          <p:nvPr/>
        </p:nvSpPr>
        <p:spPr>
          <a:xfrm>
            <a:off x="750277" y="1664677"/>
            <a:ext cx="5439508" cy="1754326"/>
          </a:xfrm>
          <a:prstGeom prst="rect">
            <a:avLst/>
          </a:prstGeom>
          <a:noFill/>
        </p:spPr>
        <p:txBody>
          <a:bodyPr wrap="square" rtlCol="0">
            <a:spAutoFit/>
          </a:bodyPr>
          <a:lstStyle/>
          <a:p>
            <a:r>
              <a:rPr lang="en-GB" dirty="0">
                <a:latin typeface="Candy Round BTN" panose="020F0604020102040306" pitchFamily="34" charset="0"/>
              </a:rPr>
              <a:t>At GCSE we looked in-depth at Ionic, Metallic and Covalent bonding. We look at this in even more detail at A-Level. To prepare for this you should complete the task below. You could read ahead using your bridging book from Kindle, and any other online resources you can find and add some A-Level detail in! Particularly I would love it if you included some information on dative covalent bonds!</a:t>
            </a:r>
          </a:p>
        </p:txBody>
      </p:sp>
      <p:pic>
        <p:nvPicPr>
          <p:cNvPr id="9" name="Picture 8">
            <a:extLst>
              <a:ext uri="{FF2B5EF4-FFF2-40B4-BE49-F238E27FC236}">
                <a16:creationId xmlns:a16="http://schemas.microsoft.com/office/drawing/2014/main" id="{92787C5B-55C3-494F-A862-0B40C1DABEE2}"/>
              </a:ext>
            </a:extLst>
          </p:cNvPr>
          <p:cNvPicPr>
            <a:picLocks noChangeAspect="1"/>
          </p:cNvPicPr>
          <p:nvPr/>
        </p:nvPicPr>
        <p:blipFill>
          <a:blip r:embed="rId3"/>
          <a:stretch>
            <a:fillRect/>
          </a:stretch>
        </p:blipFill>
        <p:spPr>
          <a:xfrm>
            <a:off x="345098" y="180194"/>
            <a:ext cx="1520825" cy="1403838"/>
          </a:xfrm>
          <a:prstGeom prst="rect">
            <a:avLst/>
          </a:prstGeom>
        </p:spPr>
      </p:pic>
      <p:pic>
        <p:nvPicPr>
          <p:cNvPr id="10" name="Picture 9">
            <a:extLst>
              <a:ext uri="{FF2B5EF4-FFF2-40B4-BE49-F238E27FC236}">
                <a16:creationId xmlns:a16="http://schemas.microsoft.com/office/drawing/2014/main" id="{8ED1561E-2BED-4F5C-829D-EBC42BC94129}"/>
              </a:ext>
            </a:extLst>
          </p:cNvPr>
          <p:cNvPicPr>
            <a:picLocks noChangeAspect="1"/>
          </p:cNvPicPr>
          <p:nvPr/>
        </p:nvPicPr>
        <p:blipFill>
          <a:blip r:embed="rId4"/>
          <a:stretch>
            <a:fillRect/>
          </a:stretch>
        </p:blipFill>
        <p:spPr>
          <a:xfrm>
            <a:off x="4564803" y="174325"/>
            <a:ext cx="2149227" cy="1207593"/>
          </a:xfrm>
          <a:prstGeom prst="rect">
            <a:avLst/>
          </a:prstGeom>
        </p:spPr>
      </p:pic>
    </p:spTree>
    <p:extLst>
      <p:ext uri="{BB962C8B-B14F-4D97-AF65-F5344CB8AC3E}">
        <p14:creationId xmlns:p14="http://schemas.microsoft.com/office/powerpoint/2010/main" val="1241487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TotalTime>
  <Words>1887</Words>
  <Application>Microsoft Office PowerPoint</Application>
  <PresentationFormat>Widescreen</PresentationFormat>
  <Paragraphs>170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Candy Round BTN</vt:lpstr>
      <vt:lpstr>Candy Square BTN Striped</vt:lpstr>
      <vt:lpstr>Wingdings</vt:lpstr>
      <vt:lpstr>Office Theme</vt:lpstr>
      <vt:lpstr>A-Level Chemistry Bridging Unit</vt:lpstr>
      <vt:lpstr>Did you know…….</vt:lpstr>
      <vt:lpstr>Preparing Yourself</vt:lpstr>
      <vt:lpstr>Session One</vt:lpstr>
      <vt:lpstr>PowerPoint Presentation</vt:lpstr>
      <vt:lpstr>PowerPoint Presentation</vt:lpstr>
      <vt:lpstr>PowerPoint Presentation</vt:lpstr>
      <vt:lpstr>Session Two</vt:lpstr>
      <vt:lpstr>Session Three</vt:lpstr>
      <vt:lpstr>Further Reading</vt:lpstr>
      <vt:lpstr>Something to Watch</vt:lpstr>
      <vt:lpstr>Who to follow on Twitter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Chemistry Bridging Unit</dc:title>
  <dc:creator>Emma Vaughan</dc:creator>
  <cp:lastModifiedBy>Emma Vaughan</cp:lastModifiedBy>
  <cp:revision>32</cp:revision>
  <dcterms:created xsi:type="dcterms:W3CDTF">2020-04-02T13:44:47Z</dcterms:created>
  <dcterms:modified xsi:type="dcterms:W3CDTF">2021-07-06T11:59:10Z</dcterms:modified>
</cp:coreProperties>
</file>