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3"/>
  </p:notesMasterIdLst>
  <p:sldIdLst>
    <p:sldId id="282" r:id="rId2"/>
    <p:sldId id="263" r:id="rId3"/>
    <p:sldId id="283" r:id="rId4"/>
    <p:sldId id="291" r:id="rId5"/>
    <p:sldId id="284" r:id="rId6"/>
    <p:sldId id="285" r:id="rId7"/>
    <p:sldId id="287" r:id="rId8"/>
    <p:sldId id="288" r:id="rId9"/>
    <p:sldId id="265" r:id="rId10"/>
    <p:sldId id="271" r:id="rId11"/>
    <p:sldId id="259" r:id="rId12"/>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38" autoAdjust="0"/>
    <p:restoredTop sz="94291" autoAdjust="0"/>
  </p:normalViewPr>
  <p:slideViewPr>
    <p:cSldViewPr snapToGrid="0">
      <p:cViewPr varScale="1">
        <p:scale>
          <a:sx n="60" d="100"/>
          <a:sy n="60" d="100"/>
        </p:scale>
        <p:origin x="2510" y="5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732E03-5EA4-41DB-A53A-2CA0D9E8EE58}" type="datetimeFigureOut">
              <a:rPr lang="en-GB" smtClean="0"/>
              <a:t>17/08/2022</a:t>
            </a:fld>
            <a:endParaRPr lang="en-GB" dirty="0"/>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B7BCE0-B982-4F77-951B-1A565EFCA36F}" type="slidenum">
              <a:rPr lang="en-GB" smtClean="0"/>
              <a:t>‹#›</a:t>
            </a:fld>
            <a:endParaRPr lang="en-GB" dirty="0"/>
          </a:p>
        </p:txBody>
      </p:sp>
    </p:spTree>
    <p:extLst>
      <p:ext uri="{BB962C8B-B14F-4D97-AF65-F5344CB8AC3E}">
        <p14:creationId xmlns:p14="http://schemas.microsoft.com/office/powerpoint/2010/main" val="4536827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53E80D-2517-4BEE-A049-F6E2093D2766}" type="slidenum">
              <a:rPr lang="en-GB" smtClean="0"/>
              <a:t>1</a:t>
            </a:fld>
            <a:endParaRPr lang="en-GB" dirty="0"/>
          </a:p>
        </p:txBody>
      </p:sp>
    </p:spTree>
    <p:extLst>
      <p:ext uri="{BB962C8B-B14F-4D97-AF65-F5344CB8AC3E}">
        <p14:creationId xmlns:p14="http://schemas.microsoft.com/office/powerpoint/2010/main" val="26140467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92FD28D-1BB2-4984-8505-3B6ADBCCEDEB}" type="datetimeFigureOut">
              <a:rPr lang="en-GB" smtClean="0"/>
              <a:t>17/08/2022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5A43F7B-5142-477D-9D59-B4AE8008A070}" type="slidenum">
              <a:rPr lang="en-GB" smtClean="0"/>
              <a:t>‹#›</a:t>
            </a:fld>
            <a:endParaRPr lang="en-GB" dirty="0"/>
          </a:p>
        </p:txBody>
      </p:sp>
    </p:spTree>
    <p:extLst>
      <p:ext uri="{BB962C8B-B14F-4D97-AF65-F5344CB8AC3E}">
        <p14:creationId xmlns:p14="http://schemas.microsoft.com/office/powerpoint/2010/main" val="2541917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2FD28D-1BB2-4984-8505-3B6ADBCCEDEB}" type="datetimeFigureOut">
              <a:rPr lang="en-GB" smtClean="0"/>
              <a:t>17/08/2022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5A43F7B-5142-477D-9D59-B4AE8008A070}" type="slidenum">
              <a:rPr lang="en-GB" smtClean="0"/>
              <a:t>‹#›</a:t>
            </a:fld>
            <a:endParaRPr lang="en-GB" dirty="0"/>
          </a:p>
        </p:txBody>
      </p:sp>
    </p:spTree>
    <p:extLst>
      <p:ext uri="{BB962C8B-B14F-4D97-AF65-F5344CB8AC3E}">
        <p14:creationId xmlns:p14="http://schemas.microsoft.com/office/powerpoint/2010/main" val="3601074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2FD28D-1BB2-4984-8505-3B6ADBCCEDEB}" type="datetimeFigureOut">
              <a:rPr lang="en-GB" smtClean="0"/>
              <a:t>17/08/2022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5A43F7B-5142-477D-9D59-B4AE8008A070}" type="slidenum">
              <a:rPr lang="en-GB" smtClean="0"/>
              <a:t>‹#›</a:t>
            </a:fld>
            <a:endParaRPr lang="en-GB" dirty="0"/>
          </a:p>
        </p:txBody>
      </p:sp>
    </p:spTree>
    <p:extLst>
      <p:ext uri="{BB962C8B-B14F-4D97-AF65-F5344CB8AC3E}">
        <p14:creationId xmlns:p14="http://schemas.microsoft.com/office/powerpoint/2010/main" val="481725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2FD28D-1BB2-4984-8505-3B6ADBCCEDEB}" type="datetimeFigureOut">
              <a:rPr lang="en-GB" smtClean="0"/>
              <a:t>17/08/2022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5A43F7B-5142-477D-9D59-B4AE8008A070}" type="slidenum">
              <a:rPr lang="en-GB" smtClean="0"/>
              <a:t>‹#›</a:t>
            </a:fld>
            <a:endParaRPr lang="en-GB" dirty="0"/>
          </a:p>
        </p:txBody>
      </p:sp>
    </p:spTree>
    <p:extLst>
      <p:ext uri="{BB962C8B-B14F-4D97-AF65-F5344CB8AC3E}">
        <p14:creationId xmlns:p14="http://schemas.microsoft.com/office/powerpoint/2010/main" val="3471662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92FD28D-1BB2-4984-8505-3B6ADBCCEDEB}" type="datetimeFigureOut">
              <a:rPr lang="en-GB" smtClean="0"/>
              <a:t>17/08/2022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5A43F7B-5142-477D-9D59-B4AE8008A070}" type="slidenum">
              <a:rPr lang="en-GB" smtClean="0"/>
              <a:t>‹#›</a:t>
            </a:fld>
            <a:endParaRPr lang="en-GB" dirty="0"/>
          </a:p>
        </p:txBody>
      </p:sp>
    </p:spTree>
    <p:extLst>
      <p:ext uri="{BB962C8B-B14F-4D97-AF65-F5344CB8AC3E}">
        <p14:creationId xmlns:p14="http://schemas.microsoft.com/office/powerpoint/2010/main" val="2072228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2FD28D-1BB2-4984-8505-3B6ADBCCEDEB}" type="datetimeFigureOut">
              <a:rPr lang="en-GB" smtClean="0"/>
              <a:t>17/08/2022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5A43F7B-5142-477D-9D59-B4AE8008A070}" type="slidenum">
              <a:rPr lang="en-GB" smtClean="0"/>
              <a:t>‹#›</a:t>
            </a:fld>
            <a:endParaRPr lang="en-GB" dirty="0"/>
          </a:p>
        </p:txBody>
      </p:sp>
    </p:spTree>
    <p:extLst>
      <p:ext uri="{BB962C8B-B14F-4D97-AF65-F5344CB8AC3E}">
        <p14:creationId xmlns:p14="http://schemas.microsoft.com/office/powerpoint/2010/main" val="1064869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92FD28D-1BB2-4984-8505-3B6ADBCCEDEB}" type="datetimeFigureOut">
              <a:rPr lang="en-GB" smtClean="0"/>
              <a:t>17/08/2022</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85A43F7B-5142-477D-9D59-B4AE8008A070}" type="slidenum">
              <a:rPr lang="en-GB" smtClean="0"/>
              <a:t>‹#›</a:t>
            </a:fld>
            <a:endParaRPr lang="en-GB" dirty="0"/>
          </a:p>
        </p:txBody>
      </p:sp>
    </p:spTree>
    <p:extLst>
      <p:ext uri="{BB962C8B-B14F-4D97-AF65-F5344CB8AC3E}">
        <p14:creationId xmlns:p14="http://schemas.microsoft.com/office/powerpoint/2010/main" val="2230964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92FD28D-1BB2-4984-8505-3B6ADBCCEDEB}" type="datetimeFigureOut">
              <a:rPr lang="en-GB" smtClean="0"/>
              <a:t>17/08/2022</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85A43F7B-5142-477D-9D59-B4AE8008A070}" type="slidenum">
              <a:rPr lang="en-GB" smtClean="0"/>
              <a:t>‹#›</a:t>
            </a:fld>
            <a:endParaRPr lang="en-GB" dirty="0"/>
          </a:p>
        </p:txBody>
      </p:sp>
    </p:spTree>
    <p:extLst>
      <p:ext uri="{BB962C8B-B14F-4D97-AF65-F5344CB8AC3E}">
        <p14:creationId xmlns:p14="http://schemas.microsoft.com/office/powerpoint/2010/main" val="2383131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2FD28D-1BB2-4984-8505-3B6ADBCCEDEB}" type="datetimeFigureOut">
              <a:rPr lang="en-GB" smtClean="0"/>
              <a:t>17/08/2022</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85A43F7B-5142-477D-9D59-B4AE8008A070}" type="slidenum">
              <a:rPr lang="en-GB" smtClean="0"/>
              <a:t>‹#›</a:t>
            </a:fld>
            <a:endParaRPr lang="en-GB" dirty="0"/>
          </a:p>
        </p:txBody>
      </p:sp>
    </p:spTree>
    <p:extLst>
      <p:ext uri="{BB962C8B-B14F-4D97-AF65-F5344CB8AC3E}">
        <p14:creationId xmlns:p14="http://schemas.microsoft.com/office/powerpoint/2010/main" val="181416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92FD28D-1BB2-4984-8505-3B6ADBCCEDEB}" type="datetimeFigureOut">
              <a:rPr lang="en-GB" smtClean="0"/>
              <a:t>17/08/2022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5A43F7B-5142-477D-9D59-B4AE8008A070}" type="slidenum">
              <a:rPr lang="en-GB" smtClean="0"/>
              <a:t>‹#›</a:t>
            </a:fld>
            <a:endParaRPr lang="en-GB" dirty="0"/>
          </a:p>
        </p:txBody>
      </p:sp>
    </p:spTree>
    <p:extLst>
      <p:ext uri="{BB962C8B-B14F-4D97-AF65-F5344CB8AC3E}">
        <p14:creationId xmlns:p14="http://schemas.microsoft.com/office/powerpoint/2010/main" val="2525468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92FD28D-1BB2-4984-8505-3B6ADBCCEDEB}" type="datetimeFigureOut">
              <a:rPr lang="en-GB" smtClean="0"/>
              <a:t>17/08/2022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5A43F7B-5142-477D-9D59-B4AE8008A070}" type="slidenum">
              <a:rPr lang="en-GB" smtClean="0"/>
              <a:t>‹#›</a:t>
            </a:fld>
            <a:endParaRPr lang="en-GB" dirty="0"/>
          </a:p>
        </p:txBody>
      </p:sp>
    </p:spTree>
    <p:extLst>
      <p:ext uri="{BB962C8B-B14F-4D97-AF65-F5344CB8AC3E}">
        <p14:creationId xmlns:p14="http://schemas.microsoft.com/office/powerpoint/2010/main" val="1628918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192FD28D-1BB2-4984-8505-3B6ADBCCEDEB}" type="datetimeFigureOut">
              <a:rPr lang="en-GB" smtClean="0"/>
              <a:t>17/08/2022</a:t>
            </a:fld>
            <a:endParaRPr lang="en-GB" dirty="0"/>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85A43F7B-5142-477D-9D59-B4AE8008A070}" type="slidenum">
              <a:rPr lang="en-GB" smtClean="0"/>
              <a:t>‹#›</a:t>
            </a:fld>
            <a:endParaRPr lang="en-GB" dirty="0"/>
          </a:p>
        </p:txBody>
      </p:sp>
    </p:spTree>
    <p:extLst>
      <p:ext uri="{BB962C8B-B14F-4D97-AF65-F5344CB8AC3E}">
        <p14:creationId xmlns:p14="http://schemas.microsoft.com/office/powerpoint/2010/main" val="94941753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image" Target="../media/image34.tmp"/><Relationship Id="rId3" Type="http://schemas.openxmlformats.org/officeDocument/2006/relationships/image" Target="../media/image24.tmp"/><Relationship Id="rId7" Type="http://schemas.openxmlformats.org/officeDocument/2006/relationships/image" Target="../media/image28.png"/><Relationship Id="rId12" Type="http://schemas.openxmlformats.org/officeDocument/2006/relationships/image" Target="../media/image33.tmp"/><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7.jpeg"/><Relationship Id="rId11" Type="http://schemas.openxmlformats.org/officeDocument/2006/relationships/image" Target="../media/image32.tmp"/><Relationship Id="rId5" Type="http://schemas.openxmlformats.org/officeDocument/2006/relationships/image" Target="../media/image26.png"/><Relationship Id="rId15" Type="http://schemas.openxmlformats.org/officeDocument/2006/relationships/image" Target="../media/image36.tmp"/><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tmp"/></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hyperlink" Target="https://www.theguardian.com/science/2018/may/11/scientists-to-grow-mini-brains-using-neanderthal-dna"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zrKdz93WlVk" TargetMode="External"/><Relationship Id="rId2" Type="http://schemas.openxmlformats.org/officeDocument/2006/relationships/hyperlink" Target="https://www.youtube.com/watch?v=oefAI2x2CQM" TargetMode="External"/><Relationship Id="rId1" Type="http://schemas.openxmlformats.org/officeDocument/2006/relationships/slideLayout" Target="../slideLayouts/slideLayout7.xml"/><Relationship Id="rId6" Type="http://schemas.openxmlformats.org/officeDocument/2006/relationships/hyperlink" Target="https://www.youtube.com/watch?v=k1O9jBHgsxs" TargetMode="External"/><Relationship Id="rId5" Type="http://schemas.openxmlformats.org/officeDocument/2006/relationships/hyperlink" Target="https://www.youtube.com/watch?v=A8Ts4V_osvo" TargetMode="External"/><Relationship Id="rId4" Type="http://schemas.openxmlformats.org/officeDocument/2006/relationships/hyperlink" Target="https://www.youtube.com/watch?v=YO244P1e9QM"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XtgCqMZofqM" TargetMode="External"/><Relationship Id="rId7" Type="http://schemas.openxmlformats.org/officeDocument/2006/relationships/hyperlink" Target="https://www.youtube.com/watch?v=4sYSyuuLk5g" TargetMode="External"/><Relationship Id="rId2" Type="http://schemas.openxmlformats.org/officeDocument/2006/relationships/hyperlink" Target="https://www.youtube.com/watch?v=QWBKEmWWL38" TargetMode="External"/><Relationship Id="rId1" Type="http://schemas.openxmlformats.org/officeDocument/2006/relationships/slideLayout" Target="../slideLayouts/slideLayout7.xml"/><Relationship Id="rId6" Type="http://schemas.openxmlformats.org/officeDocument/2006/relationships/hyperlink" Target="https://www.youtube.com/watch?v=FaFJya7FVSM" TargetMode="External"/><Relationship Id="rId5" Type="http://schemas.openxmlformats.org/officeDocument/2006/relationships/hyperlink" Target="https://www.youtube.com/watch?v=g7ArZ7VD-QQ" TargetMode="External"/><Relationship Id="rId4" Type="http://schemas.openxmlformats.org/officeDocument/2006/relationships/hyperlink" Target="https://www.youtube.com/watch?v=t6o_Vl2f07Q"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hyperlink" Target="http://www.ted.com/talks/ben_goldacre_what_doctors_don_t_know_about_the_drugs_they_prescribe?language=en" TargetMode="External"/><Relationship Id="rId13" Type="http://schemas.openxmlformats.org/officeDocument/2006/relationships/image" Target="../media/image21.png"/><Relationship Id="rId3" Type="http://schemas.openxmlformats.org/officeDocument/2006/relationships/image" Target="../media/image14.png"/><Relationship Id="rId7" Type="http://schemas.openxmlformats.org/officeDocument/2006/relationships/image" Target="../media/image17.tmp"/><Relationship Id="rId12" Type="http://schemas.openxmlformats.org/officeDocument/2006/relationships/image" Target="../media/image20.tmp"/><Relationship Id="rId2" Type="http://schemas.openxmlformats.org/officeDocument/2006/relationships/hyperlink" Target="http://www.ted.com/talks/paula_hammond_a_new_superweapon_in_the_fight_against_cancer?language=en" TargetMode="External"/><Relationship Id="rId1" Type="http://schemas.openxmlformats.org/officeDocument/2006/relationships/slideLayout" Target="../slideLayouts/slideLayout7.xml"/><Relationship Id="rId6" Type="http://schemas.openxmlformats.org/officeDocument/2006/relationships/image" Target="../media/image16.tmp"/><Relationship Id="rId11" Type="http://schemas.openxmlformats.org/officeDocument/2006/relationships/hyperlink" Target="http://www.ted.com/talks/anthony_atala_growing_organs_engineering_tissue?language=en" TargetMode="External"/><Relationship Id="rId5" Type="http://schemas.openxmlformats.org/officeDocument/2006/relationships/hyperlink" Target="http://www.ted.com/talks/marla_spivak_why_bees_are_disappearing?language=en" TargetMode="External"/><Relationship Id="rId10" Type="http://schemas.openxmlformats.org/officeDocument/2006/relationships/image" Target="../media/image19.tmp"/><Relationship Id="rId4" Type="http://schemas.openxmlformats.org/officeDocument/2006/relationships/image" Target="../media/image15.tmp"/><Relationship Id="rId9" Type="http://schemas.openxmlformats.org/officeDocument/2006/relationships/image" Target="../media/image18.png"/><Relationship Id="rId1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477" y="0"/>
            <a:ext cx="5915025" cy="1914702"/>
          </a:xfrm>
        </p:spPr>
        <p:txBody>
          <a:bodyPr/>
          <a:lstStyle/>
          <a:p>
            <a:endParaRPr lang="en-GB" dirty="0"/>
          </a:p>
        </p:txBody>
      </p:sp>
      <p:sp>
        <p:nvSpPr>
          <p:cNvPr id="3" name="Content Placeholder 2"/>
          <p:cNvSpPr>
            <a:spLocks noGrp="1"/>
          </p:cNvSpPr>
          <p:nvPr>
            <p:ph idx="1"/>
          </p:nvPr>
        </p:nvSpPr>
        <p:spPr/>
        <p:txBody>
          <a:bodyPr/>
          <a:lstStyle/>
          <a:p>
            <a:endParaRPr lang="en-GB" dirty="0"/>
          </a:p>
        </p:txBody>
      </p:sp>
      <p:sp>
        <p:nvSpPr>
          <p:cNvPr id="5" name="Rectangle 4"/>
          <p:cNvSpPr/>
          <p:nvPr/>
        </p:nvSpPr>
        <p:spPr>
          <a:xfrm>
            <a:off x="404664" y="2224541"/>
            <a:ext cx="6048672" cy="6991914"/>
          </a:xfrm>
          <a:prstGeom prst="rect">
            <a:avLst/>
          </a:prstGeom>
        </p:spPr>
        <p:txBody>
          <a:bodyPr wrap="square">
            <a:spAutoFit/>
          </a:bodyPr>
          <a:lstStyle/>
          <a:p>
            <a:pPr algn="ctr">
              <a:lnSpc>
                <a:spcPct val="115000"/>
              </a:lnSpc>
            </a:pPr>
            <a:r>
              <a:rPr lang="en-US" sz="4400" b="1" dirty="0">
                <a:latin typeface="Candy Round BTN" panose="020F0604020102040306" pitchFamily="34" charset="0"/>
                <a:ea typeface="Calibri"/>
                <a:cs typeface="Times New Roman"/>
              </a:rPr>
              <a:t>Transition Pack for A Level Biology</a:t>
            </a:r>
          </a:p>
          <a:p>
            <a:pPr algn="ctr">
              <a:lnSpc>
                <a:spcPct val="115000"/>
              </a:lnSpc>
            </a:pPr>
            <a:endParaRPr lang="en-GB" sz="2200" b="1" dirty="0">
              <a:latin typeface="Candy Round BTN" panose="020F0604020102040306" pitchFamily="34" charset="0"/>
              <a:ea typeface="Calibri"/>
              <a:cs typeface="Times New Roman"/>
            </a:endParaRPr>
          </a:p>
          <a:p>
            <a:pPr algn="ctr"/>
            <a:r>
              <a:rPr lang="en-GB" sz="2000" dirty="0">
                <a:latin typeface="Candy Round BTN" panose="020F0604020102040306" pitchFamily="34" charset="0"/>
              </a:rPr>
              <a:t>Get ready for A-level! </a:t>
            </a:r>
          </a:p>
          <a:p>
            <a:pPr algn="ctr"/>
            <a:r>
              <a:rPr lang="en-GB" sz="2000" dirty="0">
                <a:latin typeface="Candy Round BTN" panose="020F0604020102040306" pitchFamily="34" charset="0"/>
              </a:rPr>
              <a:t>A guide to help you get ready for A-level Biology, including everything from topic guides to days out and online learning courses.</a:t>
            </a:r>
          </a:p>
          <a:p>
            <a:pPr algn="ctr">
              <a:lnSpc>
                <a:spcPct val="115000"/>
              </a:lnSpc>
            </a:pPr>
            <a:endParaRPr lang="en-GB" sz="1100" dirty="0">
              <a:latin typeface="Candy Round BTN" panose="020F0604020102040306" pitchFamily="34" charset="0"/>
              <a:ea typeface="Calibri"/>
              <a:cs typeface="Times New Roman"/>
            </a:endParaRPr>
          </a:p>
          <a:p>
            <a:pPr algn="ctr">
              <a:lnSpc>
                <a:spcPct val="115000"/>
              </a:lnSpc>
            </a:pPr>
            <a:endParaRPr lang="en-GB" sz="1100" dirty="0">
              <a:latin typeface="Candy Round BTN" panose="020F0604020102040306" pitchFamily="34" charset="0"/>
              <a:ea typeface="Calibri"/>
              <a:cs typeface="Times New Roman"/>
            </a:endParaRPr>
          </a:p>
          <a:p>
            <a:pPr algn="ctr">
              <a:lnSpc>
                <a:spcPct val="115000"/>
              </a:lnSpc>
            </a:pPr>
            <a:endParaRPr lang="en-GB" sz="1100" dirty="0">
              <a:latin typeface="Candy Round BTN" panose="020F0604020102040306" pitchFamily="34" charset="0"/>
              <a:ea typeface="Calibri"/>
              <a:cs typeface="Times New Roman"/>
            </a:endParaRPr>
          </a:p>
          <a:p>
            <a:pPr algn="ctr">
              <a:lnSpc>
                <a:spcPct val="115000"/>
              </a:lnSpc>
            </a:pPr>
            <a:endParaRPr lang="en-GB" sz="1400" dirty="0">
              <a:latin typeface="Candy Round BTN" panose="020F0604020102040306" pitchFamily="34" charset="0"/>
              <a:ea typeface="Calibri"/>
              <a:cs typeface="Times New Roman"/>
            </a:endParaRPr>
          </a:p>
          <a:p>
            <a:pPr algn="ctr">
              <a:lnSpc>
                <a:spcPct val="115000"/>
              </a:lnSpc>
            </a:pPr>
            <a:r>
              <a:rPr lang="en-GB" dirty="0">
                <a:latin typeface="Candy Round BTN" panose="020F0604020102040306" pitchFamily="34" charset="0"/>
                <a:ea typeface="Calibri"/>
                <a:cs typeface="Times New Roman"/>
              </a:rPr>
              <a:t>Enjoy! We look forward to welcoming you in September!</a:t>
            </a:r>
          </a:p>
          <a:p>
            <a:pPr algn="ctr">
              <a:lnSpc>
                <a:spcPct val="115000"/>
              </a:lnSpc>
            </a:pPr>
            <a:r>
              <a:rPr lang="en-GB" dirty="0">
                <a:latin typeface="Candy Round BTN" panose="020F0604020102040306" pitchFamily="34" charset="0"/>
                <a:ea typeface="Calibri"/>
                <a:cs typeface="Times New Roman"/>
              </a:rPr>
              <a:t>St Wilfrid’s Biology Team! </a:t>
            </a:r>
          </a:p>
          <a:p>
            <a:pPr algn="ctr">
              <a:lnSpc>
                <a:spcPct val="115000"/>
              </a:lnSpc>
            </a:pPr>
            <a:endParaRPr lang="en-GB" b="1" dirty="0">
              <a:latin typeface="Candy Round BTN" panose="020F0604020102040306" pitchFamily="34" charset="0"/>
              <a:ea typeface="Calibri"/>
              <a:cs typeface="Times New Roman"/>
            </a:endParaRPr>
          </a:p>
          <a:p>
            <a:pPr algn="ctr">
              <a:lnSpc>
                <a:spcPct val="115000"/>
              </a:lnSpc>
            </a:pPr>
            <a:endParaRPr lang="en-GB" sz="1400" b="1" dirty="0">
              <a:latin typeface="Candy Round BTN" panose="020F0604020102040306" pitchFamily="34" charset="0"/>
              <a:ea typeface="Calibri"/>
              <a:cs typeface="Times New Roman"/>
            </a:endParaRPr>
          </a:p>
          <a:p>
            <a:pPr algn="ctr">
              <a:lnSpc>
                <a:spcPct val="115000"/>
              </a:lnSpc>
            </a:pPr>
            <a:endParaRPr lang="en-GB" sz="1400" b="1" dirty="0">
              <a:latin typeface="Candy Round BTN" panose="020F0604020102040306" pitchFamily="34" charset="0"/>
              <a:ea typeface="Calibri"/>
              <a:cs typeface="Times New Roman"/>
            </a:endParaRPr>
          </a:p>
          <a:p>
            <a:pPr algn="ctr">
              <a:lnSpc>
                <a:spcPct val="115000"/>
              </a:lnSpc>
            </a:pPr>
            <a:endParaRPr lang="en-GB" sz="1400" dirty="0">
              <a:latin typeface="Candy Round BTN" panose="020F0604020102040306" pitchFamily="34" charset="0"/>
              <a:ea typeface="Calibri"/>
              <a:cs typeface="Times New Roman"/>
            </a:endParaRPr>
          </a:p>
          <a:p>
            <a:pPr algn="ctr">
              <a:lnSpc>
                <a:spcPct val="115000"/>
              </a:lnSpc>
            </a:pPr>
            <a:r>
              <a:rPr lang="en-GB" b="1" dirty="0">
                <a:latin typeface="Candy Round BTN" panose="020F0604020102040306" pitchFamily="34" charset="0"/>
                <a:ea typeface="Calibri"/>
                <a:cs typeface="Times New Roman"/>
              </a:rPr>
              <a:t> </a:t>
            </a:r>
            <a:endParaRPr lang="en-GB" sz="1400" dirty="0">
              <a:latin typeface="Candy Round BTN" panose="020F0604020102040306" pitchFamily="34" charset="0"/>
              <a:ea typeface="Calibri"/>
              <a:cs typeface="Times New Roman"/>
            </a:endParaRPr>
          </a:p>
          <a:p>
            <a:pPr algn="ctr">
              <a:lnSpc>
                <a:spcPct val="115000"/>
              </a:lnSpc>
            </a:pPr>
            <a:r>
              <a:rPr lang="en-GB" b="1" dirty="0">
                <a:latin typeface="Candy Round BTN" panose="020F0604020102040306" pitchFamily="34" charset="0"/>
                <a:ea typeface="Calibri"/>
                <a:cs typeface="Times New Roman"/>
              </a:rPr>
              <a:t> </a:t>
            </a:r>
            <a:endParaRPr lang="en-GB" sz="1400" dirty="0">
              <a:latin typeface="Candy Round BTN" panose="020F0604020102040306" pitchFamily="34" charset="0"/>
              <a:ea typeface="Calibri"/>
              <a:cs typeface="Times New Roman"/>
            </a:endParaRPr>
          </a:p>
          <a:p>
            <a:br>
              <a:rPr lang="en-GB" b="1" dirty="0">
                <a:latin typeface="Candy Round BTN" panose="020F0604020102040306" pitchFamily="34" charset="0"/>
                <a:ea typeface="Calibri"/>
              </a:rPr>
            </a:br>
            <a:endParaRPr lang="en-GB" dirty="0">
              <a:latin typeface="Candy Round BTN" panose="020F0604020102040306" pitchFamily="34" charset="0"/>
            </a:endParaRPr>
          </a:p>
        </p:txBody>
      </p:sp>
      <p:pic>
        <p:nvPicPr>
          <p:cNvPr id="9" name="Picture 8"/>
          <p:cNvPicPr>
            <a:picLocks noChangeAspect="1"/>
          </p:cNvPicPr>
          <p:nvPr/>
        </p:nvPicPr>
        <p:blipFill>
          <a:blip r:embed="rId3"/>
          <a:stretch>
            <a:fillRect/>
          </a:stretch>
        </p:blipFill>
        <p:spPr>
          <a:xfrm>
            <a:off x="658593" y="7681459"/>
            <a:ext cx="619908" cy="524346"/>
          </a:xfrm>
          <a:prstGeom prst="rect">
            <a:avLst/>
          </a:prstGeom>
        </p:spPr>
      </p:pic>
      <p:pic>
        <p:nvPicPr>
          <p:cNvPr id="4" name="Picture 3"/>
          <p:cNvPicPr>
            <a:picLocks noChangeAspect="1"/>
          </p:cNvPicPr>
          <p:nvPr/>
        </p:nvPicPr>
        <p:blipFill>
          <a:blip r:embed="rId4"/>
          <a:stretch>
            <a:fillRect/>
          </a:stretch>
        </p:blipFill>
        <p:spPr>
          <a:xfrm>
            <a:off x="4921190" y="555058"/>
            <a:ext cx="1261895" cy="1251201"/>
          </a:xfrm>
          <a:prstGeom prst="rect">
            <a:avLst/>
          </a:prstGeom>
        </p:spPr>
      </p:pic>
    </p:spTree>
    <p:extLst>
      <p:ext uri="{BB962C8B-B14F-4D97-AF65-F5344CB8AC3E}">
        <p14:creationId xmlns:p14="http://schemas.microsoft.com/office/powerpoint/2010/main" val="33420413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extBox 69"/>
          <p:cNvSpPr txBox="1"/>
          <p:nvPr/>
        </p:nvSpPr>
        <p:spPr>
          <a:xfrm>
            <a:off x="297867" y="808865"/>
            <a:ext cx="6393058"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n-GB" sz="1200" dirty="0">
                <a:latin typeface="Candy Round BTN" panose="020F0604020102040306" pitchFamily="34" charset="0"/>
              </a:rPr>
              <a:t>Before your course, you need to set up a twitter account. Miss Russell and Mrs Forster will tweet important information throughout your course, along with useful links for your study (and all round super interesting nerdy stuff!).  @</a:t>
            </a:r>
            <a:r>
              <a:rPr lang="en-GB" sz="1200" dirty="0" err="1">
                <a:latin typeface="Candy Round BTN" panose="020F0604020102040306" pitchFamily="34" charset="0"/>
              </a:rPr>
              <a:t>missrussellbio</a:t>
            </a:r>
            <a:r>
              <a:rPr lang="en-GB" sz="1200" dirty="0">
                <a:latin typeface="Candy Round BTN" panose="020F0604020102040306" pitchFamily="34" charset="0"/>
              </a:rPr>
              <a:t> @</a:t>
            </a:r>
            <a:r>
              <a:rPr lang="en-GB" sz="1200" dirty="0" err="1">
                <a:latin typeface="Candy Round BTN" panose="020F0604020102040306" pitchFamily="34" charset="0"/>
              </a:rPr>
              <a:t>mrsklforster</a:t>
            </a:r>
            <a:r>
              <a:rPr lang="en-GB" sz="1200" dirty="0">
                <a:latin typeface="Candy Round BTN" panose="020F0604020102040306" pitchFamily="34" charset="0"/>
              </a:rPr>
              <a:t> </a:t>
            </a:r>
          </a:p>
          <a:p>
            <a:pPr algn="just"/>
            <a:r>
              <a:rPr lang="en-GB" sz="1200" dirty="0">
                <a:latin typeface="Candy Round BTN" panose="020F0604020102040306" pitchFamily="34" charset="0"/>
              </a:rPr>
              <a:t>Science communication is essential in the modern world and all the big scientific companies, researchers and institutions have their own social media accounts. Here are some of our top tips to keep up to date with developing news or interesting stories:</a:t>
            </a:r>
          </a:p>
        </p:txBody>
      </p:sp>
      <p:sp>
        <p:nvSpPr>
          <p:cNvPr id="41" name="Rectangle 40"/>
          <p:cNvSpPr/>
          <p:nvPr/>
        </p:nvSpPr>
        <p:spPr>
          <a:xfrm>
            <a:off x="297867" y="2009194"/>
            <a:ext cx="5431808" cy="5016758"/>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GB" sz="1000" dirty="0"/>
              <a:t>Follow on Twitter:</a:t>
            </a:r>
          </a:p>
          <a:p>
            <a:r>
              <a:rPr lang="en-GB" sz="1000" dirty="0"/>
              <a:t>Commander Chris Hadfield – former resident aboard the International Space Station @cmdrhadfield</a:t>
            </a:r>
          </a:p>
          <a:p>
            <a:endParaRPr lang="en-GB" sz="1000" dirty="0"/>
          </a:p>
          <a:p>
            <a:r>
              <a:rPr lang="en-GB" sz="1000" dirty="0"/>
              <a:t>Tiktaalik roseae – a 375 million year old fossil fish with its own Twitter account!</a:t>
            </a:r>
          </a:p>
          <a:p>
            <a:r>
              <a:rPr lang="en-GB" sz="1000" dirty="0"/>
              <a:t>@tiktaalikroseae</a:t>
            </a:r>
          </a:p>
          <a:p>
            <a:endParaRPr lang="en-GB" sz="1000" dirty="0"/>
          </a:p>
          <a:p>
            <a:r>
              <a:rPr lang="en-GB" sz="1000" dirty="0"/>
              <a:t>NASA’s Voyager 2 – a satellite launched nearly 40 years ago that is now travelling beyond our Solar System </a:t>
            </a:r>
          </a:p>
          <a:p>
            <a:r>
              <a:rPr lang="en-GB" sz="1000" dirty="0"/>
              <a:t>@NSFVoyager2</a:t>
            </a:r>
          </a:p>
          <a:p>
            <a:endParaRPr lang="en-GB" sz="1000" dirty="0"/>
          </a:p>
          <a:p>
            <a:r>
              <a:rPr lang="en-GB" sz="1000" dirty="0"/>
              <a:t>Neil dGrasse Tyson – Director of the Hayden Planetarium in New York </a:t>
            </a:r>
          </a:p>
          <a:p>
            <a:r>
              <a:rPr lang="en-GB" sz="1000" dirty="0"/>
              <a:t>@neiltyson</a:t>
            </a:r>
          </a:p>
          <a:p>
            <a:endParaRPr lang="en-GB" sz="1000" dirty="0"/>
          </a:p>
          <a:p>
            <a:r>
              <a:rPr lang="en-GB" sz="1000" dirty="0"/>
              <a:t>Sci Curious – feed from writer and Bethany Brookshire tweeting about good, bad and weird neuroscience</a:t>
            </a:r>
          </a:p>
          <a:p>
            <a:r>
              <a:rPr lang="en-GB" sz="1000" dirty="0"/>
              <a:t>@scicurious</a:t>
            </a:r>
          </a:p>
          <a:p>
            <a:endParaRPr lang="en-GB" sz="1000" dirty="0"/>
          </a:p>
          <a:p>
            <a:r>
              <a:rPr lang="en-GB" sz="1000" dirty="0"/>
              <a:t>The SETI Institute – The Search for Extra Terrestrial Intelligence, be the first to know what they find!</a:t>
            </a:r>
          </a:p>
          <a:p>
            <a:r>
              <a:rPr lang="en-GB" sz="1000" dirty="0"/>
              <a:t>@setiinstitute</a:t>
            </a:r>
          </a:p>
          <a:p>
            <a:endParaRPr lang="en-GB" sz="1000" dirty="0"/>
          </a:p>
          <a:p>
            <a:r>
              <a:rPr lang="en-GB" sz="1000" dirty="0"/>
              <a:t>Carl Zimmer – Science writer Carl blogs about the life sciences</a:t>
            </a:r>
          </a:p>
          <a:p>
            <a:r>
              <a:rPr lang="en-GB" sz="1000" dirty="0"/>
              <a:t>@carlzimmer</a:t>
            </a:r>
          </a:p>
          <a:p>
            <a:endParaRPr lang="en-GB" sz="1000" dirty="0"/>
          </a:p>
          <a:p>
            <a:r>
              <a:rPr lang="en-GB" sz="1000" dirty="0"/>
              <a:t>Phil Plait – tweets about astronomy and bad science </a:t>
            </a:r>
          </a:p>
          <a:p>
            <a:r>
              <a:rPr lang="en-GB" sz="1000" dirty="0"/>
              <a:t>@badastronomer</a:t>
            </a:r>
          </a:p>
          <a:p>
            <a:endParaRPr lang="en-GB" sz="1000" dirty="0"/>
          </a:p>
          <a:p>
            <a:r>
              <a:rPr lang="en-GB" sz="1000" dirty="0"/>
              <a:t>Virginia Hughes – science journalist and blogger for National Geographic, keep up to date with neuroscience, genetics and behaviour </a:t>
            </a:r>
          </a:p>
          <a:p>
            <a:r>
              <a:rPr lang="en-GB" sz="1000" dirty="0"/>
              <a:t>@virginiahughes</a:t>
            </a:r>
          </a:p>
          <a:p>
            <a:endParaRPr lang="en-GB" sz="1000" dirty="0"/>
          </a:p>
          <a:p>
            <a:r>
              <a:rPr lang="en-GB" sz="1000" dirty="0"/>
              <a:t>Maryn McKenna – science journalist who writes about antibiotic resistance</a:t>
            </a:r>
          </a:p>
          <a:p>
            <a:r>
              <a:rPr lang="en-GB" sz="1000" dirty="0"/>
              <a:t>@marynmck</a:t>
            </a:r>
          </a:p>
        </p:txBody>
      </p:sp>
      <p:pic>
        <p:nvPicPr>
          <p:cNvPr id="2" name="Picture 1"/>
          <p:cNvPicPr>
            <a:picLocks noChangeAspect="1"/>
          </p:cNvPicPr>
          <p:nvPr/>
        </p:nvPicPr>
        <p:blipFill>
          <a:blip r:embed="rId2"/>
          <a:stretch>
            <a:fillRect/>
          </a:stretch>
        </p:blipFill>
        <p:spPr>
          <a:xfrm>
            <a:off x="5815400" y="2102740"/>
            <a:ext cx="789800" cy="789800"/>
          </a:xfrm>
          <a:prstGeom prst="rect">
            <a:avLst/>
          </a:prstGeom>
        </p:spPr>
      </p:pic>
      <p:sp>
        <p:nvSpPr>
          <p:cNvPr id="8" name="Rectangle 7"/>
          <p:cNvSpPr/>
          <p:nvPr/>
        </p:nvSpPr>
        <p:spPr>
          <a:xfrm>
            <a:off x="297866" y="7105717"/>
            <a:ext cx="5431809" cy="2246769"/>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GB" sz="1000" dirty="0"/>
              <a:t>Find on Facebook:</a:t>
            </a:r>
          </a:p>
          <a:p>
            <a:r>
              <a:rPr lang="en-GB" sz="1000" dirty="0"/>
              <a:t>Nature - the profile page for nature.com for news, features, research and events from Nature Publishing Group</a:t>
            </a:r>
          </a:p>
          <a:p>
            <a:endParaRPr lang="en-GB" sz="1000" dirty="0"/>
          </a:p>
          <a:p>
            <a:r>
              <a:rPr lang="en-GB" sz="1000" dirty="0"/>
              <a:t>Marin Conservation Institute – publishes the latest science to identify important marine ecosystems around the world.</a:t>
            </a:r>
          </a:p>
          <a:p>
            <a:endParaRPr lang="en-GB" sz="1000" dirty="0"/>
          </a:p>
          <a:p>
            <a:r>
              <a:rPr lang="en-GB" sz="1000" dirty="0"/>
              <a:t>National Geographic - since 1888, National Geographic has travelled the Earth, sharing its amazing stories in pictures and words.</a:t>
            </a:r>
          </a:p>
          <a:p>
            <a:endParaRPr lang="en-GB" sz="1000" dirty="0"/>
          </a:p>
          <a:p>
            <a:r>
              <a:rPr lang="en-GB" sz="1000" dirty="0"/>
              <a:t>Science News Magazine - Science covers important and emerging research in all fields of science.</a:t>
            </a:r>
          </a:p>
          <a:p>
            <a:endParaRPr lang="en-GB" sz="1000" dirty="0"/>
          </a:p>
          <a:p>
            <a:r>
              <a:rPr lang="en-GB" sz="1000" dirty="0"/>
              <a:t>BBC Science News - The latest BBC Science and Environment News: breaking news, analysis and debate on science and nature around the world. </a:t>
            </a:r>
          </a:p>
        </p:txBody>
      </p:sp>
      <p:pic>
        <p:nvPicPr>
          <p:cNvPr id="3" name="Picture 2"/>
          <p:cNvPicPr>
            <a:picLocks noChangeAspect="1"/>
          </p:cNvPicPr>
          <p:nvPr/>
        </p:nvPicPr>
        <p:blipFill>
          <a:blip r:embed="rId3"/>
          <a:stretch>
            <a:fillRect/>
          </a:stretch>
        </p:blipFill>
        <p:spPr>
          <a:xfrm>
            <a:off x="5901125" y="7105717"/>
            <a:ext cx="937845" cy="838421"/>
          </a:xfrm>
          <a:prstGeom prst="rect">
            <a:avLst/>
          </a:prstGeom>
        </p:spPr>
      </p:pic>
      <p:pic>
        <p:nvPicPr>
          <p:cNvPr id="10" name="Picture 9"/>
          <p:cNvPicPr>
            <a:picLocks noChangeAspect="1"/>
          </p:cNvPicPr>
          <p:nvPr/>
        </p:nvPicPr>
        <p:blipFill>
          <a:blip r:embed="rId4"/>
          <a:stretch>
            <a:fillRect/>
          </a:stretch>
        </p:blipFill>
        <p:spPr>
          <a:xfrm>
            <a:off x="5734050" y="105347"/>
            <a:ext cx="1123950" cy="542836"/>
          </a:xfrm>
          <a:prstGeom prst="rect">
            <a:avLst/>
          </a:prstGeom>
        </p:spPr>
      </p:pic>
      <p:sp>
        <p:nvSpPr>
          <p:cNvPr id="4" name="TextBox 3"/>
          <p:cNvSpPr txBox="1"/>
          <p:nvPr/>
        </p:nvSpPr>
        <p:spPr>
          <a:xfrm>
            <a:off x="297866" y="376765"/>
            <a:ext cx="4794834" cy="338554"/>
          </a:xfrm>
          <a:prstGeom prst="rect">
            <a:avLst/>
          </a:prstGeom>
          <a:noFill/>
        </p:spPr>
        <p:txBody>
          <a:bodyPr wrap="square" rtlCol="0">
            <a:spAutoFit/>
          </a:bodyPr>
          <a:lstStyle/>
          <a:p>
            <a:r>
              <a:rPr lang="en-GB" sz="1600" b="1" dirty="0">
                <a:latin typeface="Candy Round BTN" panose="020F0604020102040306" pitchFamily="34" charset="0"/>
              </a:rPr>
              <a:t>Science on Social Media</a:t>
            </a:r>
          </a:p>
        </p:txBody>
      </p:sp>
    </p:spTree>
    <p:extLst>
      <p:ext uri="{BB962C8B-B14F-4D97-AF65-F5344CB8AC3E}">
        <p14:creationId xmlns:p14="http://schemas.microsoft.com/office/powerpoint/2010/main" val="26183622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a:blip r:embed="rId2"/>
          <a:stretch>
            <a:fillRect/>
          </a:stretch>
        </p:blipFill>
        <p:spPr>
          <a:xfrm>
            <a:off x="5734050" y="105347"/>
            <a:ext cx="1123950" cy="542836"/>
          </a:xfrm>
          <a:prstGeom prst="rect">
            <a:avLst/>
          </a:prstGeom>
        </p:spPr>
      </p:pic>
      <p:pic>
        <p:nvPicPr>
          <p:cNvPr id="13" name="Picture 1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5748" y="2736320"/>
            <a:ext cx="1837759" cy="1485209"/>
          </a:xfrm>
          <a:prstGeom prst="rect">
            <a:avLst/>
          </a:prstGeom>
        </p:spPr>
      </p:pic>
      <p:pic>
        <p:nvPicPr>
          <p:cNvPr id="3074" name="Picture 2" descr="https://darkenednotdormant.files.wordpress.com/2013/11/hl2helicon-mb_r16_s4-retouched-edit2.png?w=628&amp;h=55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4146549" y="174608"/>
            <a:ext cx="1402716" cy="124413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67602" y="944193"/>
            <a:ext cx="3237597" cy="100290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lnSpc>
                <a:spcPct val="114000"/>
              </a:lnSpc>
            </a:pPr>
            <a:r>
              <a:rPr lang="en-GB" sz="1050" dirty="0"/>
              <a:t>There are loads of citizen science projects you can take part in either from the comfort of your bedroom, out and about, or when on holiday. Wikipedia does a comprehensive list of all the current projects taking place. Google ‘citizen science project’</a:t>
            </a:r>
          </a:p>
        </p:txBody>
      </p:sp>
      <p:pic>
        <p:nvPicPr>
          <p:cNvPr id="3076" name="Picture 4" descr="Bumblebee Conservation Trus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62229" y="1469661"/>
            <a:ext cx="2044212" cy="61985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www.northwaleswildlifetrust.org.uk/sites/default/files/images/OPAL_EN_Ladybird_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3963" y="2530866"/>
            <a:ext cx="1701663" cy="122409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http://4.bp.blogspot.com/-VDuPfgBsbKY/UbozDPoppaI/AAAAAAAAAVA/-oYESqOxxhE/s1600/Screen+shot+2013-06-13+at+23.00.2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48723" y="5071466"/>
            <a:ext cx="2090759" cy="144297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s://s-media-cache-ak0.pinimg.com/736x/b7/37/b8/b737b8e9ad3812415fb316691a3a5ff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355631" y="7932665"/>
            <a:ext cx="2863863" cy="136578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18" name="TextBox 17"/>
          <p:cNvSpPr txBox="1"/>
          <p:nvPr/>
        </p:nvSpPr>
        <p:spPr>
          <a:xfrm>
            <a:off x="189625" y="5711119"/>
            <a:ext cx="4259098" cy="183665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nSpc>
                <a:spcPct val="114000"/>
              </a:lnSpc>
            </a:pPr>
            <a:r>
              <a:rPr lang="en-GB" sz="1000" b="1" dirty="0"/>
              <a:t>Want to stand above the rest when it comes to UCAS? Now is the time to act. </a:t>
            </a:r>
          </a:p>
          <a:p>
            <a:pPr>
              <a:lnSpc>
                <a:spcPct val="114000"/>
              </a:lnSpc>
            </a:pPr>
            <a:r>
              <a:rPr lang="en-GB" sz="1000" b="1" dirty="0"/>
              <a:t>MOOCs are online courses run by nearly all Universities. They are short FREE courses that you take part in. They are usually quite specialist, but aimed at the public, not the genius! </a:t>
            </a:r>
          </a:p>
          <a:p>
            <a:pPr>
              <a:lnSpc>
                <a:spcPct val="114000"/>
              </a:lnSpc>
            </a:pPr>
            <a:r>
              <a:rPr lang="en-GB" sz="1000" b="1" dirty="0"/>
              <a:t>There are lots of websites that help you find a course, such as edX and Future learn. </a:t>
            </a:r>
          </a:p>
          <a:p>
            <a:pPr>
              <a:lnSpc>
                <a:spcPct val="114000"/>
              </a:lnSpc>
            </a:pPr>
            <a:r>
              <a:rPr lang="en-GB" sz="1000" b="1" dirty="0"/>
              <a:t>You can take part in any course, but there are usually start and finish dates. They mostly involve taking part in web chats, watching videos and interactives. </a:t>
            </a:r>
          </a:p>
        </p:txBody>
      </p:sp>
      <p:sp>
        <p:nvSpPr>
          <p:cNvPr id="19" name="TextBox 18"/>
          <p:cNvSpPr txBox="1"/>
          <p:nvPr/>
        </p:nvSpPr>
        <p:spPr>
          <a:xfrm>
            <a:off x="4528629" y="6616285"/>
            <a:ext cx="2103290" cy="8592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n-GB" sz="1246" dirty="0"/>
              <a:t>Completing a MOOC will look great on your Personal statement and they are dead easy to take part in!</a:t>
            </a:r>
          </a:p>
        </p:txBody>
      </p:sp>
      <p:pic>
        <p:nvPicPr>
          <p:cNvPr id="20" name="Picture 19"/>
          <p:cNvPicPr>
            <a:picLocks noChangeAspect="1"/>
          </p:cNvPicPr>
          <p:nvPr/>
        </p:nvPicPr>
        <p:blipFill rotWithShape="1">
          <a:blip r:embed="rId9">
            <a:extLst>
              <a:ext uri="{28A0092B-C50C-407E-A947-70E740481C1C}">
                <a14:useLocalDpi xmlns:a14="http://schemas.microsoft.com/office/drawing/2010/main" val="0"/>
              </a:ext>
            </a:extLst>
          </a:blip>
          <a:srcRect b="12909"/>
          <a:stretch/>
        </p:blipFill>
        <p:spPr>
          <a:xfrm>
            <a:off x="1061125" y="4812232"/>
            <a:ext cx="2294506" cy="819236"/>
          </a:xfrm>
          <a:prstGeom prst="rect">
            <a:avLst/>
          </a:prstGeom>
        </p:spPr>
      </p:pic>
      <p:pic>
        <p:nvPicPr>
          <p:cNvPr id="21" name="Picture 6" descr="http://edtechreview.in/images/Daily/EdTechTrends/what_is_mooc.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3964" y="7800086"/>
            <a:ext cx="2401936" cy="172429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pic>
        <p:nvPicPr>
          <p:cNvPr id="7" name="Picture 6" descr="Screen Clippi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145812" y="2135323"/>
            <a:ext cx="1486107" cy="485843"/>
          </a:xfrm>
          <a:prstGeom prst="rect">
            <a:avLst/>
          </a:prstGeom>
        </p:spPr>
      </p:pic>
      <p:pic>
        <p:nvPicPr>
          <p:cNvPr id="9" name="Picture 8" descr="Screen Clippi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164927" y="2666878"/>
            <a:ext cx="2527541" cy="547497"/>
          </a:xfrm>
          <a:prstGeom prst="rect">
            <a:avLst/>
          </a:prstGeom>
        </p:spPr>
      </p:pic>
      <p:pic>
        <p:nvPicPr>
          <p:cNvPr id="11" name="Picture 10" descr="Screen Clippi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105520" y="4282326"/>
            <a:ext cx="2526399" cy="441507"/>
          </a:xfrm>
          <a:prstGeom prst="rect">
            <a:avLst/>
          </a:prstGeom>
        </p:spPr>
      </p:pic>
      <p:pic>
        <p:nvPicPr>
          <p:cNvPr id="22" name="Picture 21" descr="Screen Clippi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355631" y="3477891"/>
            <a:ext cx="991461" cy="718450"/>
          </a:xfrm>
          <a:prstGeom prst="rect">
            <a:avLst/>
          </a:prstGeom>
        </p:spPr>
      </p:pic>
      <p:pic>
        <p:nvPicPr>
          <p:cNvPr id="23" name="Picture 22" descr="Screen Clippin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92830" y="3904925"/>
            <a:ext cx="2923934" cy="827656"/>
          </a:xfrm>
          <a:prstGeom prst="rect">
            <a:avLst/>
          </a:prstGeom>
        </p:spPr>
      </p:pic>
      <p:sp>
        <p:nvSpPr>
          <p:cNvPr id="24" name="TextBox 23"/>
          <p:cNvSpPr txBox="1"/>
          <p:nvPr/>
        </p:nvSpPr>
        <p:spPr>
          <a:xfrm>
            <a:off x="297866" y="376765"/>
            <a:ext cx="4794834" cy="400110"/>
          </a:xfrm>
          <a:prstGeom prst="rect">
            <a:avLst/>
          </a:prstGeom>
          <a:noFill/>
        </p:spPr>
        <p:txBody>
          <a:bodyPr wrap="square" rtlCol="0">
            <a:spAutoFit/>
          </a:bodyPr>
          <a:lstStyle/>
          <a:p>
            <a:r>
              <a:rPr lang="en-GB" sz="2000" b="1" dirty="0">
                <a:solidFill>
                  <a:schemeClr val="accent2">
                    <a:lumMod val="75000"/>
                  </a:schemeClr>
                </a:solidFill>
              </a:rPr>
              <a:t>Science: Things to do!</a:t>
            </a:r>
          </a:p>
        </p:txBody>
      </p:sp>
    </p:spTree>
    <p:extLst>
      <p:ext uri="{BB962C8B-B14F-4D97-AF65-F5344CB8AC3E}">
        <p14:creationId xmlns:p14="http://schemas.microsoft.com/office/powerpoint/2010/main" val="506253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3741" y="1764287"/>
            <a:ext cx="6095567" cy="2305050"/>
          </a:xfrm>
        </p:spPr>
        <p:txBody>
          <a:bodyPr>
            <a:noAutofit/>
          </a:bodyPr>
          <a:lstStyle/>
          <a:p>
            <a:pPr marL="0" indent="0" algn="just">
              <a:lnSpc>
                <a:spcPct val="114000"/>
              </a:lnSpc>
              <a:spcBef>
                <a:spcPts val="0"/>
              </a:spcBef>
              <a:buNone/>
            </a:pPr>
            <a:r>
              <a:rPr lang="en-GB" sz="1800" dirty="0">
                <a:latin typeface="Candy Round BTN" panose="020F0604020102040306" pitchFamily="34" charset="0"/>
              </a:rPr>
              <a:t>This pack contains a programme of activities and resources to prepare you to start A level in Biology in September. It is aimed to be used after you complete your GCSE throughout Summer Holidays to ensure you are ready to start your course in September.</a:t>
            </a:r>
          </a:p>
          <a:p>
            <a:pPr marL="0" indent="0" algn="just">
              <a:lnSpc>
                <a:spcPct val="114000"/>
              </a:lnSpc>
              <a:spcBef>
                <a:spcPts val="0"/>
              </a:spcBef>
              <a:buNone/>
            </a:pPr>
            <a:endParaRPr lang="en-GB" sz="1800" dirty="0">
              <a:latin typeface="Candy Round BTN" panose="020F0604020102040306" pitchFamily="34" charset="0"/>
            </a:endParaRPr>
          </a:p>
          <a:p>
            <a:pPr marL="0" indent="0" algn="just">
              <a:lnSpc>
                <a:spcPct val="114000"/>
              </a:lnSpc>
              <a:spcBef>
                <a:spcPts val="0"/>
              </a:spcBef>
              <a:buNone/>
            </a:pPr>
            <a:r>
              <a:rPr lang="en-GB" sz="1800" dirty="0">
                <a:latin typeface="Candy Round BTN" panose="020F0604020102040306" pitchFamily="34" charset="0"/>
              </a:rPr>
              <a:t>You must…</a:t>
            </a:r>
          </a:p>
          <a:p>
            <a:pPr algn="just">
              <a:lnSpc>
                <a:spcPct val="114000"/>
              </a:lnSpc>
              <a:spcBef>
                <a:spcPts val="0"/>
              </a:spcBef>
            </a:pPr>
            <a:r>
              <a:rPr lang="en-GB" sz="1800" dirty="0">
                <a:latin typeface="Candy Round BTN" panose="020F0604020102040306" pitchFamily="34" charset="0"/>
              </a:rPr>
              <a:t>Complete all activities in this booklet </a:t>
            </a:r>
          </a:p>
          <a:p>
            <a:pPr algn="just">
              <a:lnSpc>
                <a:spcPct val="114000"/>
              </a:lnSpc>
              <a:spcBef>
                <a:spcPts val="0"/>
              </a:spcBef>
            </a:pPr>
            <a:r>
              <a:rPr lang="en-GB" sz="1800" dirty="0">
                <a:latin typeface="Candy Round BTN" panose="020F0604020102040306" pitchFamily="34" charset="0"/>
              </a:rPr>
              <a:t>Bring this to your first A level Biology lesson</a:t>
            </a:r>
          </a:p>
          <a:p>
            <a:pPr algn="just">
              <a:lnSpc>
                <a:spcPct val="114000"/>
              </a:lnSpc>
              <a:spcBef>
                <a:spcPts val="0"/>
              </a:spcBef>
            </a:pPr>
            <a:r>
              <a:rPr lang="en-GB" sz="1800" dirty="0">
                <a:latin typeface="Candy Round BTN" panose="020F0604020102040306" pitchFamily="34" charset="0"/>
              </a:rPr>
              <a:t>You will be joining our google classroom when we finalise numbers – look our for details!</a:t>
            </a:r>
            <a:endParaRPr lang="en-GB" sz="1500" dirty="0">
              <a:latin typeface="Candy Round BTN" panose="020F0604020102040306" pitchFamily="34" charset="0"/>
            </a:endParaRPr>
          </a:p>
          <a:p>
            <a:pPr algn="just"/>
            <a:endParaRPr lang="en-GB" sz="1800" dirty="0">
              <a:latin typeface="Candy Round BTN" panose="020F0604020102040306" pitchFamily="34" charset="0"/>
            </a:endParaRPr>
          </a:p>
        </p:txBody>
      </p:sp>
      <p:sp>
        <p:nvSpPr>
          <p:cNvPr id="2" name="TextBox 1">
            <a:extLst>
              <a:ext uri="{FF2B5EF4-FFF2-40B4-BE49-F238E27FC236}">
                <a16:creationId xmlns:a16="http://schemas.microsoft.com/office/drawing/2014/main" id="{CC8E7925-CBE8-4803-89FC-743C4A7333BC}"/>
              </a:ext>
            </a:extLst>
          </p:cNvPr>
          <p:cNvSpPr txBox="1"/>
          <p:nvPr/>
        </p:nvSpPr>
        <p:spPr>
          <a:xfrm>
            <a:off x="428691" y="576067"/>
            <a:ext cx="5705409" cy="1200329"/>
          </a:xfrm>
          <a:prstGeom prst="rect">
            <a:avLst/>
          </a:prstGeom>
          <a:noFill/>
        </p:spPr>
        <p:txBody>
          <a:bodyPr wrap="square" rtlCol="0">
            <a:spAutoFit/>
          </a:bodyPr>
          <a:lstStyle/>
          <a:p>
            <a:pPr algn="ctr"/>
            <a:r>
              <a:rPr lang="en-GB" sz="3600" dirty="0">
                <a:latin typeface="Candy Round BTN" panose="020F0604020102040306" pitchFamily="34" charset="0"/>
              </a:rPr>
              <a:t>So you want to study A-level Biology?</a:t>
            </a:r>
            <a:endParaRPr lang="en-US" sz="3600" dirty="0">
              <a:latin typeface="Candy Round BTN" panose="020F0604020102040306" pitchFamily="34" charset="0"/>
            </a:endParaRPr>
          </a:p>
        </p:txBody>
      </p:sp>
      <p:pic>
        <p:nvPicPr>
          <p:cNvPr id="1030" name="Picture 6" descr="Image result for biology meme">
            <a:extLst>
              <a:ext uri="{FF2B5EF4-FFF2-40B4-BE49-F238E27FC236}">
                <a16:creationId xmlns:a16="http://schemas.microsoft.com/office/drawing/2014/main" id="{E1EBF342-C237-4049-80DD-F377AC241A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741" y="6041301"/>
            <a:ext cx="2913762" cy="328863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Related image">
            <a:extLst>
              <a:ext uri="{FF2B5EF4-FFF2-40B4-BE49-F238E27FC236}">
                <a16:creationId xmlns:a16="http://schemas.microsoft.com/office/drawing/2014/main" id="{BC4C49F4-36FB-44CB-A155-B281A714D80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6721" y="3260947"/>
            <a:ext cx="1435588" cy="143558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what's stomata with you">
            <a:extLst>
              <a:ext uri="{FF2B5EF4-FFF2-40B4-BE49-F238E27FC236}">
                <a16:creationId xmlns:a16="http://schemas.microsoft.com/office/drawing/2014/main" id="{2A36F3DE-4258-420E-A98B-745CA86551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7062" y="5726520"/>
            <a:ext cx="2082215" cy="157353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result for biology joke">
            <a:extLst>
              <a:ext uri="{FF2B5EF4-FFF2-40B4-BE49-F238E27FC236}">
                <a16:creationId xmlns:a16="http://schemas.microsoft.com/office/drawing/2014/main" id="{63F81CA9-3B2F-416A-991F-261FB82F366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1712" y="7564895"/>
            <a:ext cx="1790700"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2124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487" y="299231"/>
            <a:ext cx="5915025" cy="1914702"/>
          </a:xfrm>
        </p:spPr>
        <p:txBody>
          <a:bodyPr/>
          <a:lstStyle/>
          <a:p>
            <a:pPr algn="ctr"/>
            <a:r>
              <a:rPr lang="en-GB" dirty="0">
                <a:latin typeface="Candy Round BTN" panose="020F0604020102040306" pitchFamily="34" charset="0"/>
              </a:rPr>
              <a:t>Say what?! </a:t>
            </a:r>
            <a:br>
              <a:rPr lang="en-GB" dirty="0">
                <a:latin typeface="Candy Round BTN" panose="020F0604020102040306" pitchFamily="34" charset="0"/>
              </a:rPr>
            </a:br>
            <a:r>
              <a:rPr lang="en-GB" dirty="0">
                <a:latin typeface="Candy Round BTN" panose="020F0604020102040306" pitchFamily="34" charset="0"/>
              </a:rPr>
              <a:t>Interesting things you probably never knew about biology!</a:t>
            </a:r>
          </a:p>
        </p:txBody>
      </p:sp>
      <p:sp>
        <p:nvSpPr>
          <p:cNvPr id="3" name="Content Placeholder 2"/>
          <p:cNvSpPr>
            <a:spLocks noGrp="1"/>
          </p:cNvSpPr>
          <p:nvPr>
            <p:ph idx="1"/>
          </p:nvPr>
        </p:nvSpPr>
        <p:spPr>
          <a:xfrm>
            <a:off x="471487" y="2213933"/>
            <a:ext cx="5915025" cy="3843967"/>
          </a:xfrm>
        </p:spPr>
        <p:txBody>
          <a:bodyPr>
            <a:noAutofit/>
          </a:bodyPr>
          <a:lstStyle/>
          <a:p>
            <a:r>
              <a:rPr lang="en-US" sz="1400" dirty="0">
                <a:latin typeface="Candy Round BTN" panose="020F0604020102040306" pitchFamily="34" charset="0"/>
              </a:rPr>
              <a:t>The study of living organisms was first called biology in 1799.</a:t>
            </a:r>
          </a:p>
          <a:p>
            <a:r>
              <a:rPr lang="en-US" sz="1400" dirty="0">
                <a:latin typeface="Candy Round BTN" panose="020F0604020102040306" pitchFamily="34" charset="0"/>
              </a:rPr>
              <a:t>Before that, the word “biology” was used to refer to biographical writing.</a:t>
            </a:r>
          </a:p>
          <a:p>
            <a:r>
              <a:rPr lang="en-US" sz="1400" dirty="0">
                <a:latin typeface="Candy Round BTN" panose="020F0604020102040306" pitchFamily="34" charset="0"/>
              </a:rPr>
              <a:t>The biggest flower in the world is that of </a:t>
            </a:r>
            <a:r>
              <a:rPr lang="en-US" sz="1400" dirty="0" err="1">
                <a:latin typeface="Candy Round BTN" panose="020F0604020102040306" pitchFamily="34" charset="0"/>
              </a:rPr>
              <a:t>Rafflesia</a:t>
            </a:r>
            <a:r>
              <a:rPr lang="en-US" sz="1400" dirty="0">
                <a:latin typeface="Candy Round BTN" panose="020F0604020102040306" pitchFamily="34" charset="0"/>
              </a:rPr>
              <a:t> </a:t>
            </a:r>
            <a:r>
              <a:rPr lang="en-US" sz="1400" dirty="0" err="1">
                <a:latin typeface="Candy Round BTN" panose="020F0604020102040306" pitchFamily="34" charset="0"/>
              </a:rPr>
              <a:t>arnoldii</a:t>
            </a:r>
            <a:r>
              <a:rPr lang="en-US" sz="1400" dirty="0">
                <a:latin typeface="Candy Round BTN" panose="020F0604020102040306" pitchFamily="34" charset="0"/>
              </a:rPr>
              <a:t>, or corpse lily of Sumatra which grows to about the size of an umbrella.</a:t>
            </a:r>
          </a:p>
          <a:p>
            <a:r>
              <a:rPr lang="en-US" sz="1400" dirty="0">
                <a:latin typeface="Candy Round BTN" panose="020F0604020102040306" pitchFamily="34" charset="0"/>
              </a:rPr>
              <a:t>Our bodies contain more bacterial cells than human cells.</a:t>
            </a:r>
          </a:p>
          <a:p>
            <a:r>
              <a:rPr lang="en-US" sz="1400" dirty="0">
                <a:latin typeface="Candy Round BTN" panose="020F0604020102040306" pitchFamily="34" charset="0"/>
              </a:rPr>
              <a:t>The total mass of all the bacteria on Earth is greater than that of all the animals.</a:t>
            </a:r>
          </a:p>
          <a:p>
            <a:r>
              <a:rPr lang="en-US" sz="1400" dirty="0">
                <a:latin typeface="Candy Round BTN" panose="020F0604020102040306" pitchFamily="34" charset="0"/>
              </a:rPr>
              <a:t>The saliva a human produces in a lifetime is enough to fill two swimming pools.</a:t>
            </a:r>
          </a:p>
          <a:p>
            <a:r>
              <a:rPr lang="en-US" sz="1400" dirty="0">
                <a:latin typeface="Candy Round BTN" panose="020F0604020102040306" pitchFamily="34" charset="0"/>
              </a:rPr>
              <a:t>According to research in 2008, football teams wearing red shirts have an advantage thanks to our deep-rooted biological response to the </a:t>
            </a:r>
            <a:r>
              <a:rPr lang="en-US" sz="1400" dirty="0" err="1">
                <a:latin typeface="Candy Round BTN" panose="020F0604020102040306" pitchFamily="34" charset="0"/>
              </a:rPr>
              <a:t>colour</a:t>
            </a:r>
            <a:r>
              <a:rPr lang="en-US" sz="1400" dirty="0">
                <a:latin typeface="Candy Round BTN" panose="020F0604020102040306" pitchFamily="34" charset="0"/>
              </a:rPr>
              <a:t>.</a:t>
            </a:r>
          </a:p>
          <a:p>
            <a:r>
              <a:rPr lang="en-US" sz="1400" dirty="0">
                <a:latin typeface="Candy Round BTN" panose="020F0604020102040306" pitchFamily="34" charset="0"/>
              </a:rPr>
              <a:t>Scientists are trying to recreate smaller versions of Neanderthal brains! </a:t>
            </a:r>
            <a:r>
              <a:rPr lang="en-US" sz="1400" dirty="0">
                <a:latin typeface="Candy Round BTN" panose="020F0604020102040306" pitchFamily="34" charset="0"/>
                <a:hlinkClick r:id="rId2"/>
              </a:rPr>
              <a:t>https://www.theguardian.com/science/2018/may/11/scientists-to-grow-mini-brains-using-neanderthal-dna</a:t>
            </a:r>
            <a:endParaRPr lang="en-US" sz="1400" dirty="0">
              <a:latin typeface="Candy Round BTN" panose="020F0604020102040306" pitchFamily="34" charset="0"/>
            </a:endParaRPr>
          </a:p>
          <a:p>
            <a:r>
              <a:rPr lang="en-US" sz="1400" dirty="0">
                <a:latin typeface="Candy Round BTN" panose="020F0604020102040306" pitchFamily="34" charset="0"/>
              </a:rPr>
              <a:t>Lisa </a:t>
            </a:r>
            <a:r>
              <a:rPr lang="en-US" sz="1400" dirty="0" err="1">
                <a:latin typeface="Candy Round BTN" panose="020F0604020102040306" pitchFamily="34" charset="0"/>
              </a:rPr>
              <a:t>Kudrow</a:t>
            </a:r>
            <a:r>
              <a:rPr lang="en-US" sz="1400" dirty="0">
                <a:latin typeface="Candy Round BTN" panose="020F0604020102040306" pitchFamily="34" charset="0"/>
              </a:rPr>
              <a:t> (Phoebe from friends) has a biology degree!</a:t>
            </a:r>
          </a:p>
          <a:p>
            <a:endParaRPr lang="en-US" sz="1400" dirty="0">
              <a:latin typeface="Candy Round BTN" panose="020F0604020102040306" pitchFamily="34" charset="0"/>
            </a:endParaRPr>
          </a:p>
          <a:p>
            <a:endParaRPr lang="en-US" sz="1400" dirty="0">
              <a:latin typeface="Candy Round BTN" panose="020F0604020102040306" pitchFamily="34" charset="0"/>
            </a:endParaRPr>
          </a:p>
          <a:p>
            <a:endParaRPr lang="en-US" sz="1400" dirty="0">
              <a:latin typeface="Candy Round BTN" panose="020F0604020102040306" pitchFamily="34" charset="0"/>
            </a:endParaRPr>
          </a:p>
          <a:p>
            <a:pPr marL="457200" indent="-457200">
              <a:buFont typeface="+mj-lt"/>
              <a:buAutoNum type="arabicPeriod"/>
            </a:pPr>
            <a:endParaRPr lang="en-GB" sz="1400" dirty="0">
              <a:latin typeface="Candy Round BTN" panose="020F0604020102040306" pitchFamily="34" charset="0"/>
            </a:endParaRPr>
          </a:p>
        </p:txBody>
      </p:sp>
      <p:sp>
        <p:nvSpPr>
          <p:cNvPr id="4" name="Cloud 3">
            <a:extLst>
              <a:ext uri="{FF2B5EF4-FFF2-40B4-BE49-F238E27FC236}">
                <a16:creationId xmlns:a16="http://schemas.microsoft.com/office/drawing/2014/main" id="{2F5CAF51-C368-41C3-9F9C-2F5E70A2F7AF}"/>
              </a:ext>
            </a:extLst>
          </p:cNvPr>
          <p:cNvSpPr/>
          <p:nvPr/>
        </p:nvSpPr>
        <p:spPr>
          <a:xfrm>
            <a:off x="1390650" y="6743700"/>
            <a:ext cx="4057650" cy="1905000"/>
          </a:xfrm>
          <a:prstGeom prst="cloud">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b="1" dirty="0"/>
              <a:t>Task 1</a:t>
            </a:r>
            <a:r>
              <a:rPr lang="en-GB" dirty="0"/>
              <a:t>: Find 10 interesting facts about biology of your own! Write these down </a:t>
            </a:r>
            <a:r>
              <a:rPr lang="en-GB" dirty="0">
                <a:sym typeface="Wingdings" panose="05000000000000000000" pitchFamily="2" charset="2"/>
              </a:rPr>
              <a:t></a:t>
            </a:r>
            <a:endParaRPr lang="en-GB" dirty="0"/>
          </a:p>
        </p:txBody>
      </p:sp>
    </p:spTree>
    <p:extLst>
      <p:ext uri="{BB962C8B-B14F-4D97-AF65-F5344CB8AC3E}">
        <p14:creationId xmlns:p14="http://schemas.microsoft.com/office/powerpoint/2010/main" val="42162876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D8B66-C1AF-4AFC-9F57-6AF67448065C}"/>
              </a:ext>
            </a:extLst>
          </p:cNvPr>
          <p:cNvSpPr>
            <a:spLocks noGrp="1"/>
          </p:cNvSpPr>
          <p:nvPr>
            <p:ph type="title"/>
          </p:nvPr>
        </p:nvSpPr>
        <p:spPr/>
        <p:txBody>
          <a:bodyPr/>
          <a:lstStyle/>
          <a:p>
            <a:r>
              <a:rPr lang="en-GB" dirty="0"/>
              <a:t>Before we go any further….</a:t>
            </a:r>
          </a:p>
        </p:txBody>
      </p:sp>
      <p:sp>
        <p:nvSpPr>
          <p:cNvPr id="3" name="Content Placeholder 2">
            <a:extLst>
              <a:ext uri="{FF2B5EF4-FFF2-40B4-BE49-F238E27FC236}">
                <a16:creationId xmlns:a16="http://schemas.microsoft.com/office/drawing/2014/main" id="{C2D3F2FC-BF89-4855-9E58-59F1EBC48F1E}"/>
              </a:ext>
            </a:extLst>
          </p:cNvPr>
          <p:cNvSpPr>
            <a:spLocks noGrp="1"/>
          </p:cNvSpPr>
          <p:nvPr>
            <p:ph idx="1"/>
          </p:nvPr>
        </p:nvSpPr>
        <p:spPr>
          <a:xfrm>
            <a:off x="471488" y="2637014"/>
            <a:ext cx="4441171" cy="6285266"/>
          </a:xfrm>
        </p:spPr>
        <p:txBody>
          <a:bodyPr>
            <a:normAutofit fontScale="92500" lnSpcReduction="10000"/>
          </a:bodyPr>
          <a:lstStyle/>
          <a:p>
            <a:r>
              <a:rPr lang="en-GB" dirty="0"/>
              <a:t>You need to download the Kindle App from the app store / play store!</a:t>
            </a:r>
          </a:p>
          <a:p>
            <a:endParaRPr lang="en-GB" dirty="0"/>
          </a:p>
          <a:p>
            <a:endParaRPr lang="en-GB" dirty="0"/>
          </a:p>
          <a:p>
            <a:endParaRPr lang="en-GB" dirty="0"/>
          </a:p>
          <a:p>
            <a:pPr marL="0" indent="0">
              <a:buNone/>
            </a:pPr>
            <a:r>
              <a:rPr lang="en-GB" dirty="0"/>
              <a:t>Once you have downloaded the Kindle app </a:t>
            </a:r>
            <a:r>
              <a:rPr lang="en-GB" dirty="0">
                <a:sym typeface="Wingdings" panose="05000000000000000000" pitchFamily="2" charset="2"/>
              </a:rPr>
              <a:t> download this book (it’s free!). You should use this book as a source of information throughout your bridging work!  You will also be given a hard copy </a:t>
            </a:r>
            <a:r>
              <a:rPr lang="en-GB">
                <a:sym typeface="Wingdings" panose="05000000000000000000" pitchFamily="2" charset="2"/>
              </a:rPr>
              <a:t>on enrolment day too </a:t>
            </a:r>
            <a:endParaRPr lang="en-GB" dirty="0"/>
          </a:p>
          <a:p>
            <a:pPr marL="0" indent="0">
              <a:buNone/>
            </a:pPr>
            <a:endParaRPr lang="en-GB" dirty="0"/>
          </a:p>
          <a:p>
            <a:pPr marL="0" indent="0">
              <a:buNone/>
            </a:pPr>
            <a:endParaRPr lang="en-GB" dirty="0"/>
          </a:p>
          <a:p>
            <a:pPr marL="0" indent="0">
              <a:buNone/>
            </a:pPr>
            <a:endParaRPr lang="en-GB" dirty="0"/>
          </a:p>
          <a:p>
            <a:r>
              <a:rPr lang="en-GB" dirty="0"/>
              <a:t>Sign up to SENECA learn: https://www.senecalearning.com/ (if you haven’t got an account already!) and join this class:  </a:t>
            </a:r>
            <a:r>
              <a:rPr lang="en-GB" dirty="0" err="1"/>
              <a:t>sgpnimiuox</a:t>
            </a:r>
            <a:endParaRPr lang="en-GB" dirty="0"/>
          </a:p>
          <a:p>
            <a:r>
              <a:rPr lang="en-GB" dirty="0"/>
              <a:t>(the assignment is there for you to complete as week 7’s </a:t>
            </a:r>
            <a:r>
              <a:rPr lang="en-GB" dirty="0" err="1"/>
              <a:t>activies</a:t>
            </a:r>
            <a:r>
              <a:rPr lang="en-GB" dirty="0"/>
              <a:t>)</a:t>
            </a:r>
          </a:p>
          <a:p>
            <a:r>
              <a:rPr lang="en-GB" dirty="0"/>
              <a:t>If you need any help doing this then e-mail Miss Russell or Mrs Forster!</a:t>
            </a:r>
          </a:p>
          <a:p>
            <a:endParaRPr lang="en-GB" dirty="0"/>
          </a:p>
        </p:txBody>
      </p:sp>
      <p:pic>
        <p:nvPicPr>
          <p:cNvPr id="5" name="Picture 4">
            <a:extLst>
              <a:ext uri="{FF2B5EF4-FFF2-40B4-BE49-F238E27FC236}">
                <a16:creationId xmlns:a16="http://schemas.microsoft.com/office/drawing/2014/main" id="{02973F01-C74C-49CF-9B3B-BBBADEF04E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0636" y="2016779"/>
            <a:ext cx="1533525" cy="1533525"/>
          </a:xfrm>
          <a:prstGeom prst="rect">
            <a:avLst/>
          </a:prstGeom>
        </p:spPr>
      </p:pic>
      <p:pic>
        <p:nvPicPr>
          <p:cNvPr id="7" name="Picture 6">
            <a:extLst>
              <a:ext uri="{FF2B5EF4-FFF2-40B4-BE49-F238E27FC236}">
                <a16:creationId xmlns:a16="http://schemas.microsoft.com/office/drawing/2014/main" id="{E6782D95-0D00-4093-ABD9-EB909824B2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6424" y="3779257"/>
            <a:ext cx="1821948" cy="2576440"/>
          </a:xfrm>
          <a:prstGeom prst="rect">
            <a:avLst/>
          </a:prstGeom>
        </p:spPr>
      </p:pic>
      <p:pic>
        <p:nvPicPr>
          <p:cNvPr id="8" name="Picture 7">
            <a:extLst>
              <a:ext uri="{FF2B5EF4-FFF2-40B4-BE49-F238E27FC236}">
                <a16:creationId xmlns:a16="http://schemas.microsoft.com/office/drawing/2014/main" id="{0A04FDEB-A2F7-4FB6-82BE-A9A7A329B424}"/>
              </a:ext>
            </a:extLst>
          </p:cNvPr>
          <p:cNvPicPr>
            <a:picLocks noChangeAspect="1"/>
          </p:cNvPicPr>
          <p:nvPr/>
        </p:nvPicPr>
        <p:blipFill>
          <a:blip r:embed="rId4"/>
          <a:stretch>
            <a:fillRect/>
          </a:stretch>
        </p:blipFill>
        <p:spPr>
          <a:xfrm>
            <a:off x="4967286" y="6905904"/>
            <a:ext cx="1825055" cy="552731"/>
          </a:xfrm>
          <a:prstGeom prst="rect">
            <a:avLst/>
          </a:prstGeom>
        </p:spPr>
      </p:pic>
    </p:spTree>
    <p:extLst>
      <p:ext uri="{BB962C8B-B14F-4D97-AF65-F5344CB8AC3E}">
        <p14:creationId xmlns:p14="http://schemas.microsoft.com/office/powerpoint/2010/main" val="1045015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2012" y="68237"/>
            <a:ext cx="6387152" cy="8340745"/>
          </a:xfrm>
          <a:prstGeom prst="rect">
            <a:avLst/>
          </a:prstGeom>
          <a:noFill/>
        </p:spPr>
        <p:txBody>
          <a:bodyPr wrap="square" rtlCol="0">
            <a:spAutoFit/>
          </a:bodyPr>
          <a:lstStyle/>
          <a:p>
            <a:pPr algn="ctr"/>
            <a:r>
              <a:rPr lang="en-GB" sz="1400" b="1" dirty="0">
                <a:latin typeface="Candy Round BTN" panose="020F0604020102040306" pitchFamily="34" charset="0"/>
              </a:rPr>
              <a:t>Week 1 activity: Video must watches! (the amoeba sisters are your new besties!) </a:t>
            </a:r>
            <a:r>
              <a:rPr lang="en-GB" sz="1400" b="1" u="sng" dirty="0">
                <a:latin typeface="Candy Round BTN" panose="020F0604020102040306" pitchFamily="34" charset="0"/>
              </a:rPr>
              <a:t>You must make notes as you watch and bring them with you at the start of term </a:t>
            </a:r>
            <a:r>
              <a:rPr lang="en-GB" sz="1400" b="1" dirty="0">
                <a:latin typeface="Candy Round BTN" panose="020F0604020102040306" pitchFamily="34" charset="0"/>
                <a:sym typeface="Wingdings" panose="05000000000000000000" pitchFamily="2" charset="2"/>
              </a:rPr>
              <a:t></a:t>
            </a:r>
            <a:endParaRPr lang="en-GB" sz="1400" b="1" dirty="0">
              <a:latin typeface="Candy Round BTN" panose="020F0604020102040306" pitchFamily="34" charset="0"/>
            </a:endParaRPr>
          </a:p>
          <a:p>
            <a:pPr algn="ctr"/>
            <a:endParaRPr lang="en-GB" sz="1400" dirty="0">
              <a:latin typeface="Candy Round BTN" panose="020F0604020102040306" pitchFamily="34" charset="0"/>
            </a:endParaRPr>
          </a:p>
          <a:p>
            <a:pPr marL="342900" indent="-342900">
              <a:buAutoNum type="arabicPeriod"/>
            </a:pPr>
            <a:r>
              <a:rPr lang="en-GB" sz="1400" b="1" dirty="0">
                <a:latin typeface="Candy Round BTN" panose="020F0604020102040306" pitchFamily="34" charset="0"/>
              </a:rPr>
              <a:t>Protein Synthesis </a:t>
            </a:r>
          </a:p>
          <a:p>
            <a:r>
              <a:rPr lang="en-GB" sz="1400" dirty="0">
                <a:latin typeface="Candy Round BTN" panose="020F0604020102040306" pitchFamily="34" charset="0"/>
              </a:rPr>
              <a:t>If you were not a triple scientist last year, you need to know how proteins are made by transcription and translation. You will learn more about this in year 12. Check this out! If you were a triple scientist, have a little recap watch.</a:t>
            </a:r>
          </a:p>
          <a:p>
            <a:r>
              <a:rPr lang="en-GB" sz="1400" dirty="0">
                <a:latin typeface="Candy Round BTN" panose="020F0604020102040306" pitchFamily="34" charset="0"/>
                <a:hlinkClick r:id="rId2"/>
              </a:rPr>
              <a:t>https://www.youtube.com/watch?v=oefAI2x2CQM</a:t>
            </a:r>
            <a:endParaRPr lang="en-GB" sz="1400" dirty="0">
              <a:latin typeface="Candy Round BTN" panose="020F0604020102040306" pitchFamily="34" charset="0"/>
            </a:endParaRPr>
          </a:p>
          <a:p>
            <a:endParaRPr lang="en-GB" sz="1400" dirty="0">
              <a:latin typeface="Candy Round BTN" panose="020F0604020102040306" pitchFamily="34" charset="0"/>
            </a:endParaRPr>
          </a:p>
          <a:p>
            <a:r>
              <a:rPr lang="en-GB" sz="1400" b="1" dirty="0">
                <a:latin typeface="Candy Round BTN" panose="020F0604020102040306" pitchFamily="34" charset="0"/>
              </a:rPr>
              <a:t>2. Cell division</a:t>
            </a:r>
          </a:p>
          <a:p>
            <a:r>
              <a:rPr lang="en-GB" sz="1400" dirty="0">
                <a:latin typeface="Candy Round BTN" panose="020F0604020102040306" pitchFamily="34" charset="0"/>
              </a:rPr>
              <a:t>Remind yourself of mitosis and meiosis by watching this video. Create a Venn diagram to compare and contrast them.</a:t>
            </a:r>
          </a:p>
          <a:p>
            <a:r>
              <a:rPr lang="en-GB" sz="1400" dirty="0">
                <a:latin typeface="Candy Round BTN" panose="020F0604020102040306" pitchFamily="34" charset="0"/>
                <a:hlinkClick r:id="rId3"/>
              </a:rPr>
              <a:t>https://www.youtube.com/watch?v=zrKdz93WlVk</a:t>
            </a:r>
            <a:endParaRPr lang="en-GB" sz="1400" dirty="0">
              <a:latin typeface="Candy Round BTN" panose="020F0604020102040306" pitchFamily="34" charset="0"/>
            </a:endParaRPr>
          </a:p>
          <a:p>
            <a:endParaRPr lang="en-GB" sz="1400" dirty="0">
              <a:latin typeface="Candy Round BTN" panose="020F0604020102040306" pitchFamily="34" charset="0"/>
            </a:endParaRPr>
          </a:p>
          <a:p>
            <a:r>
              <a:rPr lang="en-GB" sz="1400" b="1" dirty="0">
                <a:latin typeface="Candy Round BTN" panose="020F0604020102040306" pitchFamily="34" charset="0"/>
              </a:rPr>
              <a:t>3. Biological molecules</a:t>
            </a:r>
          </a:p>
          <a:p>
            <a:r>
              <a:rPr lang="en-GB" sz="1400" dirty="0">
                <a:latin typeface="Candy Round BTN" panose="020F0604020102040306" pitchFamily="34" charset="0"/>
              </a:rPr>
              <a:t>In year 12, you need to know much more about different biological molecules. Triple scientists learned how to test for them. If you did not do this, brush up on testing for particular molecules (e.g. starch, proteins, fats, reducing sugars) and watch this clip as an intro to the molecules:</a:t>
            </a:r>
          </a:p>
          <a:p>
            <a:r>
              <a:rPr lang="en-GB" sz="1400" dirty="0">
                <a:latin typeface="Candy Round BTN" panose="020F0604020102040306" pitchFamily="34" charset="0"/>
                <a:hlinkClick r:id="rId4"/>
              </a:rPr>
              <a:t>https://www.youtube.com/watch?v=YO244P1e9QM</a:t>
            </a:r>
            <a:endParaRPr lang="en-GB" sz="1400" dirty="0">
              <a:latin typeface="Candy Round BTN" panose="020F0604020102040306" pitchFamily="34" charset="0"/>
            </a:endParaRPr>
          </a:p>
          <a:p>
            <a:endParaRPr lang="en-GB" sz="1400" dirty="0">
              <a:latin typeface="Candy Round BTN" panose="020F0604020102040306" pitchFamily="34" charset="0"/>
            </a:endParaRPr>
          </a:p>
          <a:p>
            <a:endParaRPr lang="en-GB" sz="1400" dirty="0">
              <a:latin typeface="Candy Round BTN" panose="020F0604020102040306" pitchFamily="34" charset="0"/>
            </a:endParaRPr>
          </a:p>
          <a:p>
            <a:endParaRPr lang="en-GB" sz="1400" dirty="0">
              <a:latin typeface="Candy Round BTN" panose="020F0604020102040306" pitchFamily="34" charset="0"/>
            </a:endParaRPr>
          </a:p>
          <a:p>
            <a:pPr algn="ctr"/>
            <a:r>
              <a:rPr lang="en-GB" sz="1400" b="1" u="sng" dirty="0">
                <a:latin typeface="Candy Round BTN" panose="020F0604020102040306" pitchFamily="34" charset="0"/>
              </a:rPr>
              <a:t>Week 2 activity: Practical skills</a:t>
            </a:r>
          </a:p>
          <a:p>
            <a:r>
              <a:rPr lang="en-GB" sz="1400" dirty="0">
                <a:latin typeface="Candy Round BTN" panose="020F0604020102040306" pitchFamily="34" charset="0"/>
              </a:rPr>
              <a:t>In year 12, you will complete an enzymes practical and an osmosis required practical. </a:t>
            </a:r>
          </a:p>
          <a:p>
            <a:endParaRPr lang="en-GB" sz="1400" dirty="0">
              <a:latin typeface="Candy Round BTN" panose="020F0604020102040306" pitchFamily="34" charset="0"/>
            </a:endParaRPr>
          </a:p>
          <a:p>
            <a:r>
              <a:rPr lang="en-GB" sz="1400" dirty="0">
                <a:latin typeface="Candy Round BTN" panose="020F0604020102040306" pitchFamily="34" charset="0"/>
              </a:rPr>
              <a:t>Task: Watch the following videos and compare and contrast them to the </a:t>
            </a:r>
            <a:r>
              <a:rPr lang="en-GB" sz="1400" dirty="0" err="1">
                <a:latin typeface="Candy Round BTN" panose="020F0604020102040306" pitchFamily="34" charset="0"/>
              </a:rPr>
              <a:t>practicals</a:t>
            </a:r>
            <a:r>
              <a:rPr lang="en-GB" sz="1400" dirty="0">
                <a:latin typeface="Candy Round BTN" panose="020F0604020102040306" pitchFamily="34" charset="0"/>
              </a:rPr>
              <a:t> you did in year 10. E.g. are there any extra steps? Is the analysis different? Is there a different independent variable? What measurements must you take?</a:t>
            </a:r>
          </a:p>
          <a:p>
            <a:r>
              <a:rPr lang="en-GB" sz="1400" dirty="0">
                <a:latin typeface="Candy Round BTN" panose="020F0604020102040306" pitchFamily="34" charset="0"/>
              </a:rPr>
              <a:t>Enzymes: </a:t>
            </a:r>
            <a:r>
              <a:rPr lang="en-GB" sz="1400" dirty="0">
                <a:latin typeface="Candy Round BTN" panose="020F0604020102040306" pitchFamily="34" charset="0"/>
                <a:hlinkClick r:id="rId5"/>
              </a:rPr>
              <a:t>https://www.youtube.com/watch?v=A8Ts4V_osvo</a:t>
            </a:r>
            <a:endParaRPr lang="en-GB" sz="1400" dirty="0">
              <a:latin typeface="Candy Round BTN" panose="020F0604020102040306" pitchFamily="34" charset="0"/>
            </a:endParaRPr>
          </a:p>
          <a:p>
            <a:r>
              <a:rPr lang="en-GB" sz="1400" dirty="0">
                <a:latin typeface="Candy Round BTN" panose="020F0604020102040306" pitchFamily="34" charset="0"/>
              </a:rPr>
              <a:t>Osmosis: </a:t>
            </a:r>
            <a:r>
              <a:rPr lang="en-GB" sz="1400" dirty="0">
                <a:latin typeface="Candy Round BTN" panose="020F0604020102040306" pitchFamily="34" charset="0"/>
                <a:hlinkClick r:id="rId6"/>
              </a:rPr>
              <a:t>https://www.youtube.com/watch?v=k1O9jBHgsxs</a:t>
            </a:r>
            <a:endParaRPr lang="en-GB" sz="1400" dirty="0">
              <a:latin typeface="Candy Round BTN" panose="020F0604020102040306" pitchFamily="34" charset="0"/>
            </a:endParaRPr>
          </a:p>
          <a:p>
            <a:endParaRPr lang="en-GB" sz="1400" dirty="0">
              <a:latin typeface="Candy Round BTN" panose="020F0604020102040306" pitchFamily="34" charset="0"/>
            </a:endParaRPr>
          </a:p>
          <a:p>
            <a:r>
              <a:rPr lang="en-GB" sz="1400" dirty="0">
                <a:latin typeface="Candy Round BTN" panose="020F0604020102040306" pitchFamily="34" charset="0"/>
              </a:rPr>
              <a:t>As an A level biologist, you will have to meet certain criteria during a practical. </a:t>
            </a:r>
          </a:p>
          <a:p>
            <a:r>
              <a:rPr lang="en-GB" sz="1400" dirty="0">
                <a:latin typeface="Candy Round BTN" panose="020F0604020102040306" pitchFamily="34" charset="0"/>
              </a:rPr>
              <a:t>Task: Make a list of skills you think will be important and what your teacher will be looking for when assessing your practical competencies.</a:t>
            </a:r>
          </a:p>
          <a:p>
            <a:endParaRPr lang="en-GB" sz="1400" dirty="0">
              <a:latin typeface="Candy Round BTN" panose="020F0604020102040306" pitchFamily="34" charset="0"/>
            </a:endParaRPr>
          </a:p>
          <a:p>
            <a:endParaRPr lang="en-GB" sz="1600" dirty="0"/>
          </a:p>
          <a:p>
            <a:endParaRPr lang="en-GB" sz="1600" dirty="0"/>
          </a:p>
        </p:txBody>
      </p:sp>
    </p:spTree>
    <p:extLst>
      <p:ext uri="{BB962C8B-B14F-4D97-AF65-F5344CB8AC3E}">
        <p14:creationId xmlns:p14="http://schemas.microsoft.com/office/powerpoint/2010/main" val="5429047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2012" y="68237"/>
            <a:ext cx="6387152" cy="3754874"/>
          </a:xfrm>
          <a:prstGeom prst="rect">
            <a:avLst/>
          </a:prstGeom>
          <a:noFill/>
        </p:spPr>
        <p:txBody>
          <a:bodyPr wrap="square" rtlCol="0">
            <a:spAutoFit/>
          </a:bodyPr>
          <a:lstStyle/>
          <a:p>
            <a:endParaRPr lang="en-GB" sz="1400" dirty="0"/>
          </a:p>
          <a:p>
            <a:pPr algn="ctr"/>
            <a:r>
              <a:rPr lang="en-GB" sz="1400" b="1" u="sng" dirty="0">
                <a:latin typeface="Candy Round BTN" panose="020F0604020102040306" pitchFamily="34" charset="0"/>
              </a:rPr>
              <a:t>Week 3 activity:</a:t>
            </a:r>
            <a:r>
              <a:rPr lang="en-GB" sz="1400" u="sng" dirty="0">
                <a:latin typeface="Candy Round BTN" panose="020F0604020102040306" pitchFamily="34" charset="0"/>
              </a:rPr>
              <a:t> </a:t>
            </a:r>
            <a:r>
              <a:rPr lang="en-GB" sz="1400" b="1" u="sng" dirty="0">
                <a:latin typeface="Candy Round BTN" panose="020F0604020102040306" pitchFamily="34" charset="0"/>
              </a:rPr>
              <a:t>Prepare a 5 minute presentation</a:t>
            </a:r>
          </a:p>
          <a:p>
            <a:r>
              <a:rPr lang="en-GB" sz="1400" dirty="0">
                <a:latin typeface="Candy Round BTN" panose="020F0604020102040306" pitchFamily="34" charset="0"/>
              </a:rPr>
              <a:t>Prepare a 5 minute presentation on the topic you chose to look at in your journal article to present to others. You will be presenting this in your first few lessons in year 12. </a:t>
            </a:r>
          </a:p>
          <a:p>
            <a:endParaRPr lang="en-GB" sz="1400" dirty="0">
              <a:latin typeface="Candy Round BTN" panose="020F0604020102040306" pitchFamily="34" charset="0"/>
            </a:endParaRPr>
          </a:p>
          <a:p>
            <a:r>
              <a:rPr lang="en-GB" sz="1400" dirty="0">
                <a:latin typeface="Candy Round BTN" panose="020F0604020102040306" pitchFamily="34" charset="0"/>
              </a:rPr>
              <a:t>A huge skill we develop in A level Biology is presentation skills. If you plan to go to university to study in the future (any subject!) you will be marked on your ability to present key ideas. Why not start practicing this now </a:t>
            </a:r>
            <a:r>
              <a:rPr lang="en-GB" sz="1400" dirty="0">
                <a:latin typeface="Candy Round BTN" panose="020F0604020102040306" pitchFamily="34" charset="0"/>
                <a:sym typeface="Wingdings" panose="05000000000000000000" pitchFamily="2" charset="2"/>
              </a:rPr>
              <a:t></a:t>
            </a:r>
          </a:p>
          <a:p>
            <a:endParaRPr lang="en-GB" sz="1400" dirty="0">
              <a:latin typeface="Candy Round BTN" panose="020F0604020102040306" pitchFamily="34" charset="0"/>
              <a:sym typeface="Wingdings" panose="05000000000000000000" pitchFamily="2" charset="2"/>
            </a:endParaRPr>
          </a:p>
          <a:p>
            <a:r>
              <a:rPr lang="en-GB" sz="1400" dirty="0">
                <a:latin typeface="Candy Round BTN" panose="020F0604020102040306" pitchFamily="34" charset="0"/>
                <a:sym typeface="Wingdings" panose="05000000000000000000" pitchFamily="2" charset="2"/>
              </a:rPr>
              <a:t>The presentation must…</a:t>
            </a:r>
          </a:p>
          <a:p>
            <a:pPr marL="285750" indent="-285750">
              <a:buFont typeface="Wingdings" panose="05000000000000000000" pitchFamily="2" charset="2"/>
              <a:buChar char="ü"/>
            </a:pPr>
            <a:r>
              <a:rPr lang="en-GB" sz="1400" dirty="0">
                <a:latin typeface="Candy Round BTN" panose="020F0604020102040306" pitchFamily="34" charset="0"/>
                <a:sym typeface="Wingdings" panose="05000000000000000000" pitchFamily="2" charset="2"/>
              </a:rPr>
              <a:t>Be in PowerPoint format</a:t>
            </a:r>
          </a:p>
          <a:p>
            <a:pPr marL="285750" indent="-285750">
              <a:buFont typeface="Wingdings" panose="05000000000000000000" pitchFamily="2" charset="2"/>
              <a:buChar char="ü"/>
            </a:pPr>
            <a:r>
              <a:rPr lang="en-GB" sz="1400" dirty="0">
                <a:latin typeface="Candy Round BTN" panose="020F0604020102040306" pitchFamily="34" charset="0"/>
                <a:sym typeface="Wingdings" panose="05000000000000000000" pitchFamily="2" charset="2"/>
              </a:rPr>
              <a:t>Last 5 minutes</a:t>
            </a:r>
          </a:p>
          <a:p>
            <a:pPr marL="285750" indent="-285750">
              <a:buFont typeface="Wingdings" panose="05000000000000000000" pitchFamily="2" charset="2"/>
              <a:buChar char="ü"/>
            </a:pPr>
            <a:r>
              <a:rPr lang="en-GB" sz="1400" dirty="0">
                <a:latin typeface="Candy Round BTN" panose="020F0604020102040306" pitchFamily="34" charset="0"/>
                <a:sym typeface="Wingdings" panose="05000000000000000000" pitchFamily="2" charset="2"/>
              </a:rPr>
              <a:t>Include information about the topic, why you chose it, what research is ongoing, gaps or issues with the research</a:t>
            </a:r>
          </a:p>
          <a:p>
            <a:pPr marL="285750" indent="-285750">
              <a:buFont typeface="Wingdings" panose="05000000000000000000" pitchFamily="2" charset="2"/>
              <a:buChar char="ü"/>
            </a:pPr>
            <a:endParaRPr lang="en-GB" sz="1400" dirty="0">
              <a:latin typeface="Candy Round BTN" panose="020F0604020102040306" pitchFamily="34" charset="0"/>
            </a:endParaRPr>
          </a:p>
          <a:p>
            <a:pPr algn="ctr"/>
            <a:endParaRPr lang="en-GB" sz="1400" dirty="0"/>
          </a:p>
        </p:txBody>
      </p:sp>
    </p:spTree>
    <p:extLst>
      <p:ext uri="{BB962C8B-B14F-4D97-AF65-F5344CB8AC3E}">
        <p14:creationId xmlns:p14="http://schemas.microsoft.com/office/powerpoint/2010/main" val="3967660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2012" y="68237"/>
            <a:ext cx="6387152" cy="8063746"/>
          </a:xfrm>
          <a:prstGeom prst="rect">
            <a:avLst/>
          </a:prstGeom>
          <a:noFill/>
        </p:spPr>
        <p:txBody>
          <a:bodyPr wrap="square" rtlCol="0">
            <a:spAutoFit/>
          </a:bodyPr>
          <a:lstStyle/>
          <a:p>
            <a:pPr algn="ctr"/>
            <a:r>
              <a:rPr lang="en-GB" sz="1400" b="1" u="sng" dirty="0">
                <a:latin typeface="Candy Round BTN" panose="020F0604020102040306" pitchFamily="34" charset="0"/>
              </a:rPr>
              <a:t>Week 4 activity: Movie time!</a:t>
            </a:r>
          </a:p>
          <a:p>
            <a:pPr algn="ctr"/>
            <a:endParaRPr lang="en-GB" sz="1400" b="1" dirty="0">
              <a:latin typeface="Candy Round BTN" panose="020F0604020102040306" pitchFamily="34" charset="0"/>
            </a:endParaRPr>
          </a:p>
          <a:p>
            <a:r>
              <a:rPr lang="en-GB" sz="1400" dirty="0">
                <a:latin typeface="Candy Round BTN" panose="020F0604020102040306" pitchFamily="34" charset="0"/>
              </a:rPr>
              <a:t>Watch all of the trailers of the following movies. I would like you to write a short paragraph to link each one to biology in as many ways as possible.</a:t>
            </a:r>
          </a:p>
          <a:p>
            <a:endParaRPr lang="en-GB" sz="1400" dirty="0">
              <a:latin typeface="Candy Round BTN" panose="020F0604020102040306" pitchFamily="34" charset="0"/>
            </a:endParaRPr>
          </a:p>
          <a:p>
            <a:r>
              <a:rPr lang="en-GB" sz="1400" dirty="0">
                <a:latin typeface="Candy Round BTN" panose="020F0604020102040306" pitchFamily="34" charset="0"/>
              </a:rPr>
              <a:t>Jurassic Park (one of my favourite films!)</a:t>
            </a:r>
          </a:p>
          <a:p>
            <a:r>
              <a:rPr lang="en-GB" sz="1400" dirty="0">
                <a:latin typeface="Candy Round BTN" panose="020F0604020102040306" pitchFamily="34" charset="0"/>
                <a:hlinkClick r:id="rId2"/>
              </a:rPr>
              <a:t>https://www.youtube.com/watch?v=QWBKEmWWL38</a:t>
            </a:r>
            <a:endParaRPr lang="en-GB" sz="1400" dirty="0">
              <a:latin typeface="Candy Round BTN" panose="020F0604020102040306" pitchFamily="34" charset="0"/>
            </a:endParaRPr>
          </a:p>
          <a:p>
            <a:endParaRPr lang="en-GB" sz="1400" dirty="0">
              <a:latin typeface="Candy Round BTN" panose="020F0604020102040306" pitchFamily="34" charset="0"/>
            </a:endParaRPr>
          </a:p>
          <a:p>
            <a:r>
              <a:rPr lang="en-GB" sz="1400" dirty="0">
                <a:latin typeface="Candy Round BTN" panose="020F0604020102040306" pitchFamily="34" charset="0"/>
              </a:rPr>
              <a:t>Five feet apart – on Netflix (this one made me cry!!)</a:t>
            </a:r>
          </a:p>
          <a:p>
            <a:r>
              <a:rPr lang="en-GB" sz="1400" dirty="0">
                <a:hlinkClick r:id="rId3"/>
              </a:rPr>
              <a:t>https://www.youtube.com/watch?v=XtgCqMZofqM</a:t>
            </a:r>
            <a:endParaRPr lang="en-GB" sz="1400" dirty="0">
              <a:latin typeface="Candy Round BTN" panose="020F0604020102040306" pitchFamily="34" charset="0"/>
            </a:endParaRPr>
          </a:p>
          <a:p>
            <a:endParaRPr lang="en-GB" sz="1400" dirty="0">
              <a:latin typeface="Candy Round BTN" panose="020F0604020102040306" pitchFamily="34" charset="0"/>
            </a:endParaRPr>
          </a:p>
          <a:p>
            <a:r>
              <a:rPr lang="en-GB" sz="1400" dirty="0">
                <a:latin typeface="Candy Round BTN" panose="020F0604020102040306" pitchFamily="34" charset="0"/>
              </a:rPr>
              <a:t>Splice</a:t>
            </a:r>
          </a:p>
          <a:p>
            <a:r>
              <a:rPr lang="en-GB" sz="1400" dirty="0">
                <a:latin typeface="Candy Round BTN" panose="020F0604020102040306" pitchFamily="34" charset="0"/>
                <a:hlinkClick r:id="rId4"/>
              </a:rPr>
              <a:t>https://www.youtube.com/watch?v=t6o_Vl2f07Q</a:t>
            </a:r>
            <a:endParaRPr lang="en-GB" sz="1400" dirty="0">
              <a:latin typeface="Candy Round BTN" panose="020F0604020102040306" pitchFamily="34" charset="0"/>
            </a:endParaRPr>
          </a:p>
          <a:p>
            <a:endParaRPr lang="en-GB" sz="1400" dirty="0">
              <a:latin typeface="Candy Round BTN" panose="020F0604020102040306" pitchFamily="34" charset="0"/>
            </a:endParaRPr>
          </a:p>
          <a:p>
            <a:r>
              <a:rPr lang="en-GB" sz="1400" dirty="0">
                <a:latin typeface="Candy Round BTN" panose="020F0604020102040306" pitchFamily="34" charset="0"/>
              </a:rPr>
              <a:t>Into the Wild</a:t>
            </a:r>
          </a:p>
          <a:p>
            <a:r>
              <a:rPr lang="en-GB" sz="1400" dirty="0">
                <a:latin typeface="Candy Round BTN" panose="020F0604020102040306" pitchFamily="34" charset="0"/>
                <a:hlinkClick r:id="rId5"/>
              </a:rPr>
              <a:t>https://www.youtube.com/watch?v=g7ArZ7VD-QQ</a:t>
            </a:r>
            <a:endParaRPr lang="en-GB" sz="1400" dirty="0">
              <a:latin typeface="Candy Round BTN" panose="020F0604020102040306" pitchFamily="34" charset="0"/>
            </a:endParaRPr>
          </a:p>
          <a:p>
            <a:endParaRPr lang="en-GB" sz="1400" dirty="0">
              <a:latin typeface="Candy Round BTN" panose="020F0604020102040306" pitchFamily="34" charset="0"/>
            </a:endParaRPr>
          </a:p>
          <a:p>
            <a:r>
              <a:rPr lang="en-GB" sz="1400" dirty="0">
                <a:latin typeface="Candy Round BTN" panose="020F0604020102040306" pitchFamily="34" charset="0"/>
              </a:rPr>
              <a:t>The Immortal Life of Henrietta Lacks</a:t>
            </a:r>
          </a:p>
          <a:p>
            <a:r>
              <a:rPr lang="en-GB" sz="1400" dirty="0">
                <a:latin typeface="Candy Round BTN" panose="020F0604020102040306" pitchFamily="34" charset="0"/>
                <a:hlinkClick r:id="rId6"/>
              </a:rPr>
              <a:t>https://www.youtube.com/watch?v=FaFJya7FVSM</a:t>
            </a:r>
            <a:endParaRPr lang="en-GB" sz="1400" dirty="0">
              <a:latin typeface="Candy Round BTN" panose="020F0604020102040306" pitchFamily="34" charset="0"/>
            </a:endParaRPr>
          </a:p>
          <a:p>
            <a:endParaRPr lang="en-GB" sz="1400" dirty="0">
              <a:latin typeface="Candy Round BTN" panose="020F0604020102040306" pitchFamily="34" charset="0"/>
            </a:endParaRPr>
          </a:p>
          <a:p>
            <a:r>
              <a:rPr lang="en-GB" sz="1400" dirty="0">
                <a:latin typeface="Candy Round BTN" panose="020F0604020102040306" pitchFamily="34" charset="0"/>
              </a:rPr>
              <a:t>Contagion (very relevant with the current situation!) </a:t>
            </a:r>
          </a:p>
          <a:p>
            <a:r>
              <a:rPr lang="en-GB" sz="1400" dirty="0">
                <a:latin typeface="Candy Round BTN" panose="020F0604020102040306" pitchFamily="34" charset="0"/>
                <a:hlinkClick r:id="rId7"/>
              </a:rPr>
              <a:t>https://www.youtube.com/watch?v=4sYSyuuLk5g</a:t>
            </a:r>
            <a:endParaRPr lang="en-GB" sz="1400" dirty="0">
              <a:latin typeface="Candy Round BTN" panose="020F0604020102040306" pitchFamily="34" charset="0"/>
            </a:endParaRPr>
          </a:p>
          <a:p>
            <a:endParaRPr lang="en-GB" sz="1400" dirty="0">
              <a:latin typeface="Candy Round BTN" panose="020F0604020102040306" pitchFamily="34" charset="0"/>
            </a:endParaRPr>
          </a:p>
          <a:p>
            <a:r>
              <a:rPr lang="en-GB" sz="1400" dirty="0">
                <a:latin typeface="Candy Round BTN" panose="020F0604020102040306" pitchFamily="34" charset="0"/>
              </a:rPr>
              <a:t>Next – find a movie or documentary of your own to link to science and write a paragraph about it. This may be one you have seen or  may be one you choose to watch for the first time!</a:t>
            </a:r>
          </a:p>
          <a:p>
            <a:endParaRPr lang="en-GB" sz="1400" dirty="0">
              <a:latin typeface="Candy Round BTN" panose="020F0604020102040306" pitchFamily="34" charset="0"/>
            </a:endParaRPr>
          </a:p>
          <a:p>
            <a:r>
              <a:rPr lang="en-GB" sz="1400" dirty="0">
                <a:latin typeface="Candy Round BTN" panose="020F0604020102040306" pitchFamily="34" charset="0"/>
              </a:rPr>
              <a:t>Super challenge – can you spot any incorrect science in the trailers/movie?</a:t>
            </a:r>
          </a:p>
          <a:p>
            <a:endParaRPr lang="en-GB" sz="1400" dirty="0">
              <a:latin typeface="Candy Round BTN" panose="020F0604020102040306" pitchFamily="34" charset="0"/>
            </a:endParaRPr>
          </a:p>
          <a:p>
            <a:endParaRPr lang="en-GB" sz="1400" dirty="0">
              <a:latin typeface="Candy Round BTN" panose="020F0604020102040306" pitchFamily="34" charset="0"/>
            </a:endParaRPr>
          </a:p>
          <a:p>
            <a:endParaRPr lang="en-GB" sz="1400" i="1" dirty="0">
              <a:latin typeface="Candy Round BTN" panose="020F0604020102040306" pitchFamily="34" charset="0"/>
            </a:endParaRPr>
          </a:p>
          <a:p>
            <a:pPr algn="ctr"/>
            <a:endParaRPr lang="en-GB" sz="1400" b="1" u="sng" dirty="0">
              <a:latin typeface="Candy Round BTN" panose="020F0604020102040306" pitchFamily="34" charset="0"/>
            </a:endParaRPr>
          </a:p>
          <a:p>
            <a:endParaRPr lang="en-GB" sz="1400" dirty="0">
              <a:latin typeface="Candy Round BTN" panose="020F0604020102040306" pitchFamily="34" charset="0"/>
            </a:endParaRPr>
          </a:p>
          <a:p>
            <a:endParaRPr lang="en-GB" sz="1400" dirty="0">
              <a:latin typeface="Candy Round BTN" panose="020F0604020102040306" pitchFamily="34" charset="0"/>
            </a:endParaRPr>
          </a:p>
          <a:p>
            <a:endParaRPr lang="en-GB" sz="1400" dirty="0">
              <a:latin typeface="Candy Round BTN" panose="020F0604020102040306" pitchFamily="34" charset="0"/>
            </a:endParaRPr>
          </a:p>
          <a:p>
            <a:pPr marL="285750" indent="-285750">
              <a:buFont typeface="Wingdings" panose="05000000000000000000" pitchFamily="2" charset="2"/>
              <a:buChar char="ü"/>
            </a:pPr>
            <a:endParaRPr lang="en-GB" sz="1400" dirty="0">
              <a:latin typeface="Candy Round BTN" panose="020F0604020102040306" pitchFamily="34" charset="0"/>
            </a:endParaRPr>
          </a:p>
          <a:p>
            <a:pPr algn="ctr"/>
            <a:endParaRPr lang="en-GB" sz="1400" dirty="0"/>
          </a:p>
        </p:txBody>
      </p:sp>
    </p:spTree>
    <p:extLst>
      <p:ext uri="{BB962C8B-B14F-4D97-AF65-F5344CB8AC3E}">
        <p14:creationId xmlns:p14="http://schemas.microsoft.com/office/powerpoint/2010/main" val="23687564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71205" y="1039239"/>
            <a:ext cx="6370227" cy="28405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246" dirty="0"/>
              <a:t>Check out some of these amazing biology books to keep you busy!</a:t>
            </a:r>
          </a:p>
        </p:txBody>
      </p:sp>
      <p:cxnSp>
        <p:nvCxnSpPr>
          <p:cNvPr id="29" name="Straight Connector 28"/>
          <p:cNvCxnSpPr/>
          <p:nvPr/>
        </p:nvCxnSpPr>
        <p:spPr>
          <a:xfrm>
            <a:off x="291264" y="3746019"/>
            <a:ext cx="6082793" cy="0"/>
          </a:xfrm>
          <a:prstGeom prst="line">
            <a:avLst/>
          </a:prstGeom>
          <a:ln w="38100"/>
        </p:spPr>
        <p:style>
          <a:lnRef idx="1">
            <a:schemeClr val="accent4"/>
          </a:lnRef>
          <a:fillRef idx="0">
            <a:schemeClr val="accent4"/>
          </a:fillRef>
          <a:effectRef idx="0">
            <a:schemeClr val="accent4"/>
          </a:effectRef>
          <a:fontRef idx="minor">
            <a:schemeClr val="tx1"/>
          </a:fontRef>
        </p:style>
      </p:cxnSp>
      <p:cxnSp>
        <p:nvCxnSpPr>
          <p:cNvPr id="30" name="Straight Connector 29"/>
          <p:cNvCxnSpPr/>
          <p:nvPr/>
        </p:nvCxnSpPr>
        <p:spPr>
          <a:xfrm>
            <a:off x="311312" y="5390338"/>
            <a:ext cx="6082793" cy="0"/>
          </a:xfrm>
          <a:prstGeom prst="line">
            <a:avLst/>
          </a:prstGeom>
          <a:ln w="38100"/>
        </p:spPr>
        <p:style>
          <a:lnRef idx="1">
            <a:schemeClr val="accent4"/>
          </a:lnRef>
          <a:fillRef idx="0">
            <a:schemeClr val="accent4"/>
          </a:fillRef>
          <a:effectRef idx="0">
            <a:schemeClr val="accent4"/>
          </a:effectRef>
          <a:fontRef idx="minor">
            <a:schemeClr val="tx1"/>
          </a:fontRef>
        </p:style>
      </p:cxnSp>
      <p:cxnSp>
        <p:nvCxnSpPr>
          <p:cNvPr id="31" name="Straight Connector 30"/>
          <p:cNvCxnSpPr/>
          <p:nvPr/>
        </p:nvCxnSpPr>
        <p:spPr>
          <a:xfrm>
            <a:off x="271205" y="7347477"/>
            <a:ext cx="6082793" cy="0"/>
          </a:xfrm>
          <a:prstGeom prst="line">
            <a:avLst/>
          </a:prstGeom>
          <a:ln w="38100"/>
        </p:spPr>
        <p:style>
          <a:lnRef idx="1">
            <a:schemeClr val="accent4"/>
          </a:lnRef>
          <a:fillRef idx="0">
            <a:schemeClr val="accent4"/>
          </a:fillRef>
          <a:effectRef idx="0">
            <a:schemeClr val="accent4"/>
          </a:effectRef>
          <a:fontRef idx="minor">
            <a:schemeClr val="tx1"/>
          </a:fontRef>
        </p:style>
      </p:cxnSp>
      <p:sp>
        <p:nvSpPr>
          <p:cNvPr id="28" name="Rectangle 27"/>
          <p:cNvSpPr/>
          <p:nvPr/>
        </p:nvSpPr>
        <p:spPr>
          <a:xfrm>
            <a:off x="219041" y="444678"/>
            <a:ext cx="6244454" cy="369332"/>
          </a:xfrm>
          <a:prstGeom prst="rect">
            <a:avLst/>
          </a:prstGeom>
          <a:noFill/>
        </p:spPr>
        <p:txBody>
          <a:bodyPr wrap="square" lIns="91440" tIns="45720" rIns="91440" bIns="45720">
            <a:spAutoFit/>
            <a:scene3d>
              <a:camera prst="perspectiveLeft"/>
              <a:lightRig rig="threePt" dir="t"/>
            </a:scene3d>
          </a:bodyPr>
          <a:lstStyle/>
          <a:p>
            <a:r>
              <a:rPr lang="en-GB" b="1" u="sng" dirty="0">
                <a:solidFill>
                  <a:schemeClr val="accent2">
                    <a:lumMod val="75000"/>
                  </a:schemeClr>
                </a:solidFill>
              </a:rPr>
              <a:t>Book Recommendations</a:t>
            </a:r>
            <a:endParaRPr lang="en-GB" b="1" dirty="0">
              <a:solidFill>
                <a:schemeClr val="accent2">
                  <a:lumMod val="75000"/>
                </a:schemeClr>
              </a:solidFill>
            </a:endParaRPr>
          </a:p>
        </p:txBody>
      </p:sp>
      <p:pic>
        <p:nvPicPr>
          <p:cNvPr id="6" name="Picture 5">
            <a:extLst>
              <a:ext uri="{FF2B5EF4-FFF2-40B4-BE49-F238E27FC236}">
                <a16:creationId xmlns:a16="http://schemas.microsoft.com/office/drawing/2014/main" id="{7557CA7E-223A-4584-A333-77D5B186F3B4}"/>
              </a:ext>
            </a:extLst>
          </p:cNvPr>
          <p:cNvPicPr>
            <a:picLocks noChangeAspect="1"/>
          </p:cNvPicPr>
          <p:nvPr/>
        </p:nvPicPr>
        <p:blipFill>
          <a:blip r:embed="rId2"/>
          <a:stretch>
            <a:fillRect/>
          </a:stretch>
        </p:blipFill>
        <p:spPr>
          <a:xfrm>
            <a:off x="271206" y="2125247"/>
            <a:ext cx="986096" cy="1455665"/>
          </a:xfrm>
          <a:prstGeom prst="rect">
            <a:avLst/>
          </a:prstGeom>
        </p:spPr>
      </p:pic>
      <p:pic>
        <p:nvPicPr>
          <p:cNvPr id="7" name="Picture 6">
            <a:extLst>
              <a:ext uri="{FF2B5EF4-FFF2-40B4-BE49-F238E27FC236}">
                <a16:creationId xmlns:a16="http://schemas.microsoft.com/office/drawing/2014/main" id="{A360CC26-6463-46CE-9EB8-865DD69B672A}"/>
              </a:ext>
            </a:extLst>
          </p:cNvPr>
          <p:cNvPicPr>
            <a:picLocks noChangeAspect="1"/>
          </p:cNvPicPr>
          <p:nvPr/>
        </p:nvPicPr>
        <p:blipFill>
          <a:blip r:embed="rId3"/>
          <a:stretch>
            <a:fillRect/>
          </a:stretch>
        </p:blipFill>
        <p:spPr>
          <a:xfrm>
            <a:off x="311313" y="3850401"/>
            <a:ext cx="945988" cy="1410223"/>
          </a:xfrm>
          <a:prstGeom prst="rect">
            <a:avLst/>
          </a:prstGeom>
        </p:spPr>
      </p:pic>
      <p:pic>
        <p:nvPicPr>
          <p:cNvPr id="8" name="Picture 7">
            <a:extLst>
              <a:ext uri="{FF2B5EF4-FFF2-40B4-BE49-F238E27FC236}">
                <a16:creationId xmlns:a16="http://schemas.microsoft.com/office/drawing/2014/main" id="{2A3AB5FD-8857-4204-BFEE-067ED49BAE5A}"/>
              </a:ext>
            </a:extLst>
          </p:cNvPr>
          <p:cNvPicPr>
            <a:picLocks noChangeAspect="1"/>
          </p:cNvPicPr>
          <p:nvPr/>
        </p:nvPicPr>
        <p:blipFill>
          <a:blip r:embed="rId4"/>
          <a:stretch>
            <a:fillRect/>
          </a:stretch>
        </p:blipFill>
        <p:spPr>
          <a:xfrm>
            <a:off x="330362" y="5462903"/>
            <a:ext cx="1005597" cy="1789682"/>
          </a:xfrm>
          <a:prstGeom prst="rect">
            <a:avLst/>
          </a:prstGeom>
        </p:spPr>
      </p:pic>
      <p:sp>
        <p:nvSpPr>
          <p:cNvPr id="9" name="Rectangle: Rounded Corners 8">
            <a:extLst>
              <a:ext uri="{FF2B5EF4-FFF2-40B4-BE49-F238E27FC236}">
                <a16:creationId xmlns:a16="http://schemas.microsoft.com/office/drawing/2014/main" id="{B76CFB04-D0A6-4645-A3B6-802F6015A62B}"/>
              </a:ext>
            </a:extLst>
          </p:cNvPr>
          <p:cNvSpPr/>
          <p:nvPr/>
        </p:nvSpPr>
        <p:spPr>
          <a:xfrm>
            <a:off x="1543050" y="2125247"/>
            <a:ext cx="4457700" cy="1455665"/>
          </a:xfrm>
          <a:prstGeom prst="roundRect">
            <a:avLst/>
          </a:prstGeom>
        </p:spPr>
        <p:style>
          <a:lnRef idx="2">
            <a:schemeClr val="accent6"/>
          </a:lnRef>
          <a:fillRef idx="1">
            <a:schemeClr val="lt1"/>
          </a:fillRef>
          <a:effectRef idx="0">
            <a:schemeClr val="accent6"/>
          </a:effectRef>
          <a:fontRef idx="minor">
            <a:schemeClr val="dk1"/>
          </a:fontRef>
        </p:style>
        <p:txBody>
          <a:bodyPr rtlCol="0" anchor="t"/>
          <a:lstStyle/>
          <a:p>
            <a:pPr algn="ctr"/>
            <a:r>
              <a:rPr lang="en-GB" sz="1400" dirty="0"/>
              <a:t>This is going to hurt by Adam Kay</a:t>
            </a:r>
          </a:p>
          <a:p>
            <a:pPr algn="ctr"/>
            <a:endParaRPr lang="en-GB" sz="1400" dirty="0"/>
          </a:p>
          <a:p>
            <a:r>
              <a:rPr lang="en-GB" sz="1400" dirty="0"/>
              <a:t>A real life diary kept by a junior doctor during his training years. Lots of highs and lows and insight into how it really is to train as a doctor!</a:t>
            </a:r>
          </a:p>
          <a:p>
            <a:r>
              <a:rPr lang="en-GB" sz="1400" dirty="0"/>
              <a:t>Both me and Mrs Forster have read this and LOVED it!!!</a:t>
            </a:r>
          </a:p>
        </p:txBody>
      </p:sp>
      <p:sp>
        <p:nvSpPr>
          <p:cNvPr id="34" name="Rectangle: Rounded Corners 33">
            <a:extLst>
              <a:ext uri="{FF2B5EF4-FFF2-40B4-BE49-F238E27FC236}">
                <a16:creationId xmlns:a16="http://schemas.microsoft.com/office/drawing/2014/main" id="{E6B79EDC-3B73-43C2-9038-8FDF0B80772E}"/>
              </a:ext>
            </a:extLst>
          </p:cNvPr>
          <p:cNvSpPr/>
          <p:nvPr/>
        </p:nvSpPr>
        <p:spPr>
          <a:xfrm>
            <a:off x="1543050" y="3804959"/>
            <a:ext cx="4457700" cy="1455665"/>
          </a:xfrm>
          <a:prstGeom prst="roundRect">
            <a:avLst/>
          </a:prstGeom>
        </p:spPr>
        <p:style>
          <a:lnRef idx="2">
            <a:schemeClr val="accent6"/>
          </a:lnRef>
          <a:fillRef idx="1">
            <a:schemeClr val="lt1"/>
          </a:fillRef>
          <a:effectRef idx="0">
            <a:schemeClr val="accent6"/>
          </a:effectRef>
          <a:fontRef idx="minor">
            <a:schemeClr val="dk1"/>
          </a:fontRef>
        </p:style>
        <p:txBody>
          <a:bodyPr rtlCol="0" anchor="t"/>
          <a:lstStyle/>
          <a:p>
            <a:pPr algn="ctr"/>
            <a:r>
              <a:rPr lang="en-GB" sz="1400" dirty="0"/>
              <a:t>The Body by Bill Bryson</a:t>
            </a:r>
          </a:p>
          <a:p>
            <a:pPr algn="ctr"/>
            <a:endParaRPr lang="en-GB" sz="1400" dirty="0"/>
          </a:p>
          <a:p>
            <a:r>
              <a:rPr lang="en-GB" sz="1400" dirty="0"/>
              <a:t>This book explores your amazing body and gives you facts about your organs, how we survive and how absolutely mind blowing your body actually is!</a:t>
            </a:r>
          </a:p>
        </p:txBody>
      </p:sp>
      <p:sp>
        <p:nvSpPr>
          <p:cNvPr id="35" name="Rectangle: Rounded Corners 34">
            <a:extLst>
              <a:ext uri="{FF2B5EF4-FFF2-40B4-BE49-F238E27FC236}">
                <a16:creationId xmlns:a16="http://schemas.microsoft.com/office/drawing/2014/main" id="{0BED90B4-B3F2-4F52-A15D-64DD0EB1E00A}"/>
              </a:ext>
            </a:extLst>
          </p:cNvPr>
          <p:cNvSpPr/>
          <p:nvPr/>
        </p:nvSpPr>
        <p:spPr>
          <a:xfrm>
            <a:off x="1543050" y="5559634"/>
            <a:ext cx="4457700" cy="1455665"/>
          </a:xfrm>
          <a:prstGeom prst="roundRect">
            <a:avLst/>
          </a:prstGeom>
        </p:spPr>
        <p:style>
          <a:lnRef idx="2">
            <a:schemeClr val="accent6"/>
          </a:lnRef>
          <a:fillRef idx="1">
            <a:schemeClr val="lt1"/>
          </a:fillRef>
          <a:effectRef idx="0">
            <a:schemeClr val="accent6"/>
          </a:effectRef>
          <a:fontRef idx="minor">
            <a:schemeClr val="dk1"/>
          </a:fontRef>
        </p:style>
        <p:txBody>
          <a:bodyPr rtlCol="0" anchor="t"/>
          <a:lstStyle/>
          <a:p>
            <a:pPr algn="ctr"/>
            <a:r>
              <a:rPr lang="en-GB" sz="1400" dirty="0"/>
              <a:t>The Immortal Life of Henrietta Lacks by Rebeca Skloot</a:t>
            </a:r>
          </a:p>
          <a:p>
            <a:pPr algn="ctr"/>
            <a:endParaRPr lang="en-GB" sz="1400" dirty="0"/>
          </a:p>
          <a:p>
            <a:r>
              <a:rPr lang="en-GB" sz="1400" dirty="0"/>
              <a:t>This is the story of how a poor woman used her cancer cells to make the first immortalised human cell line. The book tells of her struggles and strengths as she made one of the greatest medical contributions ever!</a:t>
            </a:r>
          </a:p>
        </p:txBody>
      </p:sp>
      <p:pic>
        <p:nvPicPr>
          <p:cNvPr id="10" name="Picture 9">
            <a:extLst>
              <a:ext uri="{FF2B5EF4-FFF2-40B4-BE49-F238E27FC236}">
                <a16:creationId xmlns:a16="http://schemas.microsoft.com/office/drawing/2014/main" id="{098FC5D3-8282-4370-8902-F701E05E2C9E}"/>
              </a:ext>
            </a:extLst>
          </p:cNvPr>
          <p:cNvPicPr>
            <a:picLocks noChangeAspect="1"/>
          </p:cNvPicPr>
          <p:nvPr/>
        </p:nvPicPr>
        <p:blipFill>
          <a:blip r:embed="rId5"/>
          <a:stretch>
            <a:fillRect/>
          </a:stretch>
        </p:blipFill>
        <p:spPr>
          <a:xfrm>
            <a:off x="219041" y="7442370"/>
            <a:ext cx="1324009" cy="2262547"/>
          </a:xfrm>
          <a:prstGeom prst="rect">
            <a:avLst/>
          </a:prstGeom>
        </p:spPr>
      </p:pic>
      <p:sp>
        <p:nvSpPr>
          <p:cNvPr id="36" name="Rectangle: Rounded Corners 35">
            <a:extLst>
              <a:ext uri="{FF2B5EF4-FFF2-40B4-BE49-F238E27FC236}">
                <a16:creationId xmlns:a16="http://schemas.microsoft.com/office/drawing/2014/main" id="{DE7BB823-689B-400F-A27E-34BB627F7B27}"/>
              </a:ext>
            </a:extLst>
          </p:cNvPr>
          <p:cNvSpPr/>
          <p:nvPr/>
        </p:nvSpPr>
        <p:spPr>
          <a:xfrm>
            <a:off x="1676400" y="7845810"/>
            <a:ext cx="4457700" cy="1455665"/>
          </a:xfrm>
          <a:prstGeom prst="roundRect">
            <a:avLst/>
          </a:prstGeom>
        </p:spPr>
        <p:style>
          <a:lnRef idx="2">
            <a:schemeClr val="accent6"/>
          </a:lnRef>
          <a:fillRef idx="1">
            <a:schemeClr val="lt1"/>
          </a:fillRef>
          <a:effectRef idx="0">
            <a:schemeClr val="accent6"/>
          </a:effectRef>
          <a:fontRef idx="minor">
            <a:schemeClr val="dk1"/>
          </a:fontRef>
        </p:style>
        <p:txBody>
          <a:bodyPr rtlCol="0" anchor="t"/>
          <a:lstStyle/>
          <a:p>
            <a:pPr algn="ctr"/>
            <a:r>
              <a:rPr lang="en-GB" sz="1400" dirty="0"/>
              <a:t>Dr Franklin’s Island by Ann </a:t>
            </a:r>
            <a:r>
              <a:rPr lang="en-GB" sz="1400" dirty="0" err="1"/>
              <a:t>Halam</a:t>
            </a:r>
            <a:endParaRPr lang="en-GB" sz="1400" dirty="0"/>
          </a:p>
          <a:p>
            <a:pPr algn="ctr"/>
            <a:endParaRPr lang="en-GB" sz="1400" dirty="0"/>
          </a:p>
          <a:p>
            <a:r>
              <a:rPr lang="en-GB" sz="1400" dirty="0"/>
              <a:t>A fiction book which sees 3 teenagers end up stranded on an island where there is a large research facility. The teenagers are captured and imprisoned by Dr Franklin, who performs transgenic experiments on them!</a:t>
            </a:r>
          </a:p>
        </p:txBody>
      </p:sp>
    </p:spTree>
    <p:extLst>
      <p:ext uri="{BB962C8B-B14F-4D97-AF65-F5344CB8AC3E}">
        <p14:creationId xmlns:p14="http://schemas.microsoft.com/office/powerpoint/2010/main" val="26806925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71205" y="1039239"/>
            <a:ext cx="6370227" cy="66749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246" dirty="0"/>
              <a:t>If you have 30 minutes to spare, here are some great presentations (and free!) from world leading scientists and researchers on a variety of topics. They provide some interesting answers and ask some thought-provoking questions. Use the link or scan the QR code to view:</a:t>
            </a:r>
          </a:p>
        </p:txBody>
      </p:sp>
      <p:sp>
        <p:nvSpPr>
          <p:cNvPr id="17" name="TextBox 16"/>
          <p:cNvSpPr txBox="1"/>
          <p:nvPr/>
        </p:nvSpPr>
        <p:spPr>
          <a:xfrm>
            <a:off x="279232" y="2097785"/>
            <a:ext cx="2415414" cy="1631216"/>
          </a:xfrm>
          <a:prstGeom prst="rect">
            <a:avLst/>
          </a:prstGeom>
          <a:noFill/>
        </p:spPr>
        <p:txBody>
          <a:bodyPr wrap="square" rtlCol="0">
            <a:spAutoFit/>
          </a:bodyPr>
          <a:lstStyle/>
          <a:p>
            <a:r>
              <a:rPr lang="en-GB" sz="1000" b="1" dirty="0"/>
              <a:t>A New Superweapon in the Fight Against Cancer</a:t>
            </a:r>
          </a:p>
          <a:p>
            <a:r>
              <a:rPr lang="en-GB" sz="1000" dirty="0"/>
              <a:t>Available at : </a:t>
            </a:r>
            <a:r>
              <a:rPr lang="en-GB" sz="1000" dirty="0">
                <a:hlinkClick r:id="rId2"/>
              </a:rPr>
              <a:t>http://www.ted.com/talks/paula_hammond_a_new_superweapon_in_the_fight_against_cancer?language=en</a:t>
            </a:r>
            <a:endParaRPr lang="en-GB" sz="1000" dirty="0"/>
          </a:p>
          <a:p>
            <a:r>
              <a:rPr lang="en-GB" sz="1000" dirty="0"/>
              <a:t>Cancer is a very clever, adaptable disease. To defeat it, says medical researcher and educator Paula Hammond, we need a new and powerful mode of attack.</a:t>
            </a:r>
          </a:p>
        </p:txBody>
      </p:sp>
      <p:pic>
        <p:nvPicPr>
          <p:cNvPr id="3" name="Picture 2"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8357" y="2097785"/>
            <a:ext cx="1463668" cy="1444903"/>
          </a:xfrm>
          <a:prstGeom prst="rect">
            <a:avLst/>
          </a:prstGeom>
        </p:spPr>
      </p:pic>
      <p:pic>
        <p:nvPicPr>
          <p:cNvPr id="18" name="Picture 17"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15371" y="2115542"/>
            <a:ext cx="2021790" cy="1427146"/>
          </a:xfrm>
          <a:prstGeom prst="rect">
            <a:avLst/>
          </a:prstGeom>
        </p:spPr>
      </p:pic>
      <p:sp>
        <p:nvSpPr>
          <p:cNvPr id="19" name="TextBox 18"/>
          <p:cNvSpPr txBox="1"/>
          <p:nvPr/>
        </p:nvSpPr>
        <p:spPr>
          <a:xfrm>
            <a:off x="4048081" y="3872017"/>
            <a:ext cx="2415414" cy="1477328"/>
          </a:xfrm>
          <a:prstGeom prst="rect">
            <a:avLst/>
          </a:prstGeom>
          <a:noFill/>
        </p:spPr>
        <p:txBody>
          <a:bodyPr wrap="square" rtlCol="0">
            <a:spAutoFit/>
          </a:bodyPr>
          <a:lstStyle/>
          <a:p>
            <a:r>
              <a:rPr lang="en-GB" sz="1000" b="1" dirty="0"/>
              <a:t>Why Bees are Disappearing</a:t>
            </a:r>
          </a:p>
          <a:p>
            <a:r>
              <a:rPr lang="en-GB" sz="1000" dirty="0"/>
              <a:t>Available at : </a:t>
            </a:r>
            <a:r>
              <a:rPr lang="en-GB" sz="1000" dirty="0">
                <a:hlinkClick r:id="rId5"/>
              </a:rPr>
              <a:t>http://www.ted.com/talks/marla_spivak_why_bees_are_disappearing?language=en</a:t>
            </a:r>
            <a:endParaRPr lang="en-GB" sz="1000" dirty="0"/>
          </a:p>
          <a:p>
            <a:r>
              <a:rPr lang="en-GB" sz="1000" dirty="0"/>
              <a:t>Honeybees have thrived for 50 million years, each colony 40 to 50,000 individuals coordinated in amazing harmony. So why, seven years ago, did colonies start dying en-masse? </a:t>
            </a:r>
          </a:p>
        </p:txBody>
      </p:sp>
      <p:pic>
        <p:nvPicPr>
          <p:cNvPr id="20" name="Picture 19"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9232" y="3908113"/>
            <a:ext cx="1463668" cy="1427146"/>
          </a:xfrm>
          <a:prstGeom prst="rect">
            <a:avLst/>
          </a:prstGeom>
        </p:spPr>
      </p:pic>
      <p:pic>
        <p:nvPicPr>
          <p:cNvPr id="21" name="Picture 20" descr="Screen Clippi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74233" y="3860496"/>
            <a:ext cx="2042515" cy="1427146"/>
          </a:xfrm>
          <a:prstGeom prst="rect">
            <a:avLst/>
          </a:prstGeom>
        </p:spPr>
      </p:pic>
      <p:sp>
        <p:nvSpPr>
          <p:cNvPr id="22" name="TextBox 21"/>
          <p:cNvSpPr txBox="1"/>
          <p:nvPr/>
        </p:nvSpPr>
        <p:spPr>
          <a:xfrm>
            <a:off x="187841" y="5434887"/>
            <a:ext cx="2415414" cy="1938992"/>
          </a:xfrm>
          <a:prstGeom prst="rect">
            <a:avLst/>
          </a:prstGeom>
          <a:noFill/>
        </p:spPr>
        <p:txBody>
          <a:bodyPr wrap="square" rtlCol="0">
            <a:spAutoFit/>
          </a:bodyPr>
          <a:lstStyle/>
          <a:p>
            <a:r>
              <a:rPr lang="en-GB" sz="1000" b="1" dirty="0"/>
              <a:t>Why Doctors Don’t Know About the Drugs They Prescribe</a:t>
            </a:r>
          </a:p>
          <a:p>
            <a:r>
              <a:rPr lang="en-GB" sz="1000" dirty="0"/>
              <a:t>Available at : </a:t>
            </a:r>
            <a:r>
              <a:rPr lang="en-GB" sz="1000" dirty="0">
                <a:hlinkClick r:id="rId8"/>
              </a:rPr>
              <a:t>http://www.ted.com/talks/ben_goldacre_what_doctors_don_t_know_about_the_drugs_they_prescribe?language=en</a:t>
            </a:r>
            <a:endParaRPr lang="en-GB" sz="1000" dirty="0"/>
          </a:p>
          <a:p>
            <a:r>
              <a:rPr lang="en-GB" sz="1000" dirty="0"/>
              <a:t>When a new drug gets tested, the results of the trials should be published for the rest of the medical world — except much of the time, negative or inconclusive findings go unreported, leaving doctors and researchers in the dark.</a:t>
            </a:r>
            <a:endParaRPr lang="en-GB" sz="400" dirty="0"/>
          </a:p>
        </p:txBody>
      </p:sp>
      <p:pic>
        <p:nvPicPr>
          <p:cNvPr id="23" name="Picture 22" descr="Screen Clippi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01428" y="5434887"/>
            <a:ext cx="1560597" cy="1496085"/>
          </a:xfrm>
          <a:prstGeom prst="rect">
            <a:avLst/>
          </a:prstGeom>
        </p:spPr>
      </p:pic>
      <p:pic>
        <p:nvPicPr>
          <p:cNvPr id="24" name="Picture 23" descr="Screen Clippi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603255" y="5492581"/>
            <a:ext cx="2042515" cy="1438391"/>
          </a:xfrm>
          <a:prstGeom prst="rect">
            <a:avLst/>
          </a:prstGeom>
        </p:spPr>
      </p:pic>
      <p:sp>
        <p:nvSpPr>
          <p:cNvPr id="25" name="TextBox 24"/>
          <p:cNvSpPr txBox="1"/>
          <p:nvPr/>
        </p:nvSpPr>
        <p:spPr>
          <a:xfrm>
            <a:off x="4048081" y="7344302"/>
            <a:ext cx="2415414" cy="1346522"/>
          </a:xfrm>
          <a:prstGeom prst="rect">
            <a:avLst/>
          </a:prstGeom>
          <a:noFill/>
        </p:spPr>
        <p:txBody>
          <a:bodyPr wrap="square" rtlCol="0">
            <a:spAutoFit/>
          </a:bodyPr>
          <a:lstStyle/>
          <a:p>
            <a:r>
              <a:rPr lang="en-GB" sz="1000" b="1" dirty="0"/>
              <a:t>Growing New Organs</a:t>
            </a:r>
          </a:p>
          <a:p>
            <a:r>
              <a:rPr lang="en-GB" sz="1000" dirty="0"/>
              <a:t>Available at : </a:t>
            </a:r>
            <a:r>
              <a:rPr lang="en-GB" sz="1000" dirty="0">
                <a:hlinkClick r:id="rId11"/>
              </a:rPr>
              <a:t>http://www.ted.com/talks/anthony_atala_growing_organs_engineering_tissue?language=en</a:t>
            </a:r>
            <a:endParaRPr lang="en-GB" sz="1000" dirty="0"/>
          </a:p>
          <a:p>
            <a:r>
              <a:rPr lang="en-GB" sz="1000" dirty="0"/>
              <a:t>Anthony Atalla's state-of-the-art lab grows human organs — from muscles to blood vessels to bladders, and more. </a:t>
            </a:r>
            <a:endParaRPr lang="en-GB" sz="100" dirty="0"/>
          </a:p>
        </p:txBody>
      </p:sp>
      <p:pic>
        <p:nvPicPr>
          <p:cNvPr id="26" name="Picture 25" descr="Screen Clippi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005566" y="7462168"/>
            <a:ext cx="2042515" cy="1447474"/>
          </a:xfrm>
          <a:prstGeom prst="rect">
            <a:avLst/>
          </a:prstGeom>
        </p:spPr>
      </p:pic>
      <p:pic>
        <p:nvPicPr>
          <p:cNvPr id="27" name="Picture 26" descr="Screen Clippin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52475" y="7474226"/>
            <a:ext cx="1463668" cy="1463668"/>
          </a:xfrm>
          <a:prstGeom prst="rect">
            <a:avLst/>
          </a:prstGeom>
        </p:spPr>
      </p:pic>
      <p:cxnSp>
        <p:nvCxnSpPr>
          <p:cNvPr id="29" name="Straight Connector 28"/>
          <p:cNvCxnSpPr/>
          <p:nvPr/>
        </p:nvCxnSpPr>
        <p:spPr>
          <a:xfrm>
            <a:off x="291264" y="3746019"/>
            <a:ext cx="6082793" cy="0"/>
          </a:xfrm>
          <a:prstGeom prst="line">
            <a:avLst/>
          </a:prstGeom>
          <a:ln w="38100"/>
        </p:spPr>
        <p:style>
          <a:lnRef idx="1">
            <a:schemeClr val="accent4"/>
          </a:lnRef>
          <a:fillRef idx="0">
            <a:schemeClr val="accent4"/>
          </a:fillRef>
          <a:effectRef idx="0">
            <a:schemeClr val="accent4"/>
          </a:effectRef>
          <a:fontRef idx="minor">
            <a:schemeClr val="tx1"/>
          </a:fontRef>
        </p:style>
      </p:cxnSp>
      <p:cxnSp>
        <p:nvCxnSpPr>
          <p:cNvPr id="30" name="Straight Connector 29"/>
          <p:cNvCxnSpPr/>
          <p:nvPr/>
        </p:nvCxnSpPr>
        <p:spPr>
          <a:xfrm>
            <a:off x="311312" y="5390338"/>
            <a:ext cx="6082793" cy="0"/>
          </a:xfrm>
          <a:prstGeom prst="line">
            <a:avLst/>
          </a:prstGeom>
          <a:ln w="38100"/>
        </p:spPr>
        <p:style>
          <a:lnRef idx="1">
            <a:schemeClr val="accent4"/>
          </a:lnRef>
          <a:fillRef idx="0">
            <a:schemeClr val="accent4"/>
          </a:fillRef>
          <a:effectRef idx="0">
            <a:schemeClr val="accent4"/>
          </a:effectRef>
          <a:fontRef idx="minor">
            <a:schemeClr val="tx1"/>
          </a:fontRef>
        </p:style>
      </p:cxnSp>
      <p:cxnSp>
        <p:nvCxnSpPr>
          <p:cNvPr id="31" name="Straight Connector 30"/>
          <p:cNvCxnSpPr/>
          <p:nvPr/>
        </p:nvCxnSpPr>
        <p:spPr>
          <a:xfrm>
            <a:off x="271205" y="7347477"/>
            <a:ext cx="6082793" cy="0"/>
          </a:xfrm>
          <a:prstGeom prst="line">
            <a:avLst/>
          </a:prstGeom>
          <a:ln w="38100"/>
        </p:spPr>
        <p:style>
          <a:lnRef idx="1">
            <a:schemeClr val="accent4"/>
          </a:lnRef>
          <a:fillRef idx="0">
            <a:schemeClr val="accent4"/>
          </a:fillRef>
          <a:effectRef idx="0">
            <a:schemeClr val="accent4"/>
          </a:effectRef>
          <a:fontRef idx="minor">
            <a:schemeClr val="tx1"/>
          </a:fontRef>
        </p:style>
      </p:cxnSp>
      <p:pic>
        <p:nvPicPr>
          <p:cNvPr id="32" name="Picture 31"/>
          <p:cNvPicPr>
            <a:picLocks noChangeAspect="1"/>
          </p:cNvPicPr>
          <p:nvPr/>
        </p:nvPicPr>
        <p:blipFill>
          <a:blip r:embed="rId14"/>
          <a:stretch>
            <a:fillRect/>
          </a:stretch>
        </p:blipFill>
        <p:spPr>
          <a:xfrm>
            <a:off x="5734050" y="105347"/>
            <a:ext cx="1123950" cy="542836"/>
          </a:xfrm>
          <a:prstGeom prst="rect">
            <a:avLst/>
          </a:prstGeom>
        </p:spPr>
      </p:pic>
      <p:sp>
        <p:nvSpPr>
          <p:cNvPr id="28" name="Rectangle 27"/>
          <p:cNvSpPr/>
          <p:nvPr/>
        </p:nvSpPr>
        <p:spPr>
          <a:xfrm>
            <a:off x="219041" y="444678"/>
            <a:ext cx="6244454" cy="369332"/>
          </a:xfrm>
          <a:prstGeom prst="rect">
            <a:avLst/>
          </a:prstGeom>
          <a:noFill/>
        </p:spPr>
        <p:txBody>
          <a:bodyPr wrap="square" lIns="91440" tIns="45720" rIns="91440" bIns="45720">
            <a:spAutoFit/>
            <a:scene3d>
              <a:camera prst="perspectiveLeft"/>
              <a:lightRig rig="threePt" dir="t"/>
            </a:scene3d>
          </a:bodyPr>
          <a:lstStyle/>
          <a:p>
            <a:r>
              <a:rPr lang="en-GB" b="1" u="sng" dirty="0">
                <a:solidFill>
                  <a:schemeClr val="accent2">
                    <a:lumMod val="75000"/>
                  </a:schemeClr>
                </a:solidFill>
              </a:rPr>
              <a:t>Movie Recommendations</a:t>
            </a:r>
            <a:endParaRPr lang="en-GB" b="1" dirty="0">
              <a:solidFill>
                <a:schemeClr val="accent2">
                  <a:lumMod val="75000"/>
                </a:schemeClr>
              </a:solidFill>
            </a:endParaRPr>
          </a:p>
        </p:txBody>
      </p:sp>
      <p:sp>
        <p:nvSpPr>
          <p:cNvPr id="33" name="Rectangle 32"/>
          <p:cNvSpPr/>
          <p:nvPr/>
        </p:nvSpPr>
        <p:spPr>
          <a:xfrm>
            <a:off x="0" y="9631501"/>
            <a:ext cx="4427621" cy="274499"/>
          </a:xfrm>
          <a:prstGeom prst="rect">
            <a:avLst/>
          </a:prstGeom>
        </p:spPr>
        <p:txBody>
          <a:bodyPr wrap="square">
            <a:spAutoFit/>
          </a:bodyPr>
          <a:lstStyle/>
          <a:p>
            <a:pPr>
              <a:lnSpc>
                <a:spcPct val="115000"/>
              </a:lnSpc>
              <a:spcAft>
                <a:spcPts val="0"/>
              </a:spcAft>
              <a:tabLst>
                <a:tab pos="2971800" algn="ctr"/>
                <a:tab pos="5943600" algn="r"/>
              </a:tabLst>
            </a:pPr>
            <a:r>
              <a:rPr lang="en-US" sz="1050" dirty="0">
                <a:latin typeface="Arial" panose="020B0604020202020204" pitchFamily="34" charset="0"/>
                <a:ea typeface="Calibri" panose="020F0502020204030204" pitchFamily="34" charset="0"/>
                <a:cs typeface="Arial" panose="020B0604020202020204" pitchFamily="34" charset="0"/>
              </a:rPr>
              <a:t>© Copyright The PiXL Club Ltd, 2016</a:t>
            </a:r>
            <a:endParaRPr lang="en-GB" sz="1200" dirty="0">
              <a:effectLst/>
              <a:latin typeface="Calibri" panose="020F0502020204030204" pitchFamily="34" charset="0"/>
              <a:ea typeface="MS Mincho"/>
              <a:cs typeface="Arial" panose="020B0604020202020204" pitchFamily="34" charset="0"/>
            </a:endParaRPr>
          </a:p>
        </p:txBody>
      </p:sp>
    </p:spTree>
    <p:extLst>
      <p:ext uri="{BB962C8B-B14F-4D97-AF65-F5344CB8AC3E}">
        <p14:creationId xmlns:p14="http://schemas.microsoft.com/office/powerpoint/2010/main" val="185560364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1633</TotalTime>
  <Words>2255</Words>
  <Application>Microsoft Office PowerPoint</Application>
  <PresentationFormat>A4 Paper (210x297 mm)</PresentationFormat>
  <Paragraphs>197</Paragraphs>
  <Slides>11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MS Mincho</vt:lpstr>
      <vt:lpstr>Arial</vt:lpstr>
      <vt:lpstr>Calibri</vt:lpstr>
      <vt:lpstr>Calibri Light</vt:lpstr>
      <vt:lpstr>Candy Round BTN</vt:lpstr>
      <vt:lpstr>Times New Roman</vt:lpstr>
      <vt:lpstr>Wingdings</vt:lpstr>
      <vt:lpstr>Office Theme</vt:lpstr>
      <vt:lpstr>PowerPoint Presentation</vt:lpstr>
      <vt:lpstr>PowerPoint Presentation</vt:lpstr>
      <vt:lpstr>Say what?!  Interesting things you probably never knew about biology!</vt:lpstr>
      <vt:lpstr>Before we go any further….</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PiXL Science</dc:creator>
  <cp:lastModifiedBy>Jordan Walker</cp:lastModifiedBy>
  <cp:revision>143</cp:revision>
  <dcterms:created xsi:type="dcterms:W3CDTF">2016-03-25T06:47:18Z</dcterms:created>
  <dcterms:modified xsi:type="dcterms:W3CDTF">2022-08-17T13:37:52Z</dcterms:modified>
</cp:coreProperties>
</file>