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57" r:id="rId5"/>
    <p:sldId id="258" r:id="rId6"/>
    <p:sldId id="261" r:id="rId7"/>
    <p:sldId id="262" r:id="rId8"/>
    <p:sldId id="263" r:id="rId9"/>
    <p:sldId id="264" r:id="rId1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23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0B1B8-146D-4621-87A7-4482CFD9F6E1}"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121255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0B1B8-146D-4621-87A7-4482CFD9F6E1}"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372780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0B1B8-146D-4621-87A7-4482CFD9F6E1}"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366791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0B1B8-146D-4621-87A7-4482CFD9F6E1}"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224696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0B1B8-146D-4621-87A7-4482CFD9F6E1}"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42730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0B1B8-146D-4621-87A7-4482CFD9F6E1}"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314744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0B1B8-146D-4621-87A7-4482CFD9F6E1}" type="datetimeFigureOut">
              <a:rPr lang="en-GB" smtClean="0"/>
              <a:t>03/07/2022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416704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0B1B8-146D-4621-87A7-4482CFD9F6E1}" type="datetimeFigureOut">
              <a:rPr lang="en-GB" smtClean="0"/>
              <a:t>03/07/2022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116194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0B1B8-146D-4621-87A7-4482CFD9F6E1}" type="datetimeFigureOut">
              <a:rPr lang="en-GB" smtClean="0"/>
              <a:t>03/07/2022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288974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D0B1B8-146D-4621-87A7-4482CFD9F6E1}"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147970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D0B1B8-146D-4621-87A7-4482CFD9F6E1}"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219621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DD0B1B8-146D-4621-87A7-4482CFD9F6E1}" type="datetimeFigureOut">
              <a:rPr lang="en-GB" smtClean="0"/>
              <a:t>03/07/2022</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360F682-80A6-411B-9752-2A6E577BD1B9}" type="slidenum">
              <a:rPr lang="en-GB" smtClean="0"/>
              <a:t>‹#›</a:t>
            </a:fld>
            <a:endParaRPr lang="en-GB"/>
          </a:p>
        </p:txBody>
      </p:sp>
    </p:spTree>
    <p:extLst>
      <p:ext uri="{BB962C8B-B14F-4D97-AF65-F5344CB8AC3E}">
        <p14:creationId xmlns:p14="http://schemas.microsoft.com/office/powerpoint/2010/main" val="2727172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06FA5F-7FB7-25BE-2E34-CCB67EB85527}"/>
              </a:ext>
            </a:extLst>
          </p:cNvPr>
          <p:cNvSpPr txBox="1"/>
          <p:nvPr/>
        </p:nvSpPr>
        <p:spPr>
          <a:xfrm>
            <a:off x="281354" y="263770"/>
            <a:ext cx="6295292" cy="1077218"/>
          </a:xfrm>
          <a:prstGeom prst="rect">
            <a:avLst/>
          </a:prstGeom>
          <a:noFill/>
        </p:spPr>
        <p:txBody>
          <a:bodyPr wrap="square" rtlCol="0">
            <a:spAutoFit/>
          </a:bodyPr>
          <a:lstStyle/>
          <a:p>
            <a:r>
              <a:rPr lang="en-GB" sz="3200" dirty="0">
                <a:latin typeface="Modern Love Caps" panose="04070805081001020A01" pitchFamily="82" charset="0"/>
              </a:rPr>
              <a:t>A-Level English Language </a:t>
            </a:r>
          </a:p>
          <a:p>
            <a:r>
              <a:rPr lang="en-GB" sz="3200" dirty="0">
                <a:latin typeface="Modern Love Caps" panose="04070805081001020A01" pitchFamily="82" charset="0"/>
              </a:rPr>
              <a:t>Bridging Work</a:t>
            </a:r>
          </a:p>
        </p:txBody>
      </p:sp>
      <p:sp>
        <p:nvSpPr>
          <p:cNvPr id="5" name="TextBox 4">
            <a:extLst>
              <a:ext uri="{FF2B5EF4-FFF2-40B4-BE49-F238E27FC236}">
                <a16:creationId xmlns:a16="http://schemas.microsoft.com/office/drawing/2014/main" id="{422AD3DB-6DE6-F94D-5256-E11582FBFB91}"/>
              </a:ext>
            </a:extLst>
          </p:cNvPr>
          <p:cNvSpPr txBox="1"/>
          <p:nvPr/>
        </p:nvSpPr>
        <p:spPr>
          <a:xfrm>
            <a:off x="281354" y="5969320"/>
            <a:ext cx="5996354" cy="3108543"/>
          </a:xfrm>
          <a:prstGeom prst="rect">
            <a:avLst/>
          </a:prstGeom>
          <a:noFill/>
        </p:spPr>
        <p:txBody>
          <a:bodyPr wrap="square" rtlCol="0">
            <a:spAutoFit/>
          </a:bodyPr>
          <a:lstStyle/>
          <a:p>
            <a:r>
              <a:rPr lang="en-GB" sz="1400" dirty="0">
                <a:latin typeface="Modern Love Caps" panose="04070805081001020A01" pitchFamily="82" charset="0"/>
              </a:rPr>
              <a:t>Instructions</a:t>
            </a:r>
          </a:p>
          <a:p>
            <a:r>
              <a:rPr lang="en-GB" sz="1400" dirty="0"/>
              <a:t>Inside are four tasks to do. Each task should take around 30 minutes to complete. You will need some paper for task two and access to the internet for task three. Please ensure you bring this with you to your first lesson with Miss Simpson.</a:t>
            </a:r>
          </a:p>
          <a:p>
            <a:endParaRPr lang="en-GB" sz="1400" dirty="0"/>
          </a:p>
          <a:p>
            <a:endParaRPr lang="en-GB" sz="1400" dirty="0"/>
          </a:p>
          <a:p>
            <a:r>
              <a:rPr lang="en-GB" sz="1400" dirty="0">
                <a:latin typeface="Modern Love Caps" panose="04070805081001020A01" pitchFamily="82" charset="0"/>
              </a:rPr>
              <a:t>further research</a:t>
            </a:r>
          </a:p>
          <a:p>
            <a:r>
              <a:rPr lang="en-GB" sz="1400" dirty="0"/>
              <a:t>If you have completed these tasks and want to continue some further preparatory research, listen to the Lexis Podcast, especially episodes 1, 2, 3 and 27 to learn more about accents. Or, go on to the blog of linguist Deborah Cameron and begin to find out about issues surrounding language and gender that you will study later in the year.</a:t>
            </a:r>
          </a:p>
          <a:p>
            <a:endParaRPr lang="en-GB" sz="1400" dirty="0"/>
          </a:p>
        </p:txBody>
      </p:sp>
      <p:sp>
        <p:nvSpPr>
          <p:cNvPr id="6" name="TextBox 5">
            <a:extLst>
              <a:ext uri="{FF2B5EF4-FFF2-40B4-BE49-F238E27FC236}">
                <a16:creationId xmlns:a16="http://schemas.microsoft.com/office/drawing/2014/main" id="{90C4CBCC-F6D2-CD7E-D1FE-DD2B58ADD56A}"/>
              </a:ext>
            </a:extLst>
          </p:cNvPr>
          <p:cNvSpPr txBox="1"/>
          <p:nvPr/>
        </p:nvSpPr>
        <p:spPr>
          <a:xfrm>
            <a:off x="281354" y="4225110"/>
            <a:ext cx="6220559" cy="1323439"/>
          </a:xfrm>
          <a:prstGeom prst="rect">
            <a:avLst/>
          </a:prstGeom>
          <a:noFill/>
        </p:spPr>
        <p:txBody>
          <a:bodyPr wrap="square" rtlCol="0">
            <a:spAutoFit/>
          </a:bodyPr>
          <a:lstStyle/>
          <a:p>
            <a:r>
              <a:rPr lang="en-GB" sz="2000" dirty="0">
                <a:latin typeface="Modern Love Caps" panose="04070805081001020A01" pitchFamily="82" charset="0"/>
              </a:rPr>
              <a:t>Name: _______________________</a:t>
            </a:r>
          </a:p>
          <a:p>
            <a:endParaRPr lang="en-GB" sz="2000" dirty="0">
              <a:latin typeface="Modern Love Caps" panose="04070805081001020A01" pitchFamily="82" charset="0"/>
            </a:endParaRPr>
          </a:p>
          <a:p>
            <a:endParaRPr lang="en-GB" sz="2000" dirty="0">
              <a:latin typeface="Modern Love Caps" panose="04070805081001020A01" pitchFamily="82" charset="0"/>
            </a:endParaRPr>
          </a:p>
          <a:p>
            <a:r>
              <a:rPr lang="en-GB" sz="2000" dirty="0">
                <a:latin typeface="Modern Love Caps" panose="04070805081001020A01" pitchFamily="82" charset="0"/>
              </a:rPr>
              <a:t>form: ________________________</a:t>
            </a:r>
          </a:p>
        </p:txBody>
      </p:sp>
      <p:pic>
        <p:nvPicPr>
          <p:cNvPr id="7" name="Picture 6">
            <a:extLst>
              <a:ext uri="{FF2B5EF4-FFF2-40B4-BE49-F238E27FC236}">
                <a16:creationId xmlns:a16="http://schemas.microsoft.com/office/drawing/2014/main" id="{7960F6D4-D6DE-CE49-B265-6D9CBBA08B4E}"/>
              </a:ext>
            </a:extLst>
          </p:cNvPr>
          <p:cNvPicPr>
            <a:picLocks noChangeAspect="1"/>
          </p:cNvPicPr>
          <p:nvPr/>
        </p:nvPicPr>
        <p:blipFill>
          <a:blip r:embed="rId2"/>
          <a:stretch>
            <a:fillRect/>
          </a:stretch>
        </p:blipFill>
        <p:spPr>
          <a:xfrm>
            <a:off x="5390937" y="263770"/>
            <a:ext cx="1110976" cy="984489"/>
          </a:xfrm>
          <a:prstGeom prst="rect">
            <a:avLst/>
          </a:prstGeom>
        </p:spPr>
      </p:pic>
      <p:pic>
        <p:nvPicPr>
          <p:cNvPr id="8" name="Picture 7">
            <a:extLst>
              <a:ext uri="{FF2B5EF4-FFF2-40B4-BE49-F238E27FC236}">
                <a16:creationId xmlns:a16="http://schemas.microsoft.com/office/drawing/2014/main" id="{E2B47C3E-5ED1-517C-8B75-0A269F07E086}"/>
              </a:ext>
            </a:extLst>
          </p:cNvPr>
          <p:cNvPicPr>
            <a:picLocks noChangeAspect="1"/>
          </p:cNvPicPr>
          <p:nvPr/>
        </p:nvPicPr>
        <p:blipFill rotWithShape="1">
          <a:blip r:embed="rId3"/>
          <a:srcRect l="9647" t="5375" r="5978" b="4045"/>
          <a:stretch/>
        </p:blipFill>
        <p:spPr>
          <a:xfrm rot="21082069">
            <a:off x="347359" y="1698174"/>
            <a:ext cx="1664528" cy="1005150"/>
          </a:xfrm>
          <a:prstGeom prst="rect">
            <a:avLst/>
          </a:prstGeom>
        </p:spPr>
      </p:pic>
      <p:pic>
        <p:nvPicPr>
          <p:cNvPr id="9" name="Picture 2" descr="Free Digital Newspapers – manclibraries blog">
            <a:extLst>
              <a:ext uri="{FF2B5EF4-FFF2-40B4-BE49-F238E27FC236}">
                <a16:creationId xmlns:a16="http://schemas.microsoft.com/office/drawing/2014/main" id="{F5FC85EB-7CBD-C33B-AE1C-7F6FB0DBD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425" y="1727475"/>
            <a:ext cx="1721150" cy="9049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A806DC7-B3C7-2657-F18C-A86D55AFBE86}"/>
              </a:ext>
            </a:extLst>
          </p:cNvPr>
          <p:cNvPicPr>
            <a:picLocks noChangeAspect="1"/>
          </p:cNvPicPr>
          <p:nvPr/>
        </p:nvPicPr>
        <p:blipFill>
          <a:blip r:embed="rId5"/>
          <a:stretch>
            <a:fillRect/>
          </a:stretch>
        </p:blipFill>
        <p:spPr>
          <a:xfrm rot="561277">
            <a:off x="4680302" y="1746610"/>
            <a:ext cx="1599844" cy="889505"/>
          </a:xfrm>
          <a:prstGeom prst="rect">
            <a:avLst/>
          </a:prstGeom>
        </p:spPr>
      </p:pic>
      <p:pic>
        <p:nvPicPr>
          <p:cNvPr id="11" name="Picture 10">
            <a:extLst>
              <a:ext uri="{FF2B5EF4-FFF2-40B4-BE49-F238E27FC236}">
                <a16:creationId xmlns:a16="http://schemas.microsoft.com/office/drawing/2014/main" id="{F1DDFB3C-4ABB-10D7-2BE6-DA61DF079DEE}"/>
              </a:ext>
            </a:extLst>
          </p:cNvPr>
          <p:cNvPicPr>
            <a:picLocks noChangeAspect="1"/>
          </p:cNvPicPr>
          <p:nvPr/>
        </p:nvPicPr>
        <p:blipFill>
          <a:blip r:embed="rId6"/>
          <a:stretch>
            <a:fillRect/>
          </a:stretch>
        </p:blipFill>
        <p:spPr>
          <a:xfrm rot="382044">
            <a:off x="1337541" y="2482089"/>
            <a:ext cx="1625843" cy="1081925"/>
          </a:xfrm>
          <a:prstGeom prst="rect">
            <a:avLst/>
          </a:prstGeom>
        </p:spPr>
      </p:pic>
      <p:pic>
        <p:nvPicPr>
          <p:cNvPr id="12" name="Picture 11">
            <a:extLst>
              <a:ext uri="{FF2B5EF4-FFF2-40B4-BE49-F238E27FC236}">
                <a16:creationId xmlns:a16="http://schemas.microsoft.com/office/drawing/2014/main" id="{070F09C1-7B5B-63A3-E7A1-53927C01E482}"/>
              </a:ext>
            </a:extLst>
          </p:cNvPr>
          <p:cNvPicPr>
            <a:picLocks noChangeAspect="1"/>
          </p:cNvPicPr>
          <p:nvPr/>
        </p:nvPicPr>
        <p:blipFill>
          <a:blip r:embed="rId7"/>
          <a:stretch>
            <a:fillRect/>
          </a:stretch>
        </p:blipFill>
        <p:spPr>
          <a:xfrm rot="21125299">
            <a:off x="3929404" y="2459297"/>
            <a:ext cx="1588857" cy="881526"/>
          </a:xfrm>
          <a:prstGeom prst="rect">
            <a:avLst/>
          </a:prstGeom>
        </p:spPr>
      </p:pic>
    </p:spTree>
    <p:extLst>
      <p:ext uri="{BB962C8B-B14F-4D97-AF65-F5344CB8AC3E}">
        <p14:creationId xmlns:p14="http://schemas.microsoft.com/office/powerpoint/2010/main" val="343576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F30E1D-6435-6907-01C0-3BB2B159A115}"/>
              </a:ext>
            </a:extLst>
          </p:cNvPr>
          <p:cNvPicPr>
            <a:picLocks noChangeAspect="1"/>
          </p:cNvPicPr>
          <p:nvPr/>
        </p:nvPicPr>
        <p:blipFill>
          <a:blip r:embed="rId2"/>
          <a:stretch>
            <a:fillRect/>
          </a:stretch>
        </p:blipFill>
        <p:spPr>
          <a:xfrm>
            <a:off x="594455" y="3253154"/>
            <a:ext cx="5669090" cy="5658783"/>
          </a:xfrm>
          <a:prstGeom prst="rect">
            <a:avLst/>
          </a:prstGeom>
        </p:spPr>
      </p:pic>
      <p:sp>
        <p:nvSpPr>
          <p:cNvPr id="6" name="TextBox 5">
            <a:extLst>
              <a:ext uri="{FF2B5EF4-FFF2-40B4-BE49-F238E27FC236}">
                <a16:creationId xmlns:a16="http://schemas.microsoft.com/office/drawing/2014/main" id="{E135C7B8-9C7D-5EC0-1850-B965DFB16543}"/>
              </a:ext>
            </a:extLst>
          </p:cNvPr>
          <p:cNvSpPr txBox="1"/>
          <p:nvPr/>
        </p:nvSpPr>
        <p:spPr>
          <a:xfrm>
            <a:off x="321774" y="144611"/>
            <a:ext cx="6214451" cy="3108543"/>
          </a:xfrm>
          <a:prstGeom prst="rect">
            <a:avLst/>
          </a:prstGeom>
          <a:noFill/>
        </p:spPr>
        <p:txBody>
          <a:bodyPr wrap="square" rtlCol="0">
            <a:spAutoFit/>
          </a:bodyPr>
          <a:lstStyle/>
          <a:p>
            <a:r>
              <a:rPr lang="en-GB" sz="1600" dirty="0">
                <a:latin typeface="Modern Love Caps" panose="04070805081001020A01" pitchFamily="82" charset="0"/>
              </a:rPr>
              <a:t>TASK ONE: Becoming a student of English Language</a:t>
            </a:r>
          </a:p>
          <a:p>
            <a:endParaRPr lang="en-GB" sz="1200" dirty="0"/>
          </a:p>
          <a:p>
            <a:r>
              <a:rPr lang="en-GB" sz="1200" dirty="0"/>
              <a:t>What does an A Level in English Language involve and what does it mean to be a great student of English Language? These tasks will help you find out what’s involved in the A Level and beyond: more importantly, how to enjoy and get the most out of the course.</a:t>
            </a:r>
          </a:p>
          <a:p>
            <a:endParaRPr lang="en-GB" sz="1200" dirty="0"/>
          </a:p>
          <a:p>
            <a:pPr marL="342900" indent="-342900">
              <a:buAutoNum type="arabicPeriod"/>
            </a:pPr>
            <a:r>
              <a:rPr lang="en-GB" sz="1200" dirty="0"/>
              <a:t>Use the table below (and on the next page) to get a sense of what might be involved in the A Level English Language course. Tick the things that sound like you might find them interesting and any that you have already studied.</a:t>
            </a:r>
          </a:p>
          <a:p>
            <a:pPr marL="342900" indent="-342900">
              <a:buAutoNum type="arabicPeriod"/>
            </a:pPr>
            <a:r>
              <a:rPr lang="en-GB" sz="1200" dirty="0"/>
              <a:t>Read the article ‘Becoming an A Level Language Student’ written by one of our chief examiners, Marcello Giovanelli to gain further understanding of the course.</a:t>
            </a:r>
          </a:p>
          <a:p>
            <a:pPr marL="342900" indent="-342900">
              <a:buAutoNum type="arabicPeriod"/>
            </a:pPr>
            <a:r>
              <a:rPr lang="en-GB" sz="1200" dirty="0"/>
              <a:t>From what you have considered and read, pick one of the areas for language study that you want to study in greater depth. You will have to complete your own area of language investigation for your coursework, so you need to develop your own areas of interest early on. Summarise what you know, why you are interested and how you think you might investigate it.</a:t>
            </a:r>
          </a:p>
        </p:txBody>
      </p:sp>
    </p:spTree>
    <p:extLst>
      <p:ext uri="{BB962C8B-B14F-4D97-AF65-F5344CB8AC3E}">
        <p14:creationId xmlns:p14="http://schemas.microsoft.com/office/powerpoint/2010/main" val="271787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ADF2F-AE96-8326-D8F3-A386DEE4108B}"/>
              </a:ext>
            </a:extLst>
          </p:cNvPr>
          <p:cNvPicPr>
            <a:picLocks noChangeAspect="1"/>
          </p:cNvPicPr>
          <p:nvPr/>
        </p:nvPicPr>
        <p:blipFill>
          <a:blip r:embed="rId2"/>
          <a:stretch>
            <a:fillRect/>
          </a:stretch>
        </p:blipFill>
        <p:spPr>
          <a:xfrm>
            <a:off x="316523" y="-1"/>
            <a:ext cx="6079150" cy="4132517"/>
          </a:xfrm>
          <a:prstGeom prst="rect">
            <a:avLst/>
          </a:prstGeom>
        </p:spPr>
      </p:pic>
      <p:sp>
        <p:nvSpPr>
          <p:cNvPr id="4" name="TextBox 3">
            <a:extLst>
              <a:ext uri="{FF2B5EF4-FFF2-40B4-BE49-F238E27FC236}">
                <a16:creationId xmlns:a16="http://schemas.microsoft.com/office/drawing/2014/main" id="{D4EE4935-FAC7-4392-CB4D-6AB3E13DDBD0}"/>
              </a:ext>
            </a:extLst>
          </p:cNvPr>
          <p:cNvSpPr txBox="1"/>
          <p:nvPr/>
        </p:nvSpPr>
        <p:spPr>
          <a:xfrm>
            <a:off x="316523" y="4132516"/>
            <a:ext cx="6079150" cy="48320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What area of language study are you most interested in? Why are interested in it? What would you like to find out? How might you investigate this?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271561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38F055-C36A-AF61-DDF6-3596DB01F24B}"/>
              </a:ext>
            </a:extLst>
          </p:cNvPr>
          <p:cNvPicPr>
            <a:picLocks noChangeAspect="1"/>
          </p:cNvPicPr>
          <p:nvPr/>
        </p:nvPicPr>
        <p:blipFill>
          <a:blip r:embed="rId2"/>
          <a:stretch>
            <a:fillRect/>
          </a:stretch>
        </p:blipFill>
        <p:spPr>
          <a:xfrm>
            <a:off x="272585" y="0"/>
            <a:ext cx="6145799" cy="3353339"/>
          </a:xfrm>
          <a:prstGeom prst="rect">
            <a:avLst/>
          </a:prstGeom>
        </p:spPr>
      </p:pic>
      <p:pic>
        <p:nvPicPr>
          <p:cNvPr id="5" name="Picture 4">
            <a:extLst>
              <a:ext uri="{FF2B5EF4-FFF2-40B4-BE49-F238E27FC236}">
                <a16:creationId xmlns:a16="http://schemas.microsoft.com/office/drawing/2014/main" id="{B1A222AA-1620-395A-D86A-9C9AEF537A46}"/>
              </a:ext>
            </a:extLst>
          </p:cNvPr>
          <p:cNvPicPr>
            <a:picLocks noChangeAspect="1"/>
          </p:cNvPicPr>
          <p:nvPr/>
        </p:nvPicPr>
        <p:blipFill>
          <a:blip r:embed="rId3"/>
          <a:stretch>
            <a:fillRect/>
          </a:stretch>
        </p:blipFill>
        <p:spPr>
          <a:xfrm>
            <a:off x="117839" y="3452263"/>
            <a:ext cx="6622322" cy="5656567"/>
          </a:xfrm>
          <a:prstGeom prst="rect">
            <a:avLst/>
          </a:prstGeom>
        </p:spPr>
      </p:pic>
    </p:spTree>
    <p:extLst>
      <p:ext uri="{BB962C8B-B14F-4D97-AF65-F5344CB8AC3E}">
        <p14:creationId xmlns:p14="http://schemas.microsoft.com/office/powerpoint/2010/main" val="172459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EFD6E-C5FA-5EA3-875F-0FA4CAD950A8}"/>
              </a:ext>
            </a:extLst>
          </p:cNvPr>
          <p:cNvPicPr>
            <a:picLocks noChangeAspect="1"/>
          </p:cNvPicPr>
          <p:nvPr/>
        </p:nvPicPr>
        <p:blipFill>
          <a:blip r:embed="rId2"/>
          <a:stretch>
            <a:fillRect/>
          </a:stretch>
        </p:blipFill>
        <p:spPr>
          <a:xfrm>
            <a:off x="251969" y="0"/>
            <a:ext cx="6354062" cy="4420217"/>
          </a:xfrm>
          <a:prstGeom prst="rect">
            <a:avLst/>
          </a:prstGeom>
        </p:spPr>
      </p:pic>
      <p:pic>
        <p:nvPicPr>
          <p:cNvPr id="7" name="Picture 6">
            <a:extLst>
              <a:ext uri="{FF2B5EF4-FFF2-40B4-BE49-F238E27FC236}">
                <a16:creationId xmlns:a16="http://schemas.microsoft.com/office/drawing/2014/main" id="{4C190DBF-F670-E08E-BE2F-8B736786B383}"/>
              </a:ext>
            </a:extLst>
          </p:cNvPr>
          <p:cNvPicPr>
            <a:picLocks noChangeAspect="1"/>
          </p:cNvPicPr>
          <p:nvPr/>
        </p:nvPicPr>
        <p:blipFill>
          <a:blip r:embed="rId3"/>
          <a:stretch>
            <a:fillRect/>
          </a:stretch>
        </p:blipFill>
        <p:spPr>
          <a:xfrm>
            <a:off x="147179" y="4420217"/>
            <a:ext cx="6563641" cy="4620270"/>
          </a:xfrm>
          <a:prstGeom prst="rect">
            <a:avLst/>
          </a:prstGeom>
        </p:spPr>
      </p:pic>
    </p:spTree>
    <p:extLst>
      <p:ext uri="{BB962C8B-B14F-4D97-AF65-F5344CB8AC3E}">
        <p14:creationId xmlns:p14="http://schemas.microsoft.com/office/powerpoint/2010/main" val="76107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C4A2D6-EE89-B223-F729-BD0AB6480A04}"/>
              </a:ext>
            </a:extLst>
          </p:cNvPr>
          <p:cNvPicPr>
            <a:picLocks noChangeAspect="1"/>
          </p:cNvPicPr>
          <p:nvPr/>
        </p:nvPicPr>
        <p:blipFill rotWithShape="1">
          <a:blip r:embed="rId2"/>
          <a:srcRect t="26019"/>
          <a:stretch/>
        </p:blipFill>
        <p:spPr>
          <a:xfrm>
            <a:off x="0" y="2901460"/>
            <a:ext cx="6555055" cy="4149972"/>
          </a:xfrm>
          <a:prstGeom prst="rect">
            <a:avLst/>
          </a:prstGeom>
        </p:spPr>
      </p:pic>
      <p:pic>
        <p:nvPicPr>
          <p:cNvPr id="5" name="Picture 4">
            <a:extLst>
              <a:ext uri="{FF2B5EF4-FFF2-40B4-BE49-F238E27FC236}">
                <a16:creationId xmlns:a16="http://schemas.microsoft.com/office/drawing/2014/main" id="{0F790E74-CB5D-D40E-07ED-F915AF9DCBF7}"/>
              </a:ext>
            </a:extLst>
          </p:cNvPr>
          <p:cNvPicPr>
            <a:picLocks noChangeAspect="1"/>
          </p:cNvPicPr>
          <p:nvPr/>
        </p:nvPicPr>
        <p:blipFill rotWithShape="1">
          <a:blip r:embed="rId3"/>
          <a:srcRect b="15285"/>
          <a:stretch/>
        </p:blipFill>
        <p:spPr>
          <a:xfrm>
            <a:off x="132630" y="7051432"/>
            <a:ext cx="6725370" cy="1899137"/>
          </a:xfrm>
          <a:prstGeom prst="rect">
            <a:avLst/>
          </a:prstGeom>
        </p:spPr>
      </p:pic>
      <p:sp>
        <p:nvSpPr>
          <p:cNvPr id="6" name="TextBox 5">
            <a:extLst>
              <a:ext uri="{FF2B5EF4-FFF2-40B4-BE49-F238E27FC236}">
                <a16:creationId xmlns:a16="http://schemas.microsoft.com/office/drawing/2014/main" id="{41A3023B-9D85-4FA8-D50C-6D51E68BEFA9}"/>
              </a:ext>
            </a:extLst>
          </p:cNvPr>
          <p:cNvSpPr txBox="1"/>
          <p:nvPr/>
        </p:nvSpPr>
        <p:spPr>
          <a:xfrm>
            <a:off x="132630" y="0"/>
            <a:ext cx="6555055" cy="2954655"/>
          </a:xfrm>
          <a:prstGeom prst="rect">
            <a:avLst/>
          </a:prstGeom>
          <a:noFill/>
        </p:spPr>
        <p:txBody>
          <a:bodyPr wrap="square" rtlCol="0">
            <a:spAutoFit/>
          </a:bodyPr>
          <a:lstStyle/>
          <a:p>
            <a:r>
              <a:rPr lang="en-GB" dirty="0">
                <a:latin typeface="Modern Love Caps" panose="04070805081001020A01" pitchFamily="82" charset="0"/>
              </a:rPr>
              <a:t>TASK Two: Examining your own language</a:t>
            </a:r>
          </a:p>
          <a:p>
            <a:endParaRPr lang="en-GB" sz="1400" dirty="0"/>
          </a:p>
          <a:p>
            <a:r>
              <a:rPr lang="en-GB" sz="1400" dirty="0"/>
              <a:t>One of the most interesting aspects of studying A Level English Language is that you learn more about your own language use, especially the way you talk and write.</a:t>
            </a:r>
          </a:p>
          <a:p>
            <a:endParaRPr lang="en-GB" sz="1400" dirty="0"/>
          </a:p>
          <a:p>
            <a:r>
              <a:rPr lang="en-GB" sz="1400" dirty="0"/>
              <a:t>Create a </a:t>
            </a:r>
            <a:r>
              <a:rPr lang="en-GB" sz="1400" b="1" dirty="0"/>
              <a:t>language profile </a:t>
            </a:r>
            <a:r>
              <a:rPr lang="en-GB" sz="1400" dirty="0"/>
              <a:t>of yourself. You might want to do this as a mind map, thinking specifically about these four categories:</a:t>
            </a:r>
          </a:p>
          <a:p>
            <a:pPr marL="171450" indent="-171450">
              <a:buFont typeface="Arial" panose="020B0604020202020204" pitchFamily="34" charset="0"/>
              <a:buChar char="•"/>
            </a:pPr>
            <a:r>
              <a:rPr lang="en-GB" sz="1400" dirty="0"/>
              <a:t>The way you speak with friends</a:t>
            </a:r>
          </a:p>
          <a:p>
            <a:pPr marL="171450" indent="-171450">
              <a:buFont typeface="Arial" panose="020B0604020202020204" pitchFamily="34" charset="0"/>
              <a:buChar char="•"/>
            </a:pPr>
            <a:r>
              <a:rPr lang="en-GB" sz="1400" dirty="0"/>
              <a:t>The way you speak to family or teachers</a:t>
            </a:r>
          </a:p>
          <a:p>
            <a:pPr marL="171450" indent="-171450">
              <a:buFont typeface="Arial" panose="020B0604020202020204" pitchFamily="34" charset="0"/>
              <a:buChar char="•"/>
            </a:pPr>
            <a:r>
              <a:rPr lang="en-GB" sz="1400" dirty="0"/>
              <a:t>The way you communicate through mobile phone messaging</a:t>
            </a:r>
          </a:p>
          <a:p>
            <a:pPr marL="171450" indent="-171450">
              <a:buFont typeface="Arial" panose="020B0604020202020204" pitchFamily="34" charset="0"/>
              <a:buChar char="•"/>
            </a:pPr>
            <a:r>
              <a:rPr lang="en-GB" sz="1400" dirty="0"/>
              <a:t>The way you write within your school work</a:t>
            </a:r>
          </a:p>
          <a:p>
            <a:endParaRPr lang="en-GB" sz="1400" dirty="0"/>
          </a:p>
          <a:p>
            <a:r>
              <a:rPr lang="en-GB" sz="1400" dirty="0"/>
              <a:t>You might also want to consider the following:</a:t>
            </a:r>
          </a:p>
        </p:txBody>
      </p:sp>
    </p:spTree>
    <p:extLst>
      <p:ext uri="{BB962C8B-B14F-4D97-AF65-F5344CB8AC3E}">
        <p14:creationId xmlns:p14="http://schemas.microsoft.com/office/powerpoint/2010/main" val="113728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FB302F-C47F-1BF8-1112-50A5BE906778}"/>
              </a:ext>
            </a:extLst>
          </p:cNvPr>
          <p:cNvSpPr txBox="1"/>
          <p:nvPr/>
        </p:nvSpPr>
        <p:spPr>
          <a:xfrm>
            <a:off x="132630" y="0"/>
            <a:ext cx="6555055" cy="8032968"/>
          </a:xfrm>
          <a:prstGeom prst="rect">
            <a:avLst/>
          </a:prstGeom>
          <a:noFill/>
        </p:spPr>
        <p:txBody>
          <a:bodyPr wrap="square" rtlCol="0">
            <a:spAutoFit/>
          </a:bodyPr>
          <a:lstStyle/>
          <a:p>
            <a:r>
              <a:rPr lang="en-GB" dirty="0">
                <a:latin typeface="Modern Love Caps" panose="04070805081001020A01" pitchFamily="82" charset="0"/>
              </a:rPr>
              <a:t>TASK Three: Accents and Dialects</a:t>
            </a:r>
          </a:p>
          <a:p>
            <a:endParaRPr lang="en-GB" sz="1200" dirty="0"/>
          </a:p>
          <a:p>
            <a:r>
              <a:rPr lang="en-GB" sz="1100" dirty="0"/>
              <a:t>One of the first units we will study is that of accents and dialects. Use your own knowledge and the internet to complete the following tasks.</a:t>
            </a:r>
          </a:p>
          <a:p>
            <a:endParaRPr lang="en-GB" sz="1100" dirty="0"/>
          </a:p>
          <a:p>
            <a:pPr marL="342900" indent="-342900">
              <a:buAutoNum type="arabicPeriod"/>
            </a:pPr>
            <a:r>
              <a:rPr lang="en-GB" sz="1100" dirty="0"/>
              <a:t>Define the two terms</a:t>
            </a:r>
            <a:r>
              <a:rPr lang="en-GB" sz="1100" b="1" dirty="0"/>
              <a:t> accent </a:t>
            </a:r>
            <a:r>
              <a:rPr lang="en-GB" sz="1100" dirty="0"/>
              <a:t>and </a:t>
            </a:r>
            <a:r>
              <a:rPr lang="en-GB" sz="1100" b="1" dirty="0"/>
              <a:t>dialec</a:t>
            </a:r>
            <a:r>
              <a:rPr lang="en-GB" sz="1100" dirty="0"/>
              <a:t>t. How are they different?</a:t>
            </a:r>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r>
              <a:rPr lang="en-GB" sz="1100" dirty="0"/>
              <a:t>List as many </a:t>
            </a:r>
            <a:r>
              <a:rPr lang="en-GB" sz="1100" b="1" dirty="0"/>
              <a:t>different accents </a:t>
            </a:r>
            <a:r>
              <a:rPr lang="en-GB" sz="1100" dirty="0"/>
              <a:t>within the UK that you can think of. Then, identify the three accents you like the most, and the three you dislike the most.</a:t>
            </a:r>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r>
              <a:rPr lang="en-GB" sz="1100" dirty="0"/>
              <a:t>Explain what makes you </a:t>
            </a:r>
            <a:r>
              <a:rPr lang="en-GB" sz="1100" b="1" dirty="0"/>
              <a:t>like or dislike some accents over others</a:t>
            </a:r>
            <a:r>
              <a:rPr lang="en-GB" sz="1100" dirty="0"/>
              <a:t>. Is this to do with the sounds of accents, what you associate with the place it originates, or some other factors?</a:t>
            </a:r>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r>
              <a:rPr lang="en-GB" sz="1100" dirty="0"/>
              <a:t>Look up the </a:t>
            </a:r>
            <a:r>
              <a:rPr lang="en-GB" sz="1100" b="1" dirty="0"/>
              <a:t>YouGov 2014 accent poll</a:t>
            </a:r>
            <a:r>
              <a:rPr lang="en-GB" sz="1100" dirty="0"/>
              <a:t>. Which accents came out top, and which came out bottom? Are the rankings in this poll similar or different to yours? </a:t>
            </a:r>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r>
              <a:rPr lang="en-GB" sz="1100" dirty="0"/>
              <a:t>Many people argue that </a:t>
            </a:r>
            <a:r>
              <a:rPr lang="en-GB" sz="1100" b="1" dirty="0"/>
              <a:t>we should all speak the same Standard English</a:t>
            </a:r>
            <a:r>
              <a:rPr lang="en-GB" sz="1100" dirty="0"/>
              <a:t>, no matter where we are from in the country. Do you agree or disagree with this statement? Explain your reasons.</a:t>
            </a:r>
          </a:p>
          <a:p>
            <a:pPr marL="342900" indent="-342900">
              <a:buAutoNum type="arabicPeriod"/>
            </a:pPr>
            <a:endParaRPr lang="en-GB" sz="1200" dirty="0"/>
          </a:p>
          <a:p>
            <a:pPr marL="342900" indent="-342900">
              <a:buAutoNum type="arabicPeriod"/>
            </a:pPr>
            <a:endParaRPr lang="en-GB" sz="1200" dirty="0"/>
          </a:p>
        </p:txBody>
      </p:sp>
    </p:spTree>
    <p:extLst>
      <p:ext uri="{BB962C8B-B14F-4D97-AF65-F5344CB8AC3E}">
        <p14:creationId xmlns:p14="http://schemas.microsoft.com/office/powerpoint/2010/main" val="314275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C9B55-99EF-BB1F-28C2-2B766822996F}"/>
              </a:ext>
            </a:extLst>
          </p:cNvPr>
          <p:cNvSpPr txBox="1"/>
          <p:nvPr/>
        </p:nvSpPr>
        <p:spPr>
          <a:xfrm>
            <a:off x="132630" y="0"/>
            <a:ext cx="6555055" cy="877163"/>
          </a:xfrm>
          <a:prstGeom prst="rect">
            <a:avLst/>
          </a:prstGeom>
          <a:noFill/>
        </p:spPr>
        <p:txBody>
          <a:bodyPr wrap="square" rtlCol="0">
            <a:spAutoFit/>
          </a:bodyPr>
          <a:lstStyle/>
          <a:p>
            <a:r>
              <a:rPr lang="en-GB" dirty="0">
                <a:latin typeface="Modern Love Caps" panose="04070805081001020A01" pitchFamily="82" charset="0"/>
              </a:rPr>
              <a:t>TASK four: MLE</a:t>
            </a:r>
          </a:p>
          <a:p>
            <a:endParaRPr lang="en-GB" sz="1100" dirty="0"/>
          </a:p>
          <a:p>
            <a:r>
              <a:rPr lang="en-GB" sz="1100" dirty="0"/>
              <a:t>One of the most interesting accents and dialects that has developed in Britain is MLE. Read the following Guardian article that ‘profiles’ MLE and consider the questions as you go.</a:t>
            </a:r>
          </a:p>
        </p:txBody>
      </p:sp>
      <p:pic>
        <p:nvPicPr>
          <p:cNvPr id="4" name="Picture 3">
            <a:extLst>
              <a:ext uri="{FF2B5EF4-FFF2-40B4-BE49-F238E27FC236}">
                <a16:creationId xmlns:a16="http://schemas.microsoft.com/office/drawing/2014/main" id="{19A4A8DD-E524-AB5B-BA76-9AD25F88AEA3}"/>
              </a:ext>
            </a:extLst>
          </p:cNvPr>
          <p:cNvPicPr>
            <a:picLocks noChangeAspect="1"/>
          </p:cNvPicPr>
          <p:nvPr/>
        </p:nvPicPr>
        <p:blipFill>
          <a:blip r:embed="rId2"/>
          <a:stretch>
            <a:fillRect/>
          </a:stretch>
        </p:blipFill>
        <p:spPr>
          <a:xfrm>
            <a:off x="270791" y="1000258"/>
            <a:ext cx="4382112" cy="1619476"/>
          </a:xfrm>
          <a:prstGeom prst="rect">
            <a:avLst/>
          </a:prstGeom>
        </p:spPr>
      </p:pic>
      <p:pic>
        <p:nvPicPr>
          <p:cNvPr id="6" name="Picture 5">
            <a:extLst>
              <a:ext uri="{FF2B5EF4-FFF2-40B4-BE49-F238E27FC236}">
                <a16:creationId xmlns:a16="http://schemas.microsoft.com/office/drawing/2014/main" id="{9B6B2392-DB76-DDC4-C5BB-2B46A35F35D2}"/>
              </a:ext>
            </a:extLst>
          </p:cNvPr>
          <p:cNvPicPr>
            <a:picLocks noChangeAspect="1"/>
          </p:cNvPicPr>
          <p:nvPr/>
        </p:nvPicPr>
        <p:blipFill>
          <a:blip r:embed="rId3"/>
          <a:stretch>
            <a:fillRect/>
          </a:stretch>
        </p:blipFill>
        <p:spPr>
          <a:xfrm>
            <a:off x="132630" y="2725243"/>
            <a:ext cx="4439270" cy="5039428"/>
          </a:xfrm>
          <a:prstGeom prst="rect">
            <a:avLst/>
          </a:prstGeom>
        </p:spPr>
      </p:pic>
      <p:pic>
        <p:nvPicPr>
          <p:cNvPr id="8" name="Picture 7">
            <a:extLst>
              <a:ext uri="{FF2B5EF4-FFF2-40B4-BE49-F238E27FC236}">
                <a16:creationId xmlns:a16="http://schemas.microsoft.com/office/drawing/2014/main" id="{A137BF5C-463E-9A97-3AA6-774C32E75672}"/>
              </a:ext>
            </a:extLst>
          </p:cNvPr>
          <p:cNvPicPr>
            <a:picLocks noChangeAspect="1"/>
          </p:cNvPicPr>
          <p:nvPr/>
        </p:nvPicPr>
        <p:blipFill rotWithShape="1">
          <a:blip r:embed="rId4"/>
          <a:srcRect b="37430"/>
          <a:stretch/>
        </p:blipFill>
        <p:spPr>
          <a:xfrm>
            <a:off x="164355" y="7861274"/>
            <a:ext cx="4667901" cy="1001372"/>
          </a:xfrm>
          <a:prstGeom prst="rect">
            <a:avLst/>
          </a:prstGeom>
        </p:spPr>
      </p:pic>
      <p:sp>
        <p:nvSpPr>
          <p:cNvPr id="9" name="TextBox 8">
            <a:extLst>
              <a:ext uri="{FF2B5EF4-FFF2-40B4-BE49-F238E27FC236}">
                <a16:creationId xmlns:a16="http://schemas.microsoft.com/office/drawing/2014/main" id="{70E91051-68FC-990E-AA23-6262AC4D4E2F}"/>
              </a:ext>
            </a:extLst>
          </p:cNvPr>
          <p:cNvSpPr txBox="1"/>
          <p:nvPr/>
        </p:nvSpPr>
        <p:spPr>
          <a:xfrm>
            <a:off x="4776538" y="2009274"/>
            <a:ext cx="1911148" cy="70326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a:t>Questions to consider:</a:t>
            </a:r>
          </a:p>
          <a:p>
            <a:endParaRPr lang="en-GB" sz="1100" dirty="0"/>
          </a:p>
          <a:p>
            <a:endParaRPr lang="en-GB" sz="1100" dirty="0"/>
          </a:p>
          <a:p>
            <a:r>
              <a:rPr lang="en-GB" sz="1100" dirty="0"/>
              <a:t>Have you heard any of these words before? Where?</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Would you/do you use them yourself? Does this depend on the situation?</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Where does it tell us MLE originates?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148158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18C87F-6269-0605-6387-F98315F0AD1E}"/>
              </a:ext>
            </a:extLst>
          </p:cNvPr>
          <p:cNvPicPr>
            <a:picLocks noChangeAspect="1"/>
          </p:cNvPicPr>
          <p:nvPr/>
        </p:nvPicPr>
        <p:blipFill>
          <a:blip r:embed="rId2"/>
          <a:stretch>
            <a:fillRect/>
          </a:stretch>
        </p:blipFill>
        <p:spPr>
          <a:xfrm>
            <a:off x="166000" y="278772"/>
            <a:ext cx="4591691" cy="5506218"/>
          </a:xfrm>
          <a:prstGeom prst="rect">
            <a:avLst/>
          </a:prstGeom>
        </p:spPr>
      </p:pic>
      <p:pic>
        <p:nvPicPr>
          <p:cNvPr id="5" name="Picture 4">
            <a:extLst>
              <a:ext uri="{FF2B5EF4-FFF2-40B4-BE49-F238E27FC236}">
                <a16:creationId xmlns:a16="http://schemas.microsoft.com/office/drawing/2014/main" id="{75D56639-7A6E-04F4-7621-3E8B99185222}"/>
              </a:ext>
            </a:extLst>
          </p:cNvPr>
          <p:cNvPicPr>
            <a:picLocks noChangeAspect="1"/>
          </p:cNvPicPr>
          <p:nvPr/>
        </p:nvPicPr>
        <p:blipFill>
          <a:blip r:embed="rId3"/>
          <a:stretch>
            <a:fillRect/>
          </a:stretch>
        </p:blipFill>
        <p:spPr>
          <a:xfrm>
            <a:off x="166000" y="5937291"/>
            <a:ext cx="3581900" cy="1152686"/>
          </a:xfrm>
          <a:prstGeom prst="rect">
            <a:avLst/>
          </a:prstGeom>
        </p:spPr>
      </p:pic>
      <p:sp>
        <p:nvSpPr>
          <p:cNvPr id="6" name="TextBox 5">
            <a:extLst>
              <a:ext uri="{FF2B5EF4-FFF2-40B4-BE49-F238E27FC236}">
                <a16:creationId xmlns:a16="http://schemas.microsoft.com/office/drawing/2014/main" id="{224E6638-A6EB-D778-064C-10E63B876387}"/>
              </a:ext>
            </a:extLst>
          </p:cNvPr>
          <p:cNvSpPr txBox="1"/>
          <p:nvPr/>
        </p:nvSpPr>
        <p:spPr>
          <a:xfrm>
            <a:off x="4757691" y="50172"/>
            <a:ext cx="1911148" cy="88947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a:t>Questions to consider:</a:t>
            </a:r>
          </a:p>
          <a:p>
            <a:endParaRPr lang="en-GB" sz="1100" dirty="0"/>
          </a:p>
          <a:p>
            <a:endParaRPr lang="en-GB" sz="1100" dirty="0"/>
          </a:p>
          <a:p>
            <a:r>
              <a:rPr lang="en-GB" sz="1100" dirty="0"/>
              <a:t>Some people are really quite angry at this spread of MLE. Why do you think that might be?</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Why does it suggest we shouldn’t ‘write these words down’? What does this imply about language?</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Do you think you will speak MLE in the future? Explain your ideas.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71913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TotalTime>
  <Words>792</Words>
  <Application>Microsoft Office PowerPoint</Application>
  <PresentationFormat>On-screen Show (4:3)</PresentationFormat>
  <Paragraphs>174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Modern Love Caps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Simpson</dc:creator>
  <cp:lastModifiedBy>Kate Simpson</cp:lastModifiedBy>
  <cp:revision>2</cp:revision>
  <dcterms:created xsi:type="dcterms:W3CDTF">2022-07-03T09:51:19Z</dcterms:created>
  <dcterms:modified xsi:type="dcterms:W3CDTF">2022-07-03T11:34:43Z</dcterms:modified>
</cp:coreProperties>
</file>