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4" r:id="rId5"/>
    <p:sldId id="263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57" r:id="rId14"/>
    <p:sldId id="274" r:id="rId15"/>
    <p:sldId id="258" r:id="rId16"/>
    <p:sldId id="276" r:id="rId17"/>
    <p:sldId id="275" r:id="rId18"/>
    <p:sldId id="259" r:id="rId19"/>
    <p:sldId id="260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DD3E-E03D-420B-928E-2839E4DBCE5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7499-3E30-45C0-B44C-4F8DE866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00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DD3E-E03D-420B-928E-2839E4DBCE5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7499-3E30-45C0-B44C-4F8DE866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2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DD3E-E03D-420B-928E-2839E4DBCE5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7499-3E30-45C0-B44C-4F8DE866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1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DD3E-E03D-420B-928E-2839E4DBCE5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7499-3E30-45C0-B44C-4F8DE866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6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DD3E-E03D-420B-928E-2839E4DBCE5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7499-3E30-45C0-B44C-4F8DE866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7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DD3E-E03D-420B-928E-2839E4DBCE5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7499-3E30-45C0-B44C-4F8DE866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6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DD3E-E03D-420B-928E-2839E4DBCE5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7499-3E30-45C0-B44C-4F8DE866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5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DD3E-E03D-420B-928E-2839E4DBCE5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7499-3E30-45C0-B44C-4F8DE866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2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DD3E-E03D-420B-928E-2839E4DBCE5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7499-3E30-45C0-B44C-4F8DE866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3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DD3E-E03D-420B-928E-2839E4DBCE5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7499-3E30-45C0-B44C-4F8DE866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27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DD3E-E03D-420B-928E-2839E4DBCE5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7499-3E30-45C0-B44C-4F8DE866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93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7DD3E-E03D-420B-928E-2839E4DBCE5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7499-3E30-45C0-B44C-4F8DE866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7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v9qiEsp_hAhUfAGMBHSaxBgcQjRx6BAgBEAU&amp;url=/url?sa%3Di%26rct%3Dj%26q%3D%26esrc%3Ds%26source%3Dimages%26cd%3D%26ved%3D%26url%3Dhttps://www.bestcomputersciencedegrees.com/%26psig%3DAOvVaw0w_GICQDpWqhY37DUZN_AW%26ust%3D1553675248180615&amp;psig=AOvVaw0w_GICQDpWqhY37DUZN_AW&amp;ust=15536752481806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86779" y="1628800"/>
            <a:ext cx="61535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Do you like?</a:t>
            </a:r>
            <a:endParaRPr lang="en-GB" sz="2800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5E478C-A208-433E-BC67-9C53180565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27" y="2232993"/>
            <a:ext cx="6044475" cy="36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1"/>
    </mc:Choice>
    <mc:Fallback xmlns="">
      <p:transition spd="slow" advTm="51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52FE7F5-071E-4790-99A7-3C6075D90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7D7C35-3791-44CB-BB4A-D982538868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6916"/>
            <a:ext cx="9144000" cy="6210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302433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B69AB-B0EA-4A2F-AF2A-42B6CF4B3513}"/>
              </a:ext>
            </a:extLst>
          </p:cNvPr>
          <p:cNvSpPr txBox="1"/>
          <p:nvPr/>
        </p:nvSpPr>
        <p:spPr>
          <a:xfrm>
            <a:off x="1586779" y="1628800"/>
            <a:ext cx="615357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Augmented reality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eatnik SF" pitchFamily="2" charset="0"/>
              </a:rPr>
              <a:t>By adding information to the world we can: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add reviews on shops and cafés as we see them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utilise a heads-up display when driving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or play Pokémon Go</a:t>
            </a:r>
            <a:endParaRPr lang="en-GB" sz="2800" b="1" dirty="0">
              <a:solidFill>
                <a:srgbClr val="7030A0"/>
              </a:solidFill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8"/>
    </mc:Choice>
    <mc:Fallback xmlns="">
      <p:transition spd="slow" advTm="1095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B69AB-B0EA-4A2F-AF2A-42B6CF4B3513}"/>
              </a:ext>
            </a:extLst>
          </p:cNvPr>
          <p:cNvSpPr txBox="1"/>
          <p:nvPr/>
        </p:nvSpPr>
        <p:spPr>
          <a:xfrm>
            <a:off x="1586779" y="1628800"/>
            <a:ext cx="6153573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Entrepreneurs and Start-Up 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eatnik SF" pitchFamily="2" charset="0"/>
              </a:rPr>
              <a:t>It took just three people to create Snapchat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Beatnik SF" pitchFamily="2" charset="0"/>
              </a:rPr>
              <a:t>Bobby Murphy was the programmer who coded the app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000" dirty="0">
              <a:latin typeface="Beatnik SF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eatnik SF" pitchFamily="2" charset="0"/>
              </a:rPr>
              <a:t>Within four years the software was</a:t>
            </a:r>
            <a:br>
              <a:rPr lang="en-GB" sz="2000" dirty="0">
                <a:latin typeface="Beatnik SF" pitchFamily="2" charset="0"/>
              </a:rPr>
            </a:br>
            <a:r>
              <a:rPr lang="en-GB" sz="2000" dirty="0">
                <a:latin typeface="Beatnik SF" pitchFamily="2" charset="0"/>
              </a:rPr>
              <a:t>sending six billion videos per day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Beatnik SF" pitchFamily="2" charset="0"/>
              </a:rPr>
              <a:t>Most entrepreneurs can’t imagine </a:t>
            </a:r>
            <a:br>
              <a:rPr lang="en-GB" sz="2000" dirty="0">
                <a:latin typeface="Beatnik SF" pitchFamily="2" charset="0"/>
              </a:rPr>
            </a:br>
            <a:r>
              <a:rPr lang="en-GB" sz="2000" dirty="0">
                <a:latin typeface="Beatnik SF" pitchFamily="2" charset="0"/>
              </a:rPr>
              <a:t>having made it without a </a:t>
            </a:r>
            <a:br>
              <a:rPr lang="en-GB" sz="2000" dirty="0">
                <a:latin typeface="Beatnik SF" pitchFamily="2" charset="0"/>
              </a:rPr>
            </a:br>
            <a:r>
              <a:rPr lang="en-GB" sz="2000" dirty="0">
                <a:latin typeface="Beatnik SF" pitchFamily="2" charset="0"/>
              </a:rPr>
              <a:t>knowledge of IT and</a:t>
            </a:r>
            <a:br>
              <a:rPr lang="en-GB" sz="2000" dirty="0">
                <a:latin typeface="Beatnik SF" pitchFamily="2" charset="0"/>
              </a:rPr>
            </a:br>
            <a:r>
              <a:rPr lang="en-GB" sz="2000" dirty="0">
                <a:latin typeface="Beatnik SF" pitchFamily="2" charset="0"/>
              </a:rPr>
              <a:t>Computer Science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F86C68-21EA-4FCD-B1C6-E409E75A0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3954596"/>
            <a:ext cx="3834876" cy="31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0"/>
    </mc:Choice>
    <mc:Fallback xmlns="">
      <p:transition spd="slow" advTm="1108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A45B0B5-5816-4A4A-8112-8DD3C093C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B8D424-AD09-4CB3-A1A1-E9B39FFB8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5" y="908720"/>
            <a:ext cx="9144001" cy="62102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B69AB-B0EA-4A2F-AF2A-42B6CF4B3513}"/>
              </a:ext>
            </a:extLst>
          </p:cNvPr>
          <p:cNvSpPr txBox="1"/>
          <p:nvPr/>
        </p:nvSpPr>
        <p:spPr>
          <a:xfrm>
            <a:off x="1586779" y="1628800"/>
            <a:ext cx="615357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A strong games industry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eatnik SF" pitchFamily="2" charset="0"/>
              </a:rPr>
              <a:t>The UK is well known for its </a:t>
            </a:r>
            <a:br>
              <a:rPr lang="en-GB" sz="2000" dirty="0">
                <a:latin typeface="Beatnik SF" pitchFamily="2" charset="0"/>
              </a:rPr>
            </a:br>
            <a:r>
              <a:rPr lang="en-GB" sz="2000" dirty="0">
                <a:latin typeface="Beatnik SF" pitchFamily="2" charset="0"/>
              </a:rPr>
              <a:t>games development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eatnik SF" pitchFamily="2" charset="0"/>
              </a:rPr>
              <a:t>The following were all </a:t>
            </a:r>
            <a:br>
              <a:rPr lang="en-GB" sz="2000" dirty="0">
                <a:latin typeface="Beatnik SF" pitchFamily="2" charset="0"/>
              </a:rPr>
            </a:br>
            <a:r>
              <a:rPr lang="en-GB" sz="2000" dirty="0">
                <a:latin typeface="Beatnik SF" pitchFamily="2" charset="0"/>
              </a:rPr>
              <a:t>made in the UK: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Grand Theft Auto (Edinburgh)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Elite Dangerous (Cambridge)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Candy Crush (London)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Batman: </a:t>
            </a:r>
            <a:r>
              <a:rPr lang="en-GB" sz="2000" dirty="0" err="1">
                <a:solidFill>
                  <a:srgbClr val="7030A0"/>
                </a:solidFill>
                <a:latin typeface="Beatnik SF" pitchFamily="2" charset="0"/>
              </a:rPr>
              <a:t>Arkham</a:t>
            </a: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 (London)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Sonic Forces (Leamington Spa)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Burnout Paradise (Guildford)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3"/>
    </mc:Choice>
    <mc:Fallback xmlns="">
      <p:transition spd="slow" advTm="1080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86779" y="1628800"/>
            <a:ext cx="6153573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Course Content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eatnik SF" pitchFamily="2" charset="0"/>
              </a:rPr>
              <a:t>The GCSE is assessed through two external exams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Each exam is worth 50%</a:t>
            </a:r>
          </a:p>
          <a:p>
            <a:pPr indent="-342900"/>
            <a:endParaRPr lang="en-GB" sz="2000" dirty="0">
              <a:latin typeface="Beatnik SF" pitchFamily="2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eatnik SF" pitchFamily="2" charset="0"/>
              </a:rPr>
              <a:t>There will be ample opportunity to program during the course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You will be given a programming task to complete,  but the marks won’t count which takes the pressure off you </a:t>
            </a:r>
            <a:br>
              <a:rPr lang="en-GB" sz="2000" dirty="0">
                <a:solidFill>
                  <a:srgbClr val="7030A0"/>
                </a:solidFill>
                <a:latin typeface="Beatnik SF" pitchFamily="2" charset="0"/>
              </a:rPr>
            </a:b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as you code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9"/>
    </mc:Choice>
    <mc:Fallback xmlns="">
      <p:transition spd="slow" advTm="1109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86779" y="1628800"/>
            <a:ext cx="615357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Course Content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Beatnik SF" pitchFamily="2" charset="0"/>
              </a:rPr>
              <a:t>Unit 1 – Computer Systems (50%)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Beatnik SF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Beatnik SF" pitchFamily="2" charset="0"/>
              </a:rPr>
              <a:t>Unit 2 – Computational thinking, Algorithms &amp; Programming (50%)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9"/>
    </mc:Choice>
    <mc:Fallback xmlns="">
      <p:transition spd="slow" advTm="1097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86779" y="1628800"/>
            <a:ext cx="615357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What will I learn?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Beatnik SF" pitchFamily="2" charset="0"/>
              </a:rPr>
              <a:t>This GCSE will equip you with a range of transferable practical and theoretical skills: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Programming skills in a modern language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An understanding of how computers and networks work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Knowledge of cyber-security and how hackers attack systems 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7"/>
    </mc:Choice>
    <mc:Fallback xmlns="">
      <p:transition spd="slow" advTm="1125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86779" y="1628800"/>
            <a:ext cx="615357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Equip yourself for success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Beatnik SF" pitchFamily="2" charset="0"/>
              </a:rPr>
              <a:t>IT, programming and computer services have an ever-growing number of jobs in the UK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39789BA-3990-4E29-8638-E42640E9CD9D}"/>
              </a:ext>
            </a:extLst>
          </p:cNvPr>
          <p:cNvGrpSpPr/>
          <p:nvPr/>
        </p:nvGrpSpPr>
        <p:grpSpPr>
          <a:xfrm>
            <a:off x="-416" y="2955021"/>
            <a:ext cx="9144000" cy="4218395"/>
            <a:chOff x="0" y="2701160"/>
            <a:chExt cx="9144000" cy="421839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99E036A-1C6B-4196-8CCD-ECBDC4E2CA05}"/>
                </a:ext>
              </a:extLst>
            </p:cNvPr>
            <p:cNvGrpSpPr/>
            <p:nvPr/>
          </p:nvGrpSpPr>
          <p:grpSpPr>
            <a:xfrm>
              <a:off x="0" y="2701160"/>
              <a:ext cx="9144000" cy="4156842"/>
              <a:chOff x="2437532" y="2981498"/>
              <a:chExt cx="4533208" cy="2229562"/>
            </a:xfrm>
            <a:solidFill>
              <a:schemeClr val="bg1">
                <a:alpha val="42000"/>
              </a:schemeClr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DFD49D9-1F2C-4B83-8E31-214D069AEFA9}"/>
                  </a:ext>
                </a:extLst>
              </p:cNvPr>
              <p:cNvSpPr/>
              <p:nvPr/>
            </p:nvSpPr>
            <p:spPr>
              <a:xfrm>
                <a:off x="2437532" y="3879273"/>
                <a:ext cx="476596" cy="13317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9E011D8-3743-43E6-BDD9-C25334FBF11D}"/>
                  </a:ext>
                </a:extLst>
              </p:cNvPr>
              <p:cNvSpPr/>
              <p:nvPr/>
            </p:nvSpPr>
            <p:spPr>
              <a:xfrm>
                <a:off x="3113634" y="3596640"/>
                <a:ext cx="476596" cy="161442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7F4B923-9C76-46AE-BDCC-5FE23ED16DDD}"/>
                  </a:ext>
                </a:extLst>
              </p:cNvPr>
              <p:cNvSpPr/>
              <p:nvPr/>
            </p:nvSpPr>
            <p:spPr>
              <a:xfrm>
                <a:off x="3789736" y="3530137"/>
                <a:ext cx="476596" cy="168092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7ED8F2E-9C92-4996-8D7B-41E696EB852F}"/>
                  </a:ext>
                </a:extLst>
              </p:cNvPr>
              <p:cNvSpPr/>
              <p:nvPr/>
            </p:nvSpPr>
            <p:spPr>
              <a:xfrm>
                <a:off x="4465838" y="3386051"/>
                <a:ext cx="476596" cy="182500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17DEE57-144F-4890-9A5F-086EDC18D6A5}"/>
                  </a:ext>
                </a:extLst>
              </p:cNvPr>
              <p:cNvSpPr/>
              <p:nvPr/>
            </p:nvSpPr>
            <p:spPr>
              <a:xfrm>
                <a:off x="5141940" y="3258589"/>
                <a:ext cx="476596" cy="195247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B99986F-D766-441C-A01E-38C7896D6F17}"/>
                  </a:ext>
                </a:extLst>
              </p:cNvPr>
              <p:cNvSpPr/>
              <p:nvPr/>
            </p:nvSpPr>
            <p:spPr>
              <a:xfrm>
                <a:off x="5818042" y="3131127"/>
                <a:ext cx="476596" cy="207993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FCB801F-7495-472B-BB66-1FD7AE983151}"/>
                  </a:ext>
                </a:extLst>
              </p:cNvPr>
              <p:cNvSpPr/>
              <p:nvPr/>
            </p:nvSpPr>
            <p:spPr>
              <a:xfrm>
                <a:off x="6494144" y="2981498"/>
                <a:ext cx="476596" cy="22295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CCD2B71-79AB-4130-8C5D-4F3A0F03CCFE}"/>
                </a:ext>
              </a:extLst>
            </p:cNvPr>
            <p:cNvSpPr txBox="1"/>
            <p:nvPr/>
          </p:nvSpPr>
          <p:spPr>
            <a:xfrm>
              <a:off x="1" y="6488668"/>
              <a:ext cx="96134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>
                  <a:solidFill>
                    <a:schemeClr val="bg1">
                      <a:alpha val="79000"/>
                    </a:schemeClr>
                  </a:solidFill>
                </a:rPr>
                <a:t>2011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FDDEABD-F34C-4740-A589-3F7084BEC118}"/>
                </a:ext>
              </a:extLst>
            </p:cNvPr>
            <p:cNvSpPr txBox="1"/>
            <p:nvPr/>
          </p:nvSpPr>
          <p:spPr>
            <a:xfrm>
              <a:off x="1363776" y="6488668"/>
              <a:ext cx="96134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>
                  <a:solidFill>
                    <a:schemeClr val="bg1">
                      <a:alpha val="79000"/>
                    </a:schemeClr>
                  </a:solidFill>
                </a:rPr>
                <a:t>2012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0482E52-B8ED-4AA3-B426-7DCBB2EA8DFB}"/>
                </a:ext>
              </a:extLst>
            </p:cNvPr>
            <p:cNvSpPr txBox="1"/>
            <p:nvPr/>
          </p:nvSpPr>
          <p:spPr>
            <a:xfrm>
              <a:off x="2727551" y="6488668"/>
              <a:ext cx="96134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>
                  <a:solidFill>
                    <a:schemeClr val="bg1">
                      <a:alpha val="79000"/>
                    </a:schemeClr>
                  </a:solidFill>
                </a:rPr>
                <a:t>2013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C03319A-6D31-4FE4-ADF7-757384F0ADDC}"/>
                </a:ext>
              </a:extLst>
            </p:cNvPr>
            <p:cNvSpPr txBox="1"/>
            <p:nvPr/>
          </p:nvSpPr>
          <p:spPr>
            <a:xfrm>
              <a:off x="4091326" y="6488668"/>
              <a:ext cx="96134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>
                  <a:solidFill>
                    <a:schemeClr val="bg1">
                      <a:alpha val="79000"/>
                    </a:schemeClr>
                  </a:solidFill>
                </a:rPr>
                <a:t>2014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8EFAF0-76EE-4A94-8163-764AAA5A6171}"/>
                </a:ext>
              </a:extLst>
            </p:cNvPr>
            <p:cNvSpPr txBox="1"/>
            <p:nvPr/>
          </p:nvSpPr>
          <p:spPr>
            <a:xfrm>
              <a:off x="5455101" y="6488668"/>
              <a:ext cx="96134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>
                  <a:solidFill>
                    <a:schemeClr val="bg1">
                      <a:alpha val="79000"/>
                    </a:schemeClr>
                  </a:solidFill>
                </a:rPr>
                <a:t>2015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6745EFC-6E1D-4F04-A1BE-C17E278F71AC}"/>
                </a:ext>
              </a:extLst>
            </p:cNvPr>
            <p:cNvSpPr txBox="1"/>
            <p:nvPr/>
          </p:nvSpPr>
          <p:spPr>
            <a:xfrm>
              <a:off x="6818876" y="6488668"/>
              <a:ext cx="96134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>
                  <a:solidFill>
                    <a:schemeClr val="bg1">
                      <a:alpha val="79000"/>
                    </a:schemeClr>
                  </a:solidFill>
                </a:rPr>
                <a:t>2016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72C8C35-7BE0-4F63-97B1-29031BF52FF9}"/>
                </a:ext>
              </a:extLst>
            </p:cNvPr>
            <p:cNvSpPr txBox="1"/>
            <p:nvPr/>
          </p:nvSpPr>
          <p:spPr>
            <a:xfrm>
              <a:off x="8182651" y="6488668"/>
              <a:ext cx="96134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>
                  <a:solidFill>
                    <a:schemeClr val="bg1">
                      <a:alpha val="79000"/>
                    </a:schemeClr>
                  </a:solidFill>
                </a:rPr>
                <a:t>2017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270E0EB-D46C-4220-9C74-60494A57D629}"/>
                </a:ext>
              </a:extLst>
            </p:cNvPr>
            <p:cNvSpPr txBox="1"/>
            <p:nvPr/>
          </p:nvSpPr>
          <p:spPr>
            <a:xfrm>
              <a:off x="1" y="4374990"/>
              <a:ext cx="961347" cy="313350"/>
            </a:xfrm>
            <a:prstGeom prst="rect">
              <a:avLst/>
            </a:prstGeom>
            <a:noFill/>
          </p:spPr>
          <p:txBody>
            <a:bodyPr wrap="square" lIns="0" tIns="36000" rIns="0" bIns="0" rtlCol="0">
              <a:spAutoFit/>
            </a:bodyPr>
            <a:lstStyle/>
            <a:p>
              <a:pPr algn="ctr"/>
              <a:r>
                <a:rPr lang="en-GB" b="1">
                  <a:solidFill>
                    <a:srgbClr val="AC2442"/>
                  </a:solidFill>
                </a:rPr>
                <a:t>483,000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3E20840-B648-4E36-A6C3-FFA17B6BB3DD}"/>
                </a:ext>
              </a:extLst>
            </p:cNvPr>
            <p:cNvSpPr txBox="1"/>
            <p:nvPr/>
          </p:nvSpPr>
          <p:spPr>
            <a:xfrm>
              <a:off x="1363776" y="3848044"/>
              <a:ext cx="961347" cy="313350"/>
            </a:xfrm>
            <a:prstGeom prst="rect">
              <a:avLst/>
            </a:prstGeom>
            <a:noFill/>
          </p:spPr>
          <p:txBody>
            <a:bodyPr wrap="square" lIns="0" tIns="36000" rIns="0" bIns="0" rtlCol="0">
              <a:spAutoFit/>
            </a:bodyPr>
            <a:lstStyle/>
            <a:p>
              <a:pPr algn="ctr"/>
              <a:r>
                <a:rPr lang="en-GB" b="1">
                  <a:solidFill>
                    <a:srgbClr val="AC2442"/>
                  </a:solidFill>
                </a:rPr>
                <a:t>558,000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340E85-1C8E-4FD9-99E6-B7D261221DFC}"/>
                </a:ext>
              </a:extLst>
            </p:cNvPr>
            <p:cNvSpPr txBox="1"/>
            <p:nvPr/>
          </p:nvSpPr>
          <p:spPr>
            <a:xfrm>
              <a:off x="2727551" y="3723178"/>
              <a:ext cx="961347" cy="313350"/>
            </a:xfrm>
            <a:prstGeom prst="rect">
              <a:avLst/>
            </a:prstGeom>
            <a:noFill/>
          </p:spPr>
          <p:txBody>
            <a:bodyPr wrap="square" lIns="0" tIns="36000" rIns="0" bIns="0" rtlCol="0">
              <a:spAutoFit/>
            </a:bodyPr>
            <a:lstStyle/>
            <a:p>
              <a:pPr algn="ctr"/>
              <a:r>
                <a:rPr lang="en-GB" b="1">
                  <a:solidFill>
                    <a:srgbClr val="AC2442"/>
                  </a:solidFill>
                </a:rPr>
                <a:t>574,000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D8750C-86A8-463A-9801-EBA2354E5BAF}"/>
                </a:ext>
              </a:extLst>
            </p:cNvPr>
            <p:cNvSpPr txBox="1"/>
            <p:nvPr/>
          </p:nvSpPr>
          <p:spPr>
            <a:xfrm>
              <a:off x="4091326" y="3455417"/>
              <a:ext cx="961347" cy="313350"/>
            </a:xfrm>
            <a:prstGeom prst="rect">
              <a:avLst/>
            </a:prstGeom>
            <a:noFill/>
          </p:spPr>
          <p:txBody>
            <a:bodyPr wrap="square" lIns="0" tIns="36000" rIns="0" bIns="0" rtlCol="0">
              <a:spAutoFit/>
            </a:bodyPr>
            <a:lstStyle/>
            <a:p>
              <a:pPr algn="ctr"/>
              <a:r>
                <a:rPr lang="en-GB" b="1">
                  <a:solidFill>
                    <a:srgbClr val="AC2442"/>
                  </a:solidFill>
                </a:rPr>
                <a:t>607,000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9854A65-8627-476A-8E23-3C2CBA4978D0}"/>
                </a:ext>
              </a:extLst>
            </p:cNvPr>
            <p:cNvSpPr txBox="1"/>
            <p:nvPr/>
          </p:nvSpPr>
          <p:spPr>
            <a:xfrm>
              <a:off x="5455101" y="3217774"/>
              <a:ext cx="961347" cy="313350"/>
            </a:xfrm>
            <a:prstGeom prst="rect">
              <a:avLst/>
            </a:prstGeom>
            <a:noFill/>
          </p:spPr>
          <p:txBody>
            <a:bodyPr wrap="square" lIns="0" tIns="36000" rIns="0" bIns="0" rtlCol="0">
              <a:spAutoFit/>
            </a:bodyPr>
            <a:lstStyle/>
            <a:p>
              <a:pPr algn="ctr"/>
              <a:r>
                <a:rPr lang="en-GB" b="1">
                  <a:solidFill>
                    <a:srgbClr val="AC2442"/>
                  </a:solidFill>
                </a:rPr>
                <a:t>640,000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1F8B7F6-A49F-43F7-A478-4685B5B29F69}"/>
                </a:ext>
              </a:extLst>
            </p:cNvPr>
            <p:cNvSpPr txBox="1"/>
            <p:nvPr/>
          </p:nvSpPr>
          <p:spPr>
            <a:xfrm>
              <a:off x="6818876" y="2975194"/>
              <a:ext cx="961347" cy="313350"/>
            </a:xfrm>
            <a:prstGeom prst="rect">
              <a:avLst/>
            </a:prstGeom>
            <a:noFill/>
          </p:spPr>
          <p:txBody>
            <a:bodyPr wrap="square" lIns="0" tIns="36000" rIns="0" bIns="0" rtlCol="0">
              <a:spAutoFit/>
            </a:bodyPr>
            <a:lstStyle/>
            <a:p>
              <a:pPr algn="ctr"/>
              <a:r>
                <a:rPr lang="en-GB" b="1">
                  <a:solidFill>
                    <a:srgbClr val="AC2442"/>
                  </a:solidFill>
                </a:rPr>
                <a:t>674,000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9191CF-E053-4C34-B1F0-FB9C656DCF4C}"/>
                </a:ext>
              </a:extLst>
            </p:cNvPr>
            <p:cNvSpPr txBox="1"/>
            <p:nvPr/>
          </p:nvSpPr>
          <p:spPr>
            <a:xfrm>
              <a:off x="8182651" y="2701160"/>
              <a:ext cx="961347" cy="313350"/>
            </a:xfrm>
            <a:prstGeom prst="rect">
              <a:avLst/>
            </a:prstGeom>
            <a:noFill/>
          </p:spPr>
          <p:txBody>
            <a:bodyPr wrap="square" lIns="0" tIns="36000" rIns="0" bIns="0" rtlCol="0">
              <a:spAutoFit/>
            </a:bodyPr>
            <a:lstStyle/>
            <a:p>
              <a:pPr algn="ctr"/>
              <a:r>
                <a:rPr lang="en-GB" b="1">
                  <a:solidFill>
                    <a:srgbClr val="AC2442"/>
                  </a:solidFill>
                </a:rPr>
                <a:t>712,000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93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0"/>
    </mc:Choice>
    <mc:Fallback xmlns="">
      <p:transition spd="slow" advTm="1077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86779" y="1628800"/>
            <a:ext cx="615357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Is this course right for me?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Beatnik SF" pitchFamily="2" charset="0"/>
              </a:rPr>
              <a:t>Are you curious about the digital world?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Beatnik SF" pitchFamily="2" charset="0"/>
              </a:rPr>
              <a:t>Do you like to find out about computer systems and security?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Beatnik SF" pitchFamily="2" charset="0"/>
              </a:rPr>
              <a:t>Do you like to code?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Beatnik SF" pitchFamily="2" charset="0"/>
              </a:rPr>
              <a:t>Can you think logically and outside of the box?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3"/>
    </mc:Choice>
    <mc:Fallback xmlns="">
      <p:transition spd="slow" advTm="1101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86779" y="1628800"/>
            <a:ext cx="61535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Beatnik SF" pitchFamily="2" charset="0"/>
              </a:rPr>
              <a:t>What do our students think of this course?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511888" y="2411874"/>
            <a:ext cx="3129237" cy="1681187"/>
          </a:xfrm>
          <a:prstGeom prst="wedgeRectCallout">
            <a:avLst>
              <a:gd name="adj1" fmla="val -3728"/>
              <a:gd name="adj2" fmla="val 7709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Beatnik SF" pitchFamily="2" charset="0"/>
              </a:rPr>
              <a:t>You get to learn fundamental skills which will benefit you in the future. You will build on your problem solving ability as well as working on computers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4794246" y="3164194"/>
            <a:ext cx="3129237" cy="1681187"/>
          </a:xfrm>
          <a:prstGeom prst="wedgeRectCallout">
            <a:avLst>
              <a:gd name="adj1" fmla="val -57538"/>
              <a:gd name="adj2" fmla="val 7112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Beatnik SF" pitchFamily="2" charset="0"/>
              </a:rPr>
              <a:t>In today’s society most things are computer based. They change everyone’s life. You may as well try and understand them!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690" y="4571850"/>
            <a:ext cx="1532237" cy="167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7"/>
    </mc:Choice>
    <mc:Fallback xmlns="">
      <p:transition spd="slow" advTm="1099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86779" y="1628800"/>
            <a:ext cx="61535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Big careers in…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834F98-5402-4615-805E-93C39AD95F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07" y="2828417"/>
            <a:ext cx="6527561" cy="28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2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8"/>
    </mc:Choice>
    <mc:Fallback xmlns="">
      <p:transition spd="slow" advTm="110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86779" y="1628800"/>
            <a:ext cx="61535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What is Computer Science Anyway?</a:t>
            </a:r>
            <a:endParaRPr lang="en-GB" sz="2800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5"/>
    </mc:Choice>
    <mc:Fallback xmlns="">
      <p:transition spd="slow" advTm="1099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86779" y="1628800"/>
            <a:ext cx="6153573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What’s next?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r>
              <a:rPr lang="en-GB" sz="2400" dirty="0">
                <a:latin typeface="Beatnik SF" pitchFamily="2" charset="0"/>
              </a:rPr>
              <a:t>If you want any more information about the course, or have any questions feel free to speak to any of the teachers in the department</a:t>
            </a:r>
          </a:p>
          <a:p>
            <a:endParaRPr lang="en-GB" sz="2400" dirty="0">
              <a:latin typeface="Beatnik SF" pitchFamily="2" charset="0"/>
            </a:endParaRPr>
          </a:p>
          <a:p>
            <a:endParaRPr lang="en-GB" sz="2400" dirty="0">
              <a:latin typeface="Beatnik SF" pitchFamily="2" charset="0"/>
            </a:endParaRPr>
          </a:p>
          <a:p>
            <a:r>
              <a:rPr lang="en-GB" sz="2400" dirty="0">
                <a:latin typeface="Beatnik SF" pitchFamily="2" charset="0"/>
              </a:rPr>
              <a:t>Mr Gordon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3"/>
    </mc:Choice>
    <mc:Fallback xmlns="">
      <p:transition spd="slow" advTm="109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86779" y="1628800"/>
            <a:ext cx="615357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What is Computer Science Anyway?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latin typeface="Beatnik SF" pitchFamily="2" charset="0"/>
              </a:rPr>
              <a:t>Computer scientists design new software, solve computing problems and develop different ways to use technology.</a:t>
            </a:r>
          </a:p>
          <a:p>
            <a:pPr algn="ctr"/>
            <a:endParaRPr lang="en-GB" sz="2800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86779" y="1628800"/>
            <a:ext cx="6153573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What is Computer Science Anyway?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latin typeface="Beatnik SF" pitchFamily="2" charset="0"/>
              </a:rPr>
              <a:t>All computer scientists rely on </a:t>
            </a:r>
            <a:r>
              <a:rPr lang="en-US" sz="2400" b="1" dirty="0">
                <a:latin typeface="Beatnik SF" pitchFamily="2" charset="0"/>
              </a:rPr>
              <a:t>‘computational thinking’</a:t>
            </a:r>
            <a:r>
              <a:rPr lang="en-US" sz="2400" dirty="0">
                <a:latin typeface="Beatnik SF" pitchFamily="2" charset="0"/>
              </a:rPr>
              <a:t> – this involves looking at a problem and working out a way a computer might be able to help you solve it. </a:t>
            </a:r>
          </a:p>
          <a:p>
            <a:pPr algn="ctr"/>
            <a:endParaRPr lang="en-GB" sz="2800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7"/>
    </mc:Choice>
    <mc:Fallback xmlns="">
      <p:transition spd="slow" advTm="1098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86779" y="1628800"/>
            <a:ext cx="615357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What will I do?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Beatnik SF" pitchFamily="2" charset="0"/>
              </a:rPr>
              <a:t>Learn about computer systems and hardware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Beatnik SF" pitchFamily="2" charset="0"/>
              </a:rPr>
              <a:t>Knowledge of network security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Beatnik SF" pitchFamily="2" charset="0"/>
              </a:rPr>
              <a:t>Develop computational thinking through coding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Beatnik SF" pitchFamily="2" charset="0"/>
              </a:rPr>
              <a:t>Problem solving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Beatnik SF" pitchFamily="2" charset="0"/>
              </a:rPr>
              <a:t>Write your own programs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8"/>
    </mc:Choice>
    <mc:Fallback xmlns="">
      <p:transition spd="slow" advTm="1092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B69AB-B0EA-4A2F-AF2A-42B6CF4B3513}"/>
              </a:ext>
            </a:extLst>
          </p:cNvPr>
          <p:cNvSpPr txBox="1"/>
          <p:nvPr/>
        </p:nvSpPr>
        <p:spPr>
          <a:xfrm>
            <a:off x="1586779" y="1628800"/>
            <a:ext cx="6153573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Why choose Computer Science?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Beatnik SF" pitchFamily="2" charset="0"/>
              </a:rPr>
              <a:t>Computers are changing every part of our lives at an ever increasing rate – why not drive the future?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Beatnik SF" pitchFamily="2" charset="0"/>
              </a:rPr>
              <a:t>In this GCSE: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Experience programming and making new software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Find out how hackers attack computers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Discover how computers work 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Solve logical problems</a:t>
            </a:r>
          </a:p>
          <a:p>
            <a:pPr algn="ctr"/>
            <a:endParaRPr lang="en-GB" sz="2800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3"/>
    </mc:Choice>
    <mc:Fallback xmlns="">
      <p:transition spd="slow" advTm="110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B69AB-B0EA-4A2F-AF2A-42B6CF4B3513}"/>
              </a:ext>
            </a:extLst>
          </p:cNvPr>
          <p:cNvSpPr txBox="1"/>
          <p:nvPr/>
        </p:nvSpPr>
        <p:spPr>
          <a:xfrm>
            <a:off x="1586779" y="1628800"/>
            <a:ext cx="6153573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CPU Design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Beatnik SF" pitchFamily="2" charset="0"/>
              </a:rPr>
              <a:t>The brain of any computer is the CPU 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GB" sz="2000" dirty="0">
                <a:latin typeface="Beatnik SF" pitchFamily="2" charset="0"/>
              </a:rPr>
              <a:t>The UK is a world leader of CPU design 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GB" sz="2000" dirty="0">
                <a:latin typeface="Beatnik SF" pitchFamily="2" charset="0"/>
              </a:rPr>
              <a:t>Made by ARM, who are based in Cambridge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GB" sz="2000" dirty="0">
                <a:latin typeface="Beatnik SF" pitchFamily="2" charset="0"/>
              </a:rPr>
              <a:t>ARM chips are used in almost all </a:t>
            </a:r>
            <a:br>
              <a:rPr lang="en-GB" sz="2000" dirty="0">
                <a:latin typeface="Beatnik SF" pitchFamily="2" charset="0"/>
              </a:rPr>
            </a:br>
            <a:r>
              <a:rPr lang="en-GB" sz="2000" dirty="0">
                <a:latin typeface="Beatnik SF" pitchFamily="2" charset="0"/>
              </a:rPr>
              <a:t>mobile phones including iPhones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endParaRPr lang="en-GB" sz="2000" dirty="0">
              <a:latin typeface="Beatnik SF" pitchFamily="2" charset="0"/>
            </a:endParaRPr>
          </a:p>
          <a:p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Are you the person who</a:t>
            </a:r>
            <a:br>
              <a:rPr lang="en-GB" sz="2000" dirty="0">
                <a:solidFill>
                  <a:srgbClr val="7030A0"/>
                </a:solidFill>
                <a:latin typeface="Beatnik SF" pitchFamily="2" charset="0"/>
              </a:rPr>
            </a:b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will design the next </a:t>
            </a:r>
            <a:br>
              <a:rPr lang="en-GB" sz="2000" dirty="0">
                <a:solidFill>
                  <a:srgbClr val="7030A0"/>
                </a:solidFill>
                <a:latin typeface="Beatnik SF" pitchFamily="2" charset="0"/>
              </a:rPr>
            </a:b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generation of devices?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81B77E-F849-4698-AB4D-4B6F96900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680" y="3185499"/>
            <a:ext cx="3845284" cy="39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4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4"/>
    </mc:Choice>
    <mc:Fallback xmlns="">
      <p:transition spd="slow" advTm="1091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E00179-EA7B-4A7A-A54A-89477D4238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9208"/>
            <a:ext cx="9144000" cy="621029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B69AB-B0EA-4A2F-AF2A-42B6CF4B3513}"/>
              </a:ext>
            </a:extLst>
          </p:cNvPr>
          <p:cNvSpPr txBox="1"/>
          <p:nvPr/>
        </p:nvSpPr>
        <p:spPr>
          <a:xfrm>
            <a:off x="1586779" y="1628800"/>
            <a:ext cx="615357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Drones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Beatnik SF" pitchFamily="2" charset="0"/>
              </a:rPr>
              <a:t>Drones are already used for film making, </a:t>
            </a:r>
            <a:br>
              <a:rPr lang="en-GB" sz="2000" dirty="0">
                <a:latin typeface="Beatnik SF" pitchFamily="2" charset="0"/>
              </a:rPr>
            </a:br>
            <a:r>
              <a:rPr lang="en-GB" sz="2000" dirty="0">
                <a:latin typeface="Beatnik SF" pitchFamily="2" charset="0"/>
              </a:rPr>
              <a:t>search &amp; rescue and surveying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GB" sz="2000" dirty="0">
                <a:latin typeface="Beatnik SF" pitchFamily="2" charset="0"/>
              </a:rPr>
              <a:t>In the future, deliveries to your house could be made by drone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GB" sz="2000" dirty="0">
                <a:latin typeface="Beatnik SF" pitchFamily="2" charset="0"/>
              </a:rPr>
              <a:t>They will need programmers to tell them where and when to go each day</a:t>
            </a:r>
          </a:p>
          <a:p>
            <a:pPr indent="-457200"/>
            <a:endParaRPr lang="en-GB" sz="2000" dirty="0">
              <a:latin typeface="Beatnik SF" pitchFamily="2" charset="0"/>
            </a:endParaRPr>
          </a:p>
          <a:p>
            <a:pPr indent="-457200"/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Would you like to be a part of this future?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1"/>
    </mc:Choice>
    <mc:Fallback xmlns="">
      <p:transition spd="slow" advTm="1090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560840" cy="56886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216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eatnik SF" pitchFamily="2" charset="0"/>
              </a:rPr>
              <a:t>GCSE Computer Science</a:t>
            </a:r>
          </a:p>
        </p:txBody>
      </p:sp>
      <p:sp>
        <p:nvSpPr>
          <p:cNvPr id="9" name="AutoShape 2" descr="Image result for computer scienc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28" y="257754"/>
            <a:ext cx="648072" cy="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9" y="257120"/>
            <a:ext cx="74835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15616" y="1412776"/>
            <a:ext cx="6990998" cy="489654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B69AB-B0EA-4A2F-AF2A-42B6CF4B3513}"/>
              </a:ext>
            </a:extLst>
          </p:cNvPr>
          <p:cNvSpPr txBox="1"/>
          <p:nvPr/>
        </p:nvSpPr>
        <p:spPr>
          <a:xfrm>
            <a:off x="1586779" y="1628800"/>
            <a:ext cx="615357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atnik SF" pitchFamily="2" charset="0"/>
              </a:rPr>
              <a:t>Robotics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Beatnik SF" pitchFamily="2" charset="0"/>
              </a:rPr>
              <a:t>We are finding more </a:t>
            </a:r>
            <a:br>
              <a:rPr lang="en-GB" sz="2000" dirty="0">
                <a:latin typeface="Beatnik SF" pitchFamily="2" charset="0"/>
              </a:rPr>
            </a:br>
            <a:r>
              <a:rPr lang="en-GB" sz="2000" dirty="0">
                <a:latin typeface="Beatnik SF" pitchFamily="2" charset="0"/>
              </a:rPr>
              <a:t>and more uses for robots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Robotic vacuums in the home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Car assembly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7030A0"/>
                </a:solidFill>
                <a:latin typeface="Beatnik SF" pitchFamily="2" charset="0"/>
              </a:rPr>
              <a:t>Clearing mines in a war zone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endParaRPr lang="en-GB" sz="2000" dirty="0">
              <a:latin typeface="Beatnik SF" pitchFamily="2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Beatnik SF" pitchFamily="2" charset="0"/>
              </a:rPr>
              <a:t>To make a robot you need to have </a:t>
            </a:r>
          </a:p>
          <a:p>
            <a:r>
              <a:rPr lang="en-GB" sz="2000" dirty="0">
                <a:latin typeface="Beatnik SF" pitchFamily="2" charset="0"/>
              </a:rPr>
              <a:t>a good understanding of how computers </a:t>
            </a:r>
          </a:p>
          <a:p>
            <a:r>
              <a:rPr lang="en-GB" sz="2000" dirty="0">
                <a:latin typeface="Beatnik SF" pitchFamily="2" charset="0"/>
              </a:rPr>
              <a:t>work and how to program them</a:t>
            </a: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  <a:p>
            <a:pPr algn="ctr"/>
            <a:endParaRPr lang="en-GB" sz="2800" b="1" dirty="0">
              <a:latin typeface="Beatnik SF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96EFF-F141-4A1B-9F76-DB0064D68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9581" y="2276872"/>
            <a:ext cx="3332979" cy="48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0"/>
    </mc:Choice>
    <mc:Fallback xmlns="">
      <p:transition spd="slow" advTm="1118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782</Words>
  <Application>Microsoft Office PowerPoint</Application>
  <PresentationFormat>On-screen Show (4:3)</PresentationFormat>
  <Paragraphs>282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Beatnik SF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Dann</dc:creator>
  <cp:lastModifiedBy>Faye Mckenzie</cp:lastModifiedBy>
  <cp:revision>38</cp:revision>
  <dcterms:created xsi:type="dcterms:W3CDTF">2019-03-26T08:21:54Z</dcterms:created>
  <dcterms:modified xsi:type="dcterms:W3CDTF">2023-03-09T11:12:42Z</dcterms:modified>
</cp:coreProperties>
</file>