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6" r:id="rId2"/>
    <p:sldId id="272" r:id="rId3"/>
    <p:sldId id="274" r:id="rId4"/>
    <p:sldId id="275" r:id="rId5"/>
    <p:sldId id="276" r:id="rId6"/>
    <p:sldId id="289" r:id="rId7"/>
    <p:sldId id="291" r:id="rId8"/>
    <p:sldId id="288" r:id="rId9"/>
    <p:sldId id="290" r:id="rId10"/>
    <p:sldId id="280" r:id="rId11"/>
    <p:sldId id="278" r:id="rId12"/>
    <p:sldId id="281" r:id="rId13"/>
    <p:sldId id="282" r:id="rId14"/>
    <p:sldId id="283" r:id="rId15"/>
    <p:sldId id="284" r:id="rId16"/>
    <p:sldId id="285" r:id="rId17"/>
    <p:sldId id="287" r:id="rId18"/>
    <p:sldId id="292" r:id="rId19"/>
    <p:sldId id="28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ye McKenzie" initials="FM" lastIdx="1" clrIdx="0">
    <p:extLst>
      <p:ext uri="{19B8F6BF-5375-455C-9EA6-DF929625EA0E}">
        <p15:presenceInfo xmlns:p15="http://schemas.microsoft.com/office/powerpoint/2012/main" userId="S-1-5-21-1991079053-1099571632-2370200791-925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BE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37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14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3-19T11:58:19.796" idx="1">
    <p:pos x="6340" y="1681"/>
    <p:text/>
    <p:extLst>
      <p:ext uri="{C676402C-5697-4E1C-873F-D02D1690AC5C}">
        <p15:threadingInfo xmlns:p15="http://schemas.microsoft.com/office/powerpoint/2012/main" timeZoneBias="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3-19T11:58:19.796" idx="1">
    <p:pos x="6340" y="1681"/>
    <p:text/>
    <p:extLst>
      <p:ext uri="{C676402C-5697-4E1C-873F-D02D1690AC5C}">
        <p15:threadingInfo xmlns:p15="http://schemas.microsoft.com/office/powerpoint/2012/main" timeZoneBias="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9EBED-10BC-4487-8D7C-ACEA44FA2AEF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3838-115B-490F-B081-641536D110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832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9EBED-10BC-4487-8D7C-ACEA44FA2AEF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3838-115B-490F-B081-641536D110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52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9EBED-10BC-4487-8D7C-ACEA44FA2AEF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3838-115B-490F-B081-641536D110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119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9EBED-10BC-4487-8D7C-ACEA44FA2AEF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3838-115B-490F-B081-641536D110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623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9EBED-10BC-4487-8D7C-ACEA44FA2AEF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3838-115B-490F-B081-641536D110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770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9EBED-10BC-4487-8D7C-ACEA44FA2AEF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3838-115B-490F-B081-641536D110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622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9EBED-10BC-4487-8D7C-ACEA44FA2AEF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3838-115B-490F-B081-641536D110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534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9EBED-10BC-4487-8D7C-ACEA44FA2AEF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3838-115B-490F-B081-641536D110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975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9EBED-10BC-4487-8D7C-ACEA44FA2AEF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3838-115B-490F-B081-641536D110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76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9EBED-10BC-4487-8D7C-ACEA44FA2AEF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3838-115B-490F-B081-641536D110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697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9EBED-10BC-4487-8D7C-ACEA44FA2AEF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3838-115B-490F-B081-641536D110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870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BE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9EBED-10BC-4487-8D7C-ACEA44FA2AEF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C3838-115B-490F-B081-641536D110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674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1TZrmxSKKQ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6772F3-C204-46CB-BE26-FB784D41AC6D}"/>
              </a:ext>
            </a:extLst>
          </p:cNvPr>
          <p:cNvSpPr/>
          <p:nvPr/>
        </p:nvSpPr>
        <p:spPr>
          <a:xfrm>
            <a:off x="0" y="0"/>
            <a:ext cx="12192000" cy="1215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B1B90A-653A-432C-9257-27B7F294919A}"/>
              </a:ext>
            </a:extLst>
          </p:cNvPr>
          <p:cNvSpPr txBox="1"/>
          <p:nvPr/>
        </p:nvSpPr>
        <p:spPr>
          <a:xfrm>
            <a:off x="1710490" y="125906"/>
            <a:ext cx="877102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latin typeface="Candy Buzz BTN" panose="020F0504010107060306" pitchFamily="34" charset="0"/>
              </a:rPr>
              <a:t>BTEC Travel and Tourism</a:t>
            </a:r>
          </a:p>
        </p:txBody>
      </p:sp>
      <p:pic>
        <p:nvPicPr>
          <p:cNvPr id="1026" name="Picture 2" descr="Hd Wallpapers For Desktop Background Free Download | Beach wallpaper, Beach  desktop backgrounds, Background hd wallpaper">
            <a:extLst>
              <a:ext uri="{FF2B5EF4-FFF2-40B4-BE49-F238E27FC236}">
                <a16:creationId xmlns:a16="http://schemas.microsoft.com/office/drawing/2014/main" id="{D2C23214-B8A8-416E-A6C9-9F67219D1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5246"/>
            <a:ext cx="12192000" cy="564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C463B12-BE82-4C8C-A6C2-A4F4E1B98E7B}"/>
              </a:ext>
            </a:extLst>
          </p:cNvPr>
          <p:cNvSpPr/>
          <p:nvPr/>
        </p:nvSpPr>
        <p:spPr>
          <a:xfrm>
            <a:off x="1029495" y="1852863"/>
            <a:ext cx="9745579" cy="439152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58F878-3631-4B99-9A33-D7AAFC7E0474}"/>
              </a:ext>
            </a:extLst>
          </p:cNvPr>
          <p:cNvSpPr txBox="1"/>
          <p:nvPr/>
        </p:nvSpPr>
        <p:spPr>
          <a:xfrm>
            <a:off x="1276748" y="3190304"/>
            <a:ext cx="12109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ndy Buzz BTN" panose="020F0504010107060306" pitchFamily="34" charset="0"/>
              </a:rPr>
              <a:t>Do you </a:t>
            </a:r>
          </a:p>
          <a:p>
            <a:r>
              <a:rPr lang="en-GB" sz="2800" dirty="0">
                <a:latin typeface="Candy Buzz BTN" panose="020F0504010107060306" pitchFamily="34" charset="0"/>
              </a:rPr>
              <a:t>Enjoy?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26727B5-5175-4026-B38B-64239E9808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015" b="11499"/>
          <a:stretch/>
        </p:blipFill>
        <p:spPr>
          <a:xfrm>
            <a:off x="2594810" y="2071834"/>
            <a:ext cx="7424472" cy="392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016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6772F3-C204-46CB-BE26-FB784D41AC6D}"/>
              </a:ext>
            </a:extLst>
          </p:cNvPr>
          <p:cNvSpPr/>
          <p:nvPr/>
        </p:nvSpPr>
        <p:spPr>
          <a:xfrm>
            <a:off x="0" y="0"/>
            <a:ext cx="12192000" cy="1215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B1B90A-653A-432C-9257-27B7F294919A}"/>
              </a:ext>
            </a:extLst>
          </p:cNvPr>
          <p:cNvSpPr txBox="1"/>
          <p:nvPr/>
        </p:nvSpPr>
        <p:spPr>
          <a:xfrm>
            <a:off x="1524000" y="210128"/>
            <a:ext cx="877102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Heather BTN" panose="030C0604030107040C05" pitchFamily="66" charset="0"/>
              </a:rPr>
              <a:t>Careers in travel and tourism</a:t>
            </a:r>
          </a:p>
        </p:txBody>
      </p:sp>
      <p:pic>
        <p:nvPicPr>
          <p:cNvPr id="1026" name="Picture 2" descr="Hd Wallpapers For Desktop Background Free Download | Beach wallpaper, Beach  desktop backgrounds, Background hd wallpaper">
            <a:extLst>
              <a:ext uri="{FF2B5EF4-FFF2-40B4-BE49-F238E27FC236}">
                <a16:creationId xmlns:a16="http://schemas.microsoft.com/office/drawing/2014/main" id="{D2C23214-B8A8-416E-A6C9-9F67219D1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3214"/>
            <a:ext cx="12192000" cy="564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C463B12-BE82-4C8C-A6C2-A4F4E1B98E7B}"/>
              </a:ext>
            </a:extLst>
          </p:cNvPr>
          <p:cNvSpPr/>
          <p:nvPr/>
        </p:nvSpPr>
        <p:spPr>
          <a:xfrm>
            <a:off x="922421" y="1925053"/>
            <a:ext cx="10425133" cy="439152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DD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58F878-3631-4B99-9A33-D7AAFC7E0474}"/>
              </a:ext>
            </a:extLst>
          </p:cNvPr>
          <p:cNvSpPr txBox="1"/>
          <p:nvPr/>
        </p:nvSpPr>
        <p:spPr>
          <a:xfrm>
            <a:off x="1345341" y="2410465"/>
            <a:ext cx="9322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200" dirty="0">
              <a:latin typeface="Candy Buzz BTN" panose="020F0504010107060306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4E1DB7-A21D-460F-8040-E8833FE05163}"/>
              </a:ext>
            </a:extLst>
          </p:cNvPr>
          <p:cNvSpPr txBox="1"/>
          <p:nvPr/>
        </p:nvSpPr>
        <p:spPr>
          <a:xfrm>
            <a:off x="1846236" y="2135657"/>
            <a:ext cx="95013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andy Round BTN" panose="020F0604020102040306" pitchFamily="34" charset="0"/>
              </a:rPr>
              <a:t>Watch this video it shows a man who has booked a holiday with First Choice for him and his family.</a:t>
            </a:r>
          </a:p>
          <a:p>
            <a:endParaRPr lang="en-GB" sz="3600" dirty="0">
              <a:latin typeface="Candy Round BTN" panose="020F0604020102040306" pitchFamily="34" charset="0"/>
            </a:endParaRPr>
          </a:p>
          <a:p>
            <a:r>
              <a:rPr lang="en-GB" sz="3600" dirty="0">
                <a:latin typeface="Candy Round BTN" panose="020F0604020102040306" pitchFamily="34" charset="0"/>
              </a:rPr>
              <a:t>You will see a range of different people carrying out jobs in the travel industry. </a:t>
            </a:r>
          </a:p>
          <a:p>
            <a:endParaRPr lang="en-GB" sz="3600" dirty="0">
              <a:latin typeface="Candy Round BTN" panose="020F0604020102040306" pitchFamily="34" charset="0"/>
            </a:endParaRPr>
          </a:p>
          <a:p>
            <a:r>
              <a:rPr lang="en-GB" sz="3600" b="1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Travel and Tourism</a:t>
            </a:r>
            <a:r>
              <a:rPr lang="en-GB" sz="3600" b="1" dirty="0">
                <a:solidFill>
                  <a:srgbClr val="0070C0"/>
                </a:solidFill>
              </a:rPr>
              <a:t> </a:t>
            </a:r>
          </a:p>
          <a:p>
            <a:endParaRPr lang="en-GB" sz="3600" dirty="0">
              <a:latin typeface="Candy Round BTN" panose="020F060402010204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339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6772F3-C204-46CB-BE26-FB784D41AC6D}"/>
              </a:ext>
            </a:extLst>
          </p:cNvPr>
          <p:cNvSpPr/>
          <p:nvPr/>
        </p:nvSpPr>
        <p:spPr>
          <a:xfrm>
            <a:off x="0" y="0"/>
            <a:ext cx="12192000" cy="1215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B1B90A-653A-432C-9257-27B7F294919A}"/>
              </a:ext>
            </a:extLst>
          </p:cNvPr>
          <p:cNvSpPr txBox="1"/>
          <p:nvPr/>
        </p:nvSpPr>
        <p:spPr>
          <a:xfrm>
            <a:off x="1524000" y="210128"/>
            <a:ext cx="877102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Heather BTN" panose="030C0604030107040C05" pitchFamily="66" charset="0"/>
              </a:rPr>
              <a:t>Careers in travel and tourism</a:t>
            </a:r>
          </a:p>
        </p:txBody>
      </p:sp>
      <p:pic>
        <p:nvPicPr>
          <p:cNvPr id="1026" name="Picture 2" descr="Hd Wallpapers For Desktop Background Free Download | Beach wallpaper, Beach  desktop backgrounds, Background hd wallpaper">
            <a:extLst>
              <a:ext uri="{FF2B5EF4-FFF2-40B4-BE49-F238E27FC236}">
                <a16:creationId xmlns:a16="http://schemas.microsoft.com/office/drawing/2014/main" id="{D2C23214-B8A8-416E-A6C9-9F67219D1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3214"/>
            <a:ext cx="12192000" cy="564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C463B12-BE82-4C8C-A6C2-A4F4E1B98E7B}"/>
              </a:ext>
            </a:extLst>
          </p:cNvPr>
          <p:cNvSpPr/>
          <p:nvPr/>
        </p:nvSpPr>
        <p:spPr>
          <a:xfrm>
            <a:off x="922421" y="1925053"/>
            <a:ext cx="10425133" cy="439152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DD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58F878-3631-4B99-9A33-D7AAFC7E0474}"/>
              </a:ext>
            </a:extLst>
          </p:cNvPr>
          <p:cNvSpPr txBox="1"/>
          <p:nvPr/>
        </p:nvSpPr>
        <p:spPr>
          <a:xfrm>
            <a:off x="1345341" y="2410465"/>
            <a:ext cx="64585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andy Buzz BTN" panose="020F0504010107060306" pitchFamily="34" charset="0"/>
              </a:rPr>
              <a:t>C</a:t>
            </a:r>
          </a:p>
          <a:p>
            <a:r>
              <a:rPr lang="en-GB" sz="3200" dirty="0">
                <a:latin typeface="Candy Buzz BTN" panose="020F0504010107060306" pitchFamily="34" charset="0"/>
              </a:rPr>
              <a:t>A</a:t>
            </a:r>
          </a:p>
          <a:p>
            <a:r>
              <a:rPr lang="en-GB" sz="3200" dirty="0">
                <a:latin typeface="Candy Buzz BTN" panose="020F0504010107060306" pitchFamily="34" charset="0"/>
              </a:rPr>
              <a:t>B</a:t>
            </a:r>
          </a:p>
          <a:p>
            <a:r>
              <a:rPr lang="en-GB" sz="3200" dirty="0">
                <a:latin typeface="Candy Buzz BTN" panose="020F0504010107060306" pitchFamily="34" charset="0"/>
              </a:rPr>
              <a:t>I</a:t>
            </a:r>
          </a:p>
          <a:p>
            <a:r>
              <a:rPr lang="en-GB" sz="3200" dirty="0">
                <a:latin typeface="Candy Buzz BTN" panose="020F0504010107060306" pitchFamily="34" charset="0"/>
              </a:rPr>
              <a:t>N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9" name="Slide Zoom 8">
                <a:extLst>
                  <a:ext uri="{FF2B5EF4-FFF2-40B4-BE49-F238E27FC236}">
                    <a16:creationId xmlns:a16="http://schemas.microsoft.com/office/drawing/2014/main" id="{5AB99046-0E16-4367-A50B-55967F9DD47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30677717"/>
                  </p:ext>
                </p:extLst>
              </p:nvPr>
            </p:nvGraphicFramePr>
            <p:xfrm>
              <a:off x="2670748" y="2127424"/>
              <a:ext cx="6850504" cy="3853408"/>
            </p:xfrm>
            <a:graphic>
              <a:graphicData uri="http://schemas.microsoft.com/office/powerpoint/2016/slidezoom">
                <pslz:sldZm>
                  <pslz:sldZmObj sldId="258" cId="779176800">
                    <pslz:zmPr id="{21FDFC1E-5CCB-4726-9D92-3E340218A16C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850504" cy="385340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9" name="Slide Zoom 8">
                <a:extLst>
                  <a:ext uri="{FF2B5EF4-FFF2-40B4-BE49-F238E27FC236}">
                    <a16:creationId xmlns:a16="http://schemas.microsoft.com/office/drawing/2014/main" id="{5AB99046-0E16-4367-A50B-55967F9DD47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70748" y="2127424"/>
                <a:ext cx="6850504" cy="3853408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61710D9E-D3EF-4843-97A4-239FEBEE84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6624" y="1968080"/>
            <a:ext cx="7480092" cy="417209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4679A0C-DB6C-4F96-A544-87521DDBD829}"/>
              </a:ext>
            </a:extLst>
          </p:cNvPr>
          <p:cNvSpPr txBox="1"/>
          <p:nvPr/>
        </p:nvSpPr>
        <p:spPr>
          <a:xfrm>
            <a:off x="10120746" y="2920100"/>
            <a:ext cx="64585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andy Buzz BTN" panose="020F0504010107060306" pitchFamily="34" charset="0"/>
              </a:rPr>
              <a:t>C</a:t>
            </a:r>
          </a:p>
          <a:p>
            <a:r>
              <a:rPr lang="en-GB" sz="3200" dirty="0">
                <a:latin typeface="Candy Buzz BTN" panose="020F0504010107060306" pitchFamily="34" charset="0"/>
              </a:rPr>
              <a:t>R</a:t>
            </a:r>
          </a:p>
          <a:p>
            <a:r>
              <a:rPr lang="en-GB" sz="3200" dirty="0">
                <a:latin typeface="Candy Buzz BTN" panose="020F0504010107060306" pitchFamily="34" charset="0"/>
              </a:rPr>
              <a:t>E</a:t>
            </a:r>
          </a:p>
          <a:p>
            <a:r>
              <a:rPr lang="en-GB" sz="3200" dirty="0">
                <a:latin typeface="Candy Buzz BTN" panose="020F0504010107060306" pitchFamily="34" charset="0"/>
              </a:rPr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1966727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6772F3-C204-46CB-BE26-FB784D41AC6D}"/>
              </a:ext>
            </a:extLst>
          </p:cNvPr>
          <p:cNvSpPr/>
          <p:nvPr/>
        </p:nvSpPr>
        <p:spPr>
          <a:xfrm>
            <a:off x="0" y="0"/>
            <a:ext cx="12192000" cy="1215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B1B90A-653A-432C-9257-27B7F294919A}"/>
              </a:ext>
            </a:extLst>
          </p:cNvPr>
          <p:cNvSpPr txBox="1"/>
          <p:nvPr/>
        </p:nvSpPr>
        <p:spPr>
          <a:xfrm>
            <a:off x="1524000" y="210128"/>
            <a:ext cx="877102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Heather BTN" panose="030C0604030107040C05" pitchFamily="66" charset="0"/>
              </a:rPr>
              <a:t>Careers in travel and tourism</a:t>
            </a:r>
          </a:p>
        </p:txBody>
      </p:sp>
      <p:pic>
        <p:nvPicPr>
          <p:cNvPr id="1026" name="Picture 2" descr="Hd Wallpapers For Desktop Background Free Download | Beach wallpaper, Beach  desktop backgrounds, Background hd wallpaper">
            <a:extLst>
              <a:ext uri="{FF2B5EF4-FFF2-40B4-BE49-F238E27FC236}">
                <a16:creationId xmlns:a16="http://schemas.microsoft.com/office/drawing/2014/main" id="{D2C23214-B8A8-416E-A6C9-9F67219D1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3214"/>
            <a:ext cx="12192000" cy="564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C463B12-BE82-4C8C-A6C2-A4F4E1B98E7B}"/>
              </a:ext>
            </a:extLst>
          </p:cNvPr>
          <p:cNvSpPr/>
          <p:nvPr/>
        </p:nvSpPr>
        <p:spPr>
          <a:xfrm>
            <a:off x="922421" y="1925053"/>
            <a:ext cx="10425133" cy="439152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DD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58F878-3631-4B99-9A33-D7AAFC7E0474}"/>
              </a:ext>
            </a:extLst>
          </p:cNvPr>
          <p:cNvSpPr txBox="1"/>
          <p:nvPr/>
        </p:nvSpPr>
        <p:spPr>
          <a:xfrm>
            <a:off x="1345341" y="2410465"/>
            <a:ext cx="9322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200" dirty="0">
              <a:latin typeface="Candy Buzz BTN" panose="020F0504010107060306" pitchFamily="34" charset="0"/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9" name="Slide Zoom 8">
                <a:extLst>
                  <a:ext uri="{FF2B5EF4-FFF2-40B4-BE49-F238E27FC236}">
                    <a16:creationId xmlns:a16="http://schemas.microsoft.com/office/drawing/2014/main" id="{5AB99046-0E16-4367-A50B-55967F9DD47A}"/>
                  </a:ext>
                </a:extLst>
              </p:cNvPr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2670748" y="2127424"/>
              <a:ext cx="6850504" cy="3853408"/>
            </p:xfrm>
            <a:graphic>
              <a:graphicData uri="http://schemas.microsoft.com/office/powerpoint/2016/slidezoom">
                <pslz:sldZm>
                  <pslz:sldZmObj sldId="258" cId="779176800">
                    <pslz:zmPr id="{21FDFC1E-5CCB-4726-9D92-3E340218A16C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850504" cy="385340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9" name="Slide Zoom 8">
                <a:extLst>
                  <a:ext uri="{FF2B5EF4-FFF2-40B4-BE49-F238E27FC236}">
                    <a16:creationId xmlns:a16="http://schemas.microsoft.com/office/drawing/2014/main" id="{5AB99046-0E16-4367-A50B-55967F9DD47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70748" y="2127424"/>
                <a:ext cx="6850504" cy="3853408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910EB990-BD95-4E30-A6B3-6DD47B77C52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608"/>
          <a:stretch/>
        </p:blipFill>
        <p:spPr>
          <a:xfrm>
            <a:off x="2637432" y="2077262"/>
            <a:ext cx="6917135" cy="408710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5FACC23-0EE8-4260-9867-01D9316C7030}"/>
              </a:ext>
            </a:extLst>
          </p:cNvPr>
          <p:cNvSpPr txBox="1"/>
          <p:nvPr/>
        </p:nvSpPr>
        <p:spPr>
          <a:xfrm>
            <a:off x="1345341" y="2410465"/>
            <a:ext cx="64585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andy Buzz BTN" panose="020F0504010107060306" pitchFamily="34" charset="0"/>
              </a:rPr>
              <a:t>T</a:t>
            </a:r>
          </a:p>
          <a:p>
            <a:r>
              <a:rPr lang="en-GB" sz="3200" dirty="0">
                <a:latin typeface="Candy Buzz BTN" panose="020F0504010107060306" pitchFamily="34" charset="0"/>
              </a:rPr>
              <a:t>R</a:t>
            </a:r>
          </a:p>
          <a:p>
            <a:r>
              <a:rPr lang="en-GB" sz="3200" dirty="0">
                <a:latin typeface="Candy Buzz BTN" panose="020F0504010107060306" pitchFamily="34" charset="0"/>
              </a:rPr>
              <a:t>A</a:t>
            </a:r>
          </a:p>
          <a:p>
            <a:r>
              <a:rPr lang="en-GB" sz="3200" dirty="0">
                <a:latin typeface="Candy Buzz BTN" panose="020F0504010107060306" pitchFamily="34" charset="0"/>
              </a:rPr>
              <a:t>V</a:t>
            </a:r>
          </a:p>
          <a:p>
            <a:r>
              <a:rPr lang="en-GB" sz="3200" dirty="0">
                <a:latin typeface="Candy Buzz BTN" panose="020F0504010107060306" pitchFamily="34" charset="0"/>
              </a:rPr>
              <a:t>E</a:t>
            </a:r>
          </a:p>
          <a:p>
            <a:r>
              <a:rPr lang="en-GB" sz="3200" dirty="0">
                <a:latin typeface="Candy Buzz BTN" panose="020F0504010107060306" pitchFamily="34" charset="0"/>
              </a:rPr>
              <a:t>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43217B-AB4F-49A9-A824-03637F61A513}"/>
              </a:ext>
            </a:extLst>
          </p:cNvPr>
          <p:cNvSpPr txBox="1"/>
          <p:nvPr/>
        </p:nvSpPr>
        <p:spPr>
          <a:xfrm>
            <a:off x="10078008" y="2685976"/>
            <a:ext cx="64585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andy Buzz BTN" panose="020F0504010107060306" pitchFamily="34" charset="0"/>
              </a:rPr>
              <a:t>A</a:t>
            </a:r>
          </a:p>
          <a:p>
            <a:r>
              <a:rPr lang="en-GB" sz="3200" dirty="0">
                <a:latin typeface="Candy Buzz BTN" panose="020F0504010107060306" pitchFamily="34" charset="0"/>
              </a:rPr>
              <a:t>G</a:t>
            </a:r>
          </a:p>
          <a:p>
            <a:r>
              <a:rPr lang="en-GB" sz="3200" dirty="0">
                <a:latin typeface="Candy Buzz BTN" panose="020F0504010107060306" pitchFamily="34" charset="0"/>
              </a:rPr>
              <a:t>E</a:t>
            </a:r>
          </a:p>
          <a:p>
            <a:r>
              <a:rPr lang="en-GB" sz="3200" dirty="0">
                <a:latin typeface="Candy Buzz BTN" panose="020F0504010107060306" pitchFamily="34" charset="0"/>
              </a:rPr>
              <a:t>N</a:t>
            </a:r>
          </a:p>
          <a:p>
            <a:r>
              <a:rPr lang="en-GB" sz="3200" dirty="0">
                <a:latin typeface="Candy Buzz BTN" panose="020F0504010107060306" pitchFamily="34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078034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6772F3-C204-46CB-BE26-FB784D41AC6D}"/>
              </a:ext>
            </a:extLst>
          </p:cNvPr>
          <p:cNvSpPr/>
          <p:nvPr/>
        </p:nvSpPr>
        <p:spPr>
          <a:xfrm>
            <a:off x="0" y="0"/>
            <a:ext cx="12192000" cy="1215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B1B90A-653A-432C-9257-27B7F294919A}"/>
              </a:ext>
            </a:extLst>
          </p:cNvPr>
          <p:cNvSpPr txBox="1"/>
          <p:nvPr/>
        </p:nvSpPr>
        <p:spPr>
          <a:xfrm>
            <a:off x="1524000" y="210128"/>
            <a:ext cx="877102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Heather BTN" panose="030C0604030107040C05" pitchFamily="66" charset="0"/>
              </a:rPr>
              <a:t>Careers in travel and tourism</a:t>
            </a:r>
          </a:p>
        </p:txBody>
      </p:sp>
      <p:pic>
        <p:nvPicPr>
          <p:cNvPr id="1026" name="Picture 2" descr="Hd Wallpapers For Desktop Background Free Download | Beach wallpaper, Beach  desktop backgrounds, Background hd wallpaper">
            <a:extLst>
              <a:ext uri="{FF2B5EF4-FFF2-40B4-BE49-F238E27FC236}">
                <a16:creationId xmlns:a16="http://schemas.microsoft.com/office/drawing/2014/main" id="{D2C23214-B8A8-416E-A6C9-9F67219D1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3214"/>
            <a:ext cx="12192000" cy="564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C463B12-BE82-4C8C-A6C2-A4F4E1B98E7B}"/>
              </a:ext>
            </a:extLst>
          </p:cNvPr>
          <p:cNvSpPr/>
          <p:nvPr/>
        </p:nvSpPr>
        <p:spPr>
          <a:xfrm>
            <a:off x="922421" y="1925053"/>
            <a:ext cx="10425133" cy="439152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DD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58F878-3631-4B99-9A33-D7AAFC7E0474}"/>
              </a:ext>
            </a:extLst>
          </p:cNvPr>
          <p:cNvSpPr txBox="1"/>
          <p:nvPr/>
        </p:nvSpPr>
        <p:spPr>
          <a:xfrm>
            <a:off x="1345341" y="2410465"/>
            <a:ext cx="9322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200" dirty="0">
              <a:latin typeface="Candy Buzz BTN" panose="020F0504010107060306" pitchFamily="34" charset="0"/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9" name="Slide Zoom 8">
                <a:extLst>
                  <a:ext uri="{FF2B5EF4-FFF2-40B4-BE49-F238E27FC236}">
                    <a16:creationId xmlns:a16="http://schemas.microsoft.com/office/drawing/2014/main" id="{5AB99046-0E16-4367-A50B-55967F9DD47A}"/>
                  </a:ext>
                </a:extLst>
              </p:cNvPr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2670748" y="2127424"/>
              <a:ext cx="6850504" cy="3853408"/>
            </p:xfrm>
            <a:graphic>
              <a:graphicData uri="http://schemas.microsoft.com/office/powerpoint/2016/slidezoom">
                <pslz:sldZm>
                  <pslz:sldZmObj sldId="258" cId="779176800">
                    <pslz:zmPr id="{21FDFC1E-5CCB-4726-9D92-3E340218A16C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850504" cy="385340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9" name="Slide Zoom 8">
                <a:extLst>
                  <a:ext uri="{FF2B5EF4-FFF2-40B4-BE49-F238E27FC236}">
                    <a16:creationId xmlns:a16="http://schemas.microsoft.com/office/drawing/2014/main" id="{5AB99046-0E16-4367-A50B-55967F9DD47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70748" y="2127424"/>
                <a:ext cx="6850504" cy="3853408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F5FACC23-0EE8-4260-9867-01D9316C7030}"/>
              </a:ext>
            </a:extLst>
          </p:cNvPr>
          <p:cNvSpPr txBox="1"/>
          <p:nvPr/>
        </p:nvSpPr>
        <p:spPr>
          <a:xfrm>
            <a:off x="1345341" y="2410465"/>
            <a:ext cx="645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200" dirty="0">
              <a:latin typeface="Candy Buzz BTN" panose="020F0504010107060306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0562AE-D81D-41E2-85B0-9DE87EFE9FA6}"/>
              </a:ext>
            </a:extLst>
          </p:cNvPr>
          <p:cNvSpPr txBox="1"/>
          <p:nvPr/>
        </p:nvSpPr>
        <p:spPr>
          <a:xfrm>
            <a:off x="1585822" y="2410465"/>
            <a:ext cx="64585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andy Buzz BTN" panose="020F0504010107060306" pitchFamily="34" charset="0"/>
              </a:rPr>
              <a:t>H</a:t>
            </a:r>
          </a:p>
          <a:p>
            <a:r>
              <a:rPr lang="en-GB" sz="3200" dirty="0">
                <a:latin typeface="Candy Buzz BTN" panose="020F0504010107060306" pitchFamily="34" charset="0"/>
              </a:rPr>
              <a:t>O</a:t>
            </a:r>
          </a:p>
          <a:p>
            <a:r>
              <a:rPr lang="en-GB" sz="3200" dirty="0">
                <a:latin typeface="Candy Buzz BTN" panose="020F0504010107060306" pitchFamily="34" charset="0"/>
              </a:rPr>
              <a:t>L</a:t>
            </a:r>
          </a:p>
          <a:p>
            <a:r>
              <a:rPr lang="en-GB" sz="3200" dirty="0">
                <a:latin typeface="Candy Buzz BTN" panose="020F0504010107060306" pitchFamily="34" charset="0"/>
              </a:rPr>
              <a:t>I</a:t>
            </a:r>
          </a:p>
          <a:p>
            <a:r>
              <a:rPr lang="en-GB" sz="3200" dirty="0">
                <a:latin typeface="Candy Buzz BTN" panose="020F0504010107060306" pitchFamily="34" charset="0"/>
              </a:rPr>
              <a:t>D</a:t>
            </a:r>
          </a:p>
          <a:p>
            <a:r>
              <a:rPr lang="en-GB" sz="3200" dirty="0">
                <a:latin typeface="Candy Buzz BTN" panose="020F0504010107060306" pitchFamily="34" charset="0"/>
              </a:rPr>
              <a:t>A</a:t>
            </a:r>
          </a:p>
          <a:p>
            <a:r>
              <a:rPr lang="en-GB" sz="3200" dirty="0">
                <a:latin typeface="Candy Buzz BTN" panose="020F0504010107060306" pitchFamily="34" charset="0"/>
              </a:rPr>
              <a:t>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1F5E6E-E897-44F5-B91D-DA145E469323}"/>
              </a:ext>
            </a:extLst>
          </p:cNvPr>
          <p:cNvSpPr txBox="1"/>
          <p:nvPr/>
        </p:nvSpPr>
        <p:spPr>
          <a:xfrm>
            <a:off x="10039089" y="3028532"/>
            <a:ext cx="6458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andy Buzz BTN" panose="020F0504010107060306" pitchFamily="34" charset="0"/>
              </a:rPr>
              <a:t>R</a:t>
            </a:r>
          </a:p>
          <a:p>
            <a:r>
              <a:rPr lang="en-GB" sz="3200" dirty="0">
                <a:latin typeface="Candy Buzz BTN" panose="020F0504010107060306" pitchFamily="34" charset="0"/>
              </a:rPr>
              <a:t>E</a:t>
            </a:r>
          </a:p>
          <a:p>
            <a:r>
              <a:rPr lang="en-GB" sz="3200" dirty="0">
                <a:latin typeface="Candy Buzz BTN" panose="020F0504010107060306" pitchFamily="34" charset="0"/>
              </a:rPr>
              <a:t>P</a:t>
            </a:r>
          </a:p>
        </p:txBody>
      </p:sp>
      <p:pic>
        <p:nvPicPr>
          <p:cNvPr id="17" name="Content Placeholder 3">
            <a:extLst>
              <a:ext uri="{FF2B5EF4-FFF2-40B4-BE49-F238E27FC236}">
                <a16:creationId xmlns:a16="http://schemas.microsoft.com/office/drawing/2014/main" id="{111FD481-80F8-4F88-9F44-DE7E478C86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796" y="2130717"/>
            <a:ext cx="7486964" cy="381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773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6772F3-C204-46CB-BE26-FB784D41AC6D}"/>
              </a:ext>
            </a:extLst>
          </p:cNvPr>
          <p:cNvSpPr/>
          <p:nvPr/>
        </p:nvSpPr>
        <p:spPr>
          <a:xfrm>
            <a:off x="0" y="0"/>
            <a:ext cx="12192000" cy="1215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B1B90A-653A-432C-9257-27B7F294919A}"/>
              </a:ext>
            </a:extLst>
          </p:cNvPr>
          <p:cNvSpPr txBox="1"/>
          <p:nvPr/>
        </p:nvSpPr>
        <p:spPr>
          <a:xfrm>
            <a:off x="1524000" y="210128"/>
            <a:ext cx="877102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Heather BTN" panose="030C0604030107040C05" pitchFamily="66" charset="0"/>
              </a:rPr>
              <a:t>Careers in travel and tourism</a:t>
            </a:r>
          </a:p>
        </p:txBody>
      </p:sp>
      <p:pic>
        <p:nvPicPr>
          <p:cNvPr id="1026" name="Picture 2" descr="Hd Wallpapers For Desktop Background Free Download | Beach wallpaper, Beach  desktop backgrounds, Background hd wallpaper">
            <a:extLst>
              <a:ext uri="{FF2B5EF4-FFF2-40B4-BE49-F238E27FC236}">
                <a16:creationId xmlns:a16="http://schemas.microsoft.com/office/drawing/2014/main" id="{D2C23214-B8A8-416E-A6C9-9F67219D1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3214"/>
            <a:ext cx="12192000" cy="564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C463B12-BE82-4C8C-A6C2-A4F4E1B98E7B}"/>
              </a:ext>
            </a:extLst>
          </p:cNvPr>
          <p:cNvSpPr/>
          <p:nvPr/>
        </p:nvSpPr>
        <p:spPr>
          <a:xfrm>
            <a:off x="883431" y="2045693"/>
            <a:ext cx="10425133" cy="439152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DD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58F878-3631-4B99-9A33-D7AAFC7E0474}"/>
              </a:ext>
            </a:extLst>
          </p:cNvPr>
          <p:cNvSpPr txBox="1"/>
          <p:nvPr/>
        </p:nvSpPr>
        <p:spPr>
          <a:xfrm>
            <a:off x="1345341" y="2410465"/>
            <a:ext cx="9322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200" dirty="0">
              <a:latin typeface="Candy Buzz BTN" panose="020F0504010107060306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FACC23-0EE8-4260-9867-01D9316C7030}"/>
              </a:ext>
            </a:extLst>
          </p:cNvPr>
          <p:cNvSpPr txBox="1"/>
          <p:nvPr/>
        </p:nvSpPr>
        <p:spPr>
          <a:xfrm>
            <a:off x="1345341" y="2410465"/>
            <a:ext cx="645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200" dirty="0">
              <a:latin typeface="Candy Buzz BTN" panose="020F0504010107060306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0562AE-D81D-41E2-85B0-9DE87EFE9FA6}"/>
              </a:ext>
            </a:extLst>
          </p:cNvPr>
          <p:cNvSpPr txBox="1"/>
          <p:nvPr/>
        </p:nvSpPr>
        <p:spPr>
          <a:xfrm>
            <a:off x="1585822" y="2824959"/>
            <a:ext cx="64585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andy Buzz BTN" panose="020F0504010107060306" pitchFamily="34" charset="0"/>
              </a:rPr>
              <a:t>T</a:t>
            </a:r>
          </a:p>
          <a:p>
            <a:r>
              <a:rPr lang="en-GB" sz="3200" dirty="0">
                <a:latin typeface="Candy Buzz BTN" panose="020F0504010107060306" pitchFamily="34" charset="0"/>
              </a:rPr>
              <a:t>O</a:t>
            </a:r>
          </a:p>
          <a:p>
            <a:r>
              <a:rPr lang="en-GB" sz="3200" dirty="0">
                <a:latin typeface="Candy Buzz BTN" panose="020F0504010107060306" pitchFamily="34" charset="0"/>
              </a:rPr>
              <a:t>U</a:t>
            </a:r>
          </a:p>
          <a:p>
            <a:r>
              <a:rPr lang="en-GB" sz="3200" dirty="0">
                <a:latin typeface="Candy Buzz BTN" panose="020F0504010107060306" pitchFamily="34" charset="0"/>
              </a:rPr>
              <a:t>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1F5E6E-E897-44F5-B91D-DA145E469323}"/>
              </a:ext>
            </a:extLst>
          </p:cNvPr>
          <p:cNvSpPr txBox="1"/>
          <p:nvPr/>
        </p:nvSpPr>
        <p:spPr>
          <a:xfrm>
            <a:off x="10200207" y="2203890"/>
            <a:ext cx="64585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andy Buzz BTN" panose="020F0504010107060306" pitchFamily="34" charset="0"/>
              </a:rPr>
              <a:t>O</a:t>
            </a:r>
          </a:p>
          <a:p>
            <a:r>
              <a:rPr lang="en-GB" sz="3200" dirty="0">
                <a:latin typeface="Candy Buzz BTN" panose="020F0504010107060306" pitchFamily="34" charset="0"/>
              </a:rPr>
              <a:t>P</a:t>
            </a:r>
          </a:p>
          <a:p>
            <a:r>
              <a:rPr lang="en-GB" sz="3200" dirty="0">
                <a:latin typeface="Candy Buzz BTN" panose="020F0504010107060306" pitchFamily="34" charset="0"/>
              </a:rPr>
              <a:t>E</a:t>
            </a:r>
          </a:p>
          <a:p>
            <a:r>
              <a:rPr lang="en-GB" sz="3200" dirty="0">
                <a:latin typeface="Candy Buzz BTN" panose="020F0504010107060306" pitchFamily="34" charset="0"/>
              </a:rPr>
              <a:t>R</a:t>
            </a:r>
          </a:p>
          <a:p>
            <a:r>
              <a:rPr lang="en-GB" sz="3200" dirty="0">
                <a:latin typeface="Candy Buzz BTN" panose="020F0504010107060306" pitchFamily="34" charset="0"/>
              </a:rPr>
              <a:t>A</a:t>
            </a:r>
          </a:p>
          <a:p>
            <a:r>
              <a:rPr lang="en-GB" sz="3200" dirty="0">
                <a:latin typeface="Candy Buzz BTN" panose="020F0504010107060306" pitchFamily="34" charset="0"/>
              </a:rPr>
              <a:t>T</a:t>
            </a:r>
          </a:p>
          <a:p>
            <a:r>
              <a:rPr lang="en-GB" sz="3200" dirty="0">
                <a:latin typeface="Candy Buzz BTN" panose="020F0504010107060306" pitchFamily="34" charset="0"/>
              </a:rPr>
              <a:t>O</a:t>
            </a:r>
          </a:p>
          <a:p>
            <a:r>
              <a:rPr lang="en-GB" sz="3200" dirty="0">
                <a:latin typeface="Candy Buzz BTN" panose="020F0504010107060306" pitchFamily="34" charset="0"/>
              </a:rPr>
              <a:t>R</a:t>
            </a:r>
          </a:p>
        </p:txBody>
      </p:sp>
      <p:pic>
        <p:nvPicPr>
          <p:cNvPr id="14" name="Content Placeholder 3">
            <a:extLst>
              <a:ext uri="{FF2B5EF4-FFF2-40B4-BE49-F238E27FC236}">
                <a16:creationId xmlns:a16="http://schemas.microsoft.com/office/drawing/2014/main" id="{5BC1AB33-17B7-427D-AA14-06D6F23B2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809" y="2237400"/>
            <a:ext cx="7288379" cy="21925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2B3864-DCEF-475F-9F1B-50A7552C24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4" y="4408321"/>
            <a:ext cx="2988573" cy="180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891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6772F3-C204-46CB-BE26-FB784D41AC6D}"/>
              </a:ext>
            </a:extLst>
          </p:cNvPr>
          <p:cNvSpPr/>
          <p:nvPr/>
        </p:nvSpPr>
        <p:spPr>
          <a:xfrm>
            <a:off x="0" y="0"/>
            <a:ext cx="12192000" cy="1215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B1B90A-653A-432C-9257-27B7F294919A}"/>
              </a:ext>
            </a:extLst>
          </p:cNvPr>
          <p:cNvSpPr txBox="1"/>
          <p:nvPr/>
        </p:nvSpPr>
        <p:spPr>
          <a:xfrm>
            <a:off x="1524000" y="210128"/>
            <a:ext cx="877102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Heather BTN" panose="030C0604030107040C05" pitchFamily="66" charset="0"/>
              </a:rPr>
              <a:t>Careers in travel and tourism</a:t>
            </a:r>
          </a:p>
        </p:txBody>
      </p:sp>
      <p:pic>
        <p:nvPicPr>
          <p:cNvPr id="1026" name="Picture 2" descr="Hd Wallpapers For Desktop Background Free Download | Beach wallpaper, Beach  desktop backgrounds, Background hd wallpaper">
            <a:extLst>
              <a:ext uri="{FF2B5EF4-FFF2-40B4-BE49-F238E27FC236}">
                <a16:creationId xmlns:a16="http://schemas.microsoft.com/office/drawing/2014/main" id="{D2C23214-B8A8-416E-A6C9-9F67219D1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3214"/>
            <a:ext cx="12192000" cy="564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C463B12-BE82-4C8C-A6C2-A4F4E1B98E7B}"/>
              </a:ext>
            </a:extLst>
          </p:cNvPr>
          <p:cNvSpPr/>
          <p:nvPr/>
        </p:nvSpPr>
        <p:spPr>
          <a:xfrm>
            <a:off x="883433" y="1674403"/>
            <a:ext cx="10425133" cy="439152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DD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58F878-3631-4B99-9A33-D7AAFC7E0474}"/>
              </a:ext>
            </a:extLst>
          </p:cNvPr>
          <p:cNvSpPr txBox="1"/>
          <p:nvPr/>
        </p:nvSpPr>
        <p:spPr>
          <a:xfrm>
            <a:off x="1345341" y="2410465"/>
            <a:ext cx="9322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200" dirty="0">
              <a:latin typeface="Candy Buzz BTN" panose="020F0504010107060306" pitchFamily="34" charset="0"/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9" name="Slide Zoom 8">
                <a:extLst>
                  <a:ext uri="{FF2B5EF4-FFF2-40B4-BE49-F238E27FC236}">
                    <a16:creationId xmlns:a16="http://schemas.microsoft.com/office/drawing/2014/main" id="{5AB99046-0E16-4367-A50B-55967F9DD47A}"/>
                  </a:ext>
                </a:extLst>
              </p:cNvPr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2680304" y="2132939"/>
              <a:ext cx="6850504" cy="3853408"/>
            </p:xfrm>
            <a:graphic>
              <a:graphicData uri="http://schemas.microsoft.com/office/powerpoint/2016/slidezoom">
                <pslz:sldZm>
                  <pslz:sldZmObj sldId="258" cId="779176800">
                    <pslz:zmPr id="{21FDFC1E-5CCB-4726-9D92-3E340218A16C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850504" cy="385340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9" name="Slide Zoom 8">
                <a:extLst>
                  <a:ext uri="{FF2B5EF4-FFF2-40B4-BE49-F238E27FC236}">
                    <a16:creationId xmlns:a16="http://schemas.microsoft.com/office/drawing/2014/main" id="{5AB99046-0E16-4367-A50B-55967F9DD47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80304" y="2132939"/>
                <a:ext cx="6850504" cy="3853408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F5FACC23-0EE8-4260-9867-01D9316C7030}"/>
              </a:ext>
            </a:extLst>
          </p:cNvPr>
          <p:cNvSpPr txBox="1"/>
          <p:nvPr/>
        </p:nvSpPr>
        <p:spPr>
          <a:xfrm>
            <a:off x="1345341" y="2410465"/>
            <a:ext cx="645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200" dirty="0">
              <a:latin typeface="Candy Buzz BTN" panose="020F0504010107060306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0562AE-D81D-41E2-85B0-9DE87EFE9FA6}"/>
              </a:ext>
            </a:extLst>
          </p:cNvPr>
          <p:cNvSpPr txBox="1"/>
          <p:nvPr/>
        </p:nvSpPr>
        <p:spPr>
          <a:xfrm>
            <a:off x="1622195" y="2346672"/>
            <a:ext cx="64585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andy Buzz BTN" panose="020F0504010107060306" pitchFamily="34" charset="0"/>
              </a:rPr>
              <a:t>C</a:t>
            </a:r>
          </a:p>
          <a:p>
            <a:r>
              <a:rPr lang="en-GB" sz="3200" dirty="0">
                <a:latin typeface="Candy Buzz BTN" panose="020F0504010107060306" pitchFamily="34" charset="0"/>
              </a:rPr>
              <a:t>R</a:t>
            </a:r>
          </a:p>
          <a:p>
            <a:r>
              <a:rPr lang="en-GB" sz="3200" dirty="0">
                <a:latin typeface="Candy Buzz BTN" panose="020F0504010107060306" pitchFamily="34" charset="0"/>
              </a:rPr>
              <a:t>U</a:t>
            </a:r>
          </a:p>
          <a:p>
            <a:r>
              <a:rPr lang="en-GB" sz="3200" dirty="0">
                <a:latin typeface="Candy Buzz BTN" panose="020F0504010107060306" pitchFamily="34" charset="0"/>
              </a:rPr>
              <a:t>I</a:t>
            </a:r>
          </a:p>
          <a:p>
            <a:r>
              <a:rPr lang="en-GB" sz="3200" dirty="0">
                <a:latin typeface="Candy Buzz BTN" panose="020F0504010107060306" pitchFamily="34" charset="0"/>
              </a:rPr>
              <a:t>S</a:t>
            </a:r>
          </a:p>
          <a:p>
            <a:r>
              <a:rPr lang="en-GB" sz="3200" dirty="0">
                <a:latin typeface="Candy Buzz BTN" panose="020F0504010107060306" pitchFamily="34" charset="0"/>
              </a:rPr>
              <a:t>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1F5E6E-E897-44F5-B91D-DA145E469323}"/>
              </a:ext>
            </a:extLst>
          </p:cNvPr>
          <p:cNvSpPr txBox="1"/>
          <p:nvPr/>
        </p:nvSpPr>
        <p:spPr>
          <a:xfrm>
            <a:off x="10190265" y="2700250"/>
            <a:ext cx="64585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andy Buzz BTN" panose="020F0504010107060306" pitchFamily="34" charset="0"/>
              </a:rPr>
              <a:t>S</a:t>
            </a:r>
          </a:p>
          <a:p>
            <a:r>
              <a:rPr lang="en-GB" sz="3200" dirty="0">
                <a:latin typeface="Candy Buzz BTN" panose="020F0504010107060306" pitchFamily="34" charset="0"/>
              </a:rPr>
              <a:t>H</a:t>
            </a:r>
          </a:p>
          <a:p>
            <a:r>
              <a:rPr lang="en-GB" sz="3200" dirty="0">
                <a:latin typeface="Candy Buzz BTN" panose="020F0504010107060306" pitchFamily="34" charset="0"/>
              </a:rPr>
              <a:t>I</a:t>
            </a:r>
          </a:p>
          <a:p>
            <a:r>
              <a:rPr lang="en-GB" sz="3200" dirty="0">
                <a:latin typeface="Candy Buzz BTN" panose="020F0504010107060306" pitchFamily="34" charset="0"/>
              </a:rPr>
              <a:t>P</a:t>
            </a:r>
          </a:p>
        </p:txBody>
      </p:sp>
      <p:pic>
        <p:nvPicPr>
          <p:cNvPr id="17" name="Content Placeholder 3">
            <a:extLst>
              <a:ext uri="{FF2B5EF4-FFF2-40B4-BE49-F238E27FC236}">
                <a16:creationId xmlns:a16="http://schemas.microsoft.com/office/drawing/2014/main" id="{99CE1E17-FF35-48D5-A083-12FF6D7860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304" y="2045693"/>
            <a:ext cx="7005607" cy="394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495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6772F3-C204-46CB-BE26-FB784D41AC6D}"/>
              </a:ext>
            </a:extLst>
          </p:cNvPr>
          <p:cNvSpPr/>
          <p:nvPr/>
        </p:nvSpPr>
        <p:spPr>
          <a:xfrm>
            <a:off x="0" y="0"/>
            <a:ext cx="12192000" cy="1215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B1B90A-653A-432C-9257-27B7F294919A}"/>
              </a:ext>
            </a:extLst>
          </p:cNvPr>
          <p:cNvSpPr txBox="1"/>
          <p:nvPr/>
        </p:nvSpPr>
        <p:spPr>
          <a:xfrm>
            <a:off x="1524000" y="210128"/>
            <a:ext cx="877102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Heather BTN" panose="030C0604030107040C05" pitchFamily="66" charset="0"/>
              </a:rPr>
              <a:t>Is this course right for me?</a:t>
            </a:r>
          </a:p>
        </p:txBody>
      </p:sp>
      <p:pic>
        <p:nvPicPr>
          <p:cNvPr id="1026" name="Picture 2" descr="Hd Wallpapers For Desktop Background Free Download | Beach wallpaper, Beach  desktop backgrounds, Background hd wallpaper">
            <a:extLst>
              <a:ext uri="{FF2B5EF4-FFF2-40B4-BE49-F238E27FC236}">
                <a16:creationId xmlns:a16="http://schemas.microsoft.com/office/drawing/2014/main" id="{D2C23214-B8A8-416E-A6C9-9F67219D1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3214"/>
            <a:ext cx="12192000" cy="564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C463B12-BE82-4C8C-A6C2-A4F4E1B98E7B}"/>
              </a:ext>
            </a:extLst>
          </p:cNvPr>
          <p:cNvSpPr/>
          <p:nvPr/>
        </p:nvSpPr>
        <p:spPr>
          <a:xfrm>
            <a:off x="883433" y="1674403"/>
            <a:ext cx="10425133" cy="439152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DD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58F878-3631-4B99-9A33-D7AAFC7E0474}"/>
              </a:ext>
            </a:extLst>
          </p:cNvPr>
          <p:cNvSpPr txBox="1"/>
          <p:nvPr/>
        </p:nvSpPr>
        <p:spPr>
          <a:xfrm>
            <a:off x="1379621" y="2003754"/>
            <a:ext cx="97462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3200" dirty="0">
                <a:latin typeface="Candy Round BTN" panose="020F0604020102040306" pitchFamily="34" charset="0"/>
              </a:rPr>
              <a:t>Are you curious about different places and cultures?</a:t>
            </a:r>
          </a:p>
          <a:p>
            <a:endParaRPr lang="en-GB" sz="3200" dirty="0">
              <a:latin typeface="Candy Round BTN" panose="020F0604020102040306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3200" dirty="0">
                <a:latin typeface="Candy Round BTN" panose="020F0604020102040306" pitchFamily="34" charset="0"/>
              </a:rPr>
              <a:t>Do you like helping people? </a:t>
            </a:r>
          </a:p>
          <a:p>
            <a:endParaRPr lang="en-GB" sz="3200" dirty="0">
              <a:latin typeface="Candy Round BTN" panose="020F0604020102040306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3200" dirty="0">
                <a:latin typeface="Candy Round BTN" panose="020F0604020102040306" pitchFamily="34" charset="0"/>
              </a:rPr>
              <a:t>Do you like to solve problems?</a:t>
            </a:r>
          </a:p>
          <a:p>
            <a:endParaRPr lang="en-GB" sz="3200" dirty="0">
              <a:latin typeface="Candy Round BTN" panose="020F0604020102040306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3200" dirty="0">
                <a:latin typeface="Candy Round BTN" panose="020F0604020102040306" pitchFamily="34" charset="0"/>
              </a:rPr>
              <a:t>Are you good at planning and organising?</a:t>
            </a:r>
          </a:p>
        </p:txBody>
      </p:sp>
    </p:spTree>
    <p:extLst>
      <p:ext uri="{BB962C8B-B14F-4D97-AF65-F5344CB8AC3E}">
        <p14:creationId xmlns:p14="http://schemas.microsoft.com/office/powerpoint/2010/main" val="27668979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6772F3-C204-46CB-BE26-FB784D41AC6D}"/>
              </a:ext>
            </a:extLst>
          </p:cNvPr>
          <p:cNvSpPr/>
          <p:nvPr/>
        </p:nvSpPr>
        <p:spPr>
          <a:xfrm>
            <a:off x="0" y="0"/>
            <a:ext cx="12192000" cy="1215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B1B90A-653A-432C-9257-27B7F294919A}"/>
              </a:ext>
            </a:extLst>
          </p:cNvPr>
          <p:cNvSpPr txBox="1"/>
          <p:nvPr/>
        </p:nvSpPr>
        <p:spPr>
          <a:xfrm>
            <a:off x="1524000" y="210128"/>
            <a:ext cx="877102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Heather BTN" panose="030C0604030107040C05" pitchFamily="66" charset="0"/>
              </a:rPr>
              <a:t>What Do Our Students Think?</a:t>
            </a:r>
          </a:p>
        </p:txBody>
      </p:sp>
      <p:pic>
        <p:nvPicPr>
          <p:cNvPr id="1026" name="Picture 2" descr="Hd Wallpapers For Desktop Background Free Download | Beach wallpaper, Beach  desktop backgrounds, Background hd wallpaper">
            <a:extLst>
              <a:ext uri="{FF2B5EF4-FFF2-40B4-BE49-F238E27FC236}">
                <a16:creationId xmlns:a16="http://schemas.microsoft.com/office/drawing/2014/main" id="{D2C23214-B8A8-416E-A6C9-9F67219D1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3214"/>
            <a:ext cx="12192000" cy="564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C463B12-BE82-4C8C-A6C2-A4F4E1B98E7B}"/>
              </a:ext>
            </a:extLst>
          </p:cNvPr>
          <p:cNvSpPr/>
          <p:nvPr/>
        </p:nvSpPr>
        <p:spPr>
          <a:xfrm>
            <a:off x="516313" y="1490488"/>
            <a:ext cx="9778707" cy="439152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DD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FACC23-0EE8-4260-9867-01D9316C7030}"/>
              </a:ext>
            </a:extLst>
          </p:cNvPr>
          <p:cNvSpPr txBox="1"/>
          <p:nvPr/>
        </p:nvSpPr>
        <p:spPr>
          <a:xfrm>
            <a:off x="1345341" y="2410465"/>
            <a:ext cx="645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200" dirty="0">
              <a:latin typeface="Candy Buzz BTN" panose="020F0504010107060306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56DB33B-BCA8-426B-A334-E3470EBE26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0551" y="4208454"/>
            <a:ext cx="1532237" cy="1673560"/>
          </a:xfrm>
          <a:prstGeom prst="rect">
            <a:avLst/>
          </a:prstGeom>
        </p:spPr>
      </p:pic>
      <p:sp>
        <p:nvSpPr>
          <p:cNvPr id="12" name="Rectangular Callout 3">
            <a:extLst>
              <a:ext uri="{FF2B5EF4-FFF2-40B4-BE49-F238E27FC236}">
                <a16:creationId xmlns:a16="http://schemas.microsoft.com/office/drawing/2014/main" id="{31E7576C-C1A0-423F-9939-44F334C146EE}"/>
              </a:ext>
            </a:extLst>
          </p:cNvPr>
          <p:cNvSpPr/>
          <p:nvPr/>
        </p:nvSpPr>
        <p:spPr>
          <a:xfrm>
            <a:off x="757989" y="2127424"/>
            <a:ext cx="4800599" cy="2394818"/>
          </a:xfrm>
          <a:prstGeom prst="wedgeRectCallout">
            <a:avLst>
              <a:gd name="adj1" fmla="val -3728"/>
              <a:gd name="adj2" fmla="val 77093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glow rad="127000">
              <a:schemeClr val="accent4">
                <a:lumMod val="40000"/>
                <a:lumOff val="6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</a:t>
            </a:r>
            <a:r>
              <a:rPr lang="en-GB" sz="2000" dirty="0"/>
              <a:t> </a:t>
            </a: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ndy Round BTN" panose="020F0604020102040306" pitchFamily="34" charset="0"/>
              </a:rPr>
              <a:t>really enjoyed this course as it was a new, interesting subject which gave me a good insight into different cultures &amp; landmarks around the world. It also gave me good computer skills using Word &amp; PowerPoint to display work,, which I have found to be useful especially now I am in sixth form. </a:t>
            </a:r>
          </a:p>
          <a:p>
            <a:pPr algn="ctr"/>
            <a:endParaRPr lang="en-GB" sz="2400" dirty="0">
              <a:solidFill>
                <a:schemeClr val="tx1"/>
              </a:solidFill>
              <a:latin typeface="Candy Round BTN" panose="020F0604020102040306" pitchFamily="34" charset="0"/>
            </a:endParaRPr>
          </a:p>
        </p:txBody>
      </p:sp>
      <p:sp>
        <p:nvSpPr>
          <p:cNvPr id="14" name="Rectangular Callout 14">
            <a:extLst>
              <a:ext uri="{FF2B5EF4-FFF2-40B4-BE49-F238E27FC236}">
                <a16:creationId xmlns:a16="http://schemas.microsoft.com/office/drawing/2014/main" id="{7139ECF2-F7F4-4087-8E13-6A7DB6406E2D}"/>
              </a:ext>
            </a:extLst>
          </p:cNvPr>
          <p:cNvSpPr/>
          <p:nvPr/>
        </p:nvSpPr>
        <p:spPr>
          <a:xfrm>
            <a:off x="6803881" y="2386916"/>
            <a:ext cx="3291443" cy="2111776"/>
          </a:xfrm>
          <a:prstGeom prst="wedgeRectCallout">
            <a:avLst>
              <a:gd name="adj1" fmla="val -57538"/>
              <a:gd name="adj2" fmla="val 71123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glow rad="127000">
              <a:schemeClr val="accent4">
                <a:lumMod val="40000"/>
                <a:lumOff val="6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Candy Round BTN" panose="020F0604020102040306" pitchFamily="34" charset="0"/>
              </a:rPr>
              <a:t>I have developed the customer service skills that will help me with my ambitions to become a travel agent. </a:t>
            </a:r>
          </a:p>
        </p:txBody>
      </p:sp>
    </p:spTree>
    <p:extLst>
      <p:ext uri="{BB962C8B-B14F-4D97-AF65-F5344CB8AC3E}">
        <p14:creationId xmlns:p14="http://schemas.microsoft.com/office/powerpoint/2010/main" val="16137376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6772F3-C204-46CB-BE26-FB784D41AC6D}"/>
              </a:ext>
            </a:extLst>
          </p:cNvPr>
          <p:cNvSpPr/>
          <p:nvPr/>
        </p:nvSpPr>
        <p:spPr>
          <a:xfrm>
            <a:off x="0" y="0"/>
            <a:ext cx="12192000" cy="1215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B1B90A-653A-432C-9257-27B7F294919A}"/>
              </a:ext>
            </a:extLst>
          </p:cNvPr>
          <p:cNvSpPr txBox="1"/>
          <p:nvPr/>
        </p:nvSpPr>
        <p:spPr>
          <a:xfrm>
            <a:off x="1524000" y="210128"/>
            <a:ext cx="877102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Heather BTN" panose="030C0604030107040C05" pitchFamily="66" charset="0"/>
              </a:rPr>
              <a:t>What Do Our Students Think?</a:t>
            </a:r>
          </a:p>
        </p:txBody>
      </p:sp>
      <p:pic>
        <p:nvPicPr>
          <p:cNvPr id="1026" name="Picture 2" descr="Hd Wallpapers For Desktop Background Free Download | Beach wallpaper, Beach  desktop backgrounds, Background hd wallpaper">
            <a:extLst>
              <a:ext uri="{FF2B5EF4-FFF2-40B4-BE49-F238E27FC236}">
                <a16:creationId xmlns:a16="http://schemas.microsoft.com/office/drawing/2014/main" id="{D2C23214-B8A8-416E-A6C9-9F67219D1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3214"/>
            <a:ext cx="12192000" cy="564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C463B12-BE82-4C8C-A6C2-A4F4E1B98E7B}"/>
              </a:ext>
            </a:extLst>
          </p:cNvPr>
          <p:cNvSpPr/>
          <p:nvPr/>
        </p:nvSpPr>
        <p:spPr>
          <a:xfrm>
            <a:off x="516313" y="1490488"/>
            <a:ext cx="9778707" cy="439152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DD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FACC23-0EE8-4260-9867-01D9316C7030}"/>
              </a:ext>
            </a:extLst>
          </p:cNvPr>
          <p:cNvSpPr txBox="1"/>
          <p:nvPr/>
        </p:nvSpPr>
        <p:spPr>
          <a:xfrm>
            <a:off x="1345341" y="2410465"/>
            <a:ext cx="645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200" dirty="0">
              <a:latin typeface="Candy Buzz BTN" panose="020F0504010107060306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56DB33B-BCA8-426B-A334-E3470EBE26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0551" y="4208454"/>
            <a:ext cx="1532237" cy="1673560"/>
          </a:xfrm>
          <a:prstGeom prst="rect">
            <a:avLst/>
          </a:prstGeom>
        </p:spPr>
      </p:pic>
      <p:sp>
        <p:nvSpPr>
          <p:cNvPr id="12" name="Rectangular Callout 3">
            <a:extLst>
              <a:ext uri="{FF2B5EF4-FFF2-40B4-BE49-F238E27FC236}">
                <a16:creationId xmlns:a16="http://schemas.microsoft.com/office/drawing/2014/main" id="{31E7576C-C1A0-423F-9939-44F334C146EE}"/>
              </a:ext>
            </a:extLst>
          </p:cNvPr>
          <p:cNvSpPr/>
          <p:nvPr/>
        </p:nvSpPr>
        <p:spPr>
          <a:xfrm>
            <a:off x="2169854" y="1821605"/>
            <a:ext cx="5651374" cy="2208857"/>
          </a:xfrm>
          <a:prstGeom prst="wedgeRectCallout">
            <a:avLst>
              <a:gd name="adj1" fmla="val -3728"/>
              <a:gd name="adj2" fmla="val 77093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glow rad="127000">
              <a:schemeClr val="accent4">
                <a:lumMod val="40000"/>
                <a:lumOff val="6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“My favourite part of the course was being able to study and research different countries across the world whilst looking into their cultures, seeing what they offer as a holiday destination and explaining how they would suit different types of visitors. I also loved making brochures on these destinations and creating a day to day itinerary for multiple customer types.” Libby Morgan </a:t>
            </a:r>
            <a:endParaRPr lang="en-GB" sz="2400" dirty="0">
              <a:solidFill>
                <a:schemeClr val="tx1"/>
              </a:solidFill>
              <a:latin typeface="Candy Round BTN" panose="020F060402010204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2131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6772F3-C204-46CB-BE26-FB784D41AC6D}"/>
              </a:ext>
            </a:extLst>
          </p:cNvPr>
          <p:cNvSpPr/>
          <p:nvPr/>
        </p:nvSpPr>
        <p:spPr>
          <a:xfrm>
            <a:off x="0" y="0"/>
            <a:ext cx="12192000" cy="1215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B1B90A-653A-432C-9257-27B7F294919A}"/>
              </a:ext>
            </a:extLst>
          </p:cNvPr>
          <p:cNvSpPr txBox="1"/>
          <p:nvPr/>
        </p:nvSpPr>
        <p:spPr>
          <a:xfrm>
            <a:off x="1524000" y="210128"/>
            <a:ext cx="877102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Heather BTN" panose="030C0604030107040C05" pitchFamily="66" charset="0"/>
              </a:rPr>
              <a:t>Next Steps…..</a:t>
            </a:r>
          </a:p>
        </p:txBody>
      </p:sp>
      <p:pic>
        <p:nvPicPr>
          <p:cNvPr id="1026" name="Picture 2" descr="Hd Wallpapers For Desktop Background Free Download | Beach wallpaper, Beach  desktop backgrounds, Background hd wallpaper">
            <a:extLst>
              <a:ext uri="{FF2B5EF4-FFF2-40B4-BE49-F238E27FC236}">
                <a16:creationId xmlns:a16="http://schemas.microsoft.com/office/drawing/2014/main" id="{D2C23214-B8A8-416E-A6C9-9F67219D1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3214"/>
            <a:ext cx="12192000" cy="564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C463B12-BE82-4C8C-A6C2-A4F4E1B98E7B}"/>
              </a:ext>
            </a:extLst>
          </p:cNvPr>
          <p:cNvSpPr/>
          <p:nvPr/>
        </p:nvSpPr>
        <p:spPr>
          <a:xfrm>
            <a:off x="883433" y="1674403"/>
            <a:ext cx="10425133" cy="439152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DD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58F878-3631-4B99-9A33-D7AAFC7E0474}"/>
              </a:ext>
            </a:extLst>
          </p:cNvPr>
          <p:cNvSpPr txBox="1"/>
          <p:nvPr/>
        </p:nvSpPr>
        <p:spPr>
          <a:xfrm>
            <a:off x="1345341" y="2410465"/>
            <a:ext cx="93226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Candy Round BTN" panose="020F0604020102040306" pitchFamily="34" charset="0"/>
              </a:rPr>
              <a:t>If you would like any more information about the course, or have any questions feel free to speak to</a:t>
            </a:r>
          </a:p>
          <a:p>
            <a:pPr algn="ctr"/>
            <a:r>
              <a:rPr lang="en-GB" sz="3200" dirty="0">
                <a:latin typeface="Beatnik SF" pitchFamily="2" charset="0"/>
              </a:rPr>
              <a:t> </a:t>
            </a:r>
          </a:p>
          <a:p>
            <a:pPr algn="ctr"/>
            <a:r>
              <a:rPr lang="en-GB" sz="3200" dirty="0">
                <a:latin typeface="Candy Round BTN" panose="020F0604020102040306" pitchFamily="34" charset="0"/>
              </a:rPr>
              <a:t>Mrs McKenzie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FACC23-0EE8-4260-9867-01D9316C7030}"/>
              </a:ext>
            </a:extLst>
          </p:cNvPr>
          <p:cNvSpPr txBox="1"/>
          <p:nvPr/>
        </p:nvSpPr>
        <p:spPr>
          <a:xfrm>
            <a:off x="1345341" y="2410465"/>
            <a:ext cx="645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200" dirty="0">
              <a:latin typeface="Candy Buzz BTN" panose="020F050401010706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86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6772F3-C204-46CB-BE26-FB784D41AC6D}"/>
              </a:ext>
            </a:extLst>
          </p:cNvPr>
          <p:cNvSpPr/>
          <p:nvPr/>
        </p:nvSpPr>
        <p:spPr>
          <a:xfrm>
            <a:off x="0" y="0"/>
            <a:ext cx="12192000" cy="1215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B1B90A-653A-432C-9257-27B7F294919A}"/>
              </a:ext>
            </a:extLst>
          </p:cNvPr>
          <p:cNvSpPr txBox="1"/>
          <p:nvPr/>
        </p:nvSpPr>
        <p:spPr>
          <a:xfrm>
            <a:off x="1287380" y="119277"/>
            <a:ext cx="877102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Candy Round BTN" panose="020F0604020102040306" pitchFamily="34" charset="0"/>
              </a:rPr>
              <a:t>What is it  all about ?</a:t>
            </a:r>
          </a:p>
        </p:txBody>
      </p:sp>
      <p:pic>
        <p:nvPicPr>
          <p:cNvPr id="1026" name="Picture 2" descr="Hd Wallpapers For Desktop Background Free Download | Beach wallpaper, Beach  desktop backgrounds, Background hd wallpaper">
            <a:extLst>
              <a:ext uri="{FF2B5EF4-FFF2-40B4-BE49-F238E27FC236}">
                <a16:creationId xmlns:a16="http://schemas.microsoft.com/office/drawing/2014/main" id="{D2C23214-B8A8-416E-A6C9-9F67219D1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1334"/>
            <a:ext cx="12192000" cy="564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C463B12-BE82-4C8C-A6C2-A4F4E1B98E7B}"/>
              </a:ext>
            </a:extLst>
          </p:cNvPr>
          <p:cNvSpPr/>
          <p:nvPr/>
        </p:nvSpPr>
        <p:spPr>
          <a:xfrm>
            <a:off x="854439" y="1718001"/>
            <a:ext cx="9932667" cy="463521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58F878-3631-4B99-9A33-D7AAFC7E0474}"/>
              </a:ext>
            </a:extLst>
          </p:cNvPr>
          <p:cNvSpPr txBox="1"/>
          <p:nvPr/>
        </p:nvSpPr>
        <p:spPr>
          <a:xfrm>
            <a:off x="1203158" y="1880082"/>
            <a:ext cx="1013440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ndy Round BTN" panose="020F0604020102040306" pitchFamily="34" charset="0"/>
              </a:rPr>
              <a:t>What’s not to like about seeing different travel destinations? </a:t>
            </a:r>
          </a:p>
          <a:p>
            <a:r>
              <a:rPr lang="en-GB" sz="2800" dirty="0">
                <a:latin typeface="Candy Round BTN" panose="020F0604020102040306" pitchFamily="34" charset="0"/>
              </a:rPr>
              <a:t>Meeting new people and helping them to experience new adventures! </a:t>
            </a:r>
          </a:p>
          <a:p>
            <a:endParaRPr lang="en-GB" sz="2800" dirty="0">
              <a:latin typeface="Candy Round BTN" panose="020F0604020102040306" pitchFamily="34" charset="0"/>
            </a:endParaRPr>
          </a:p>
          <a:p>
            <a:r>
              <a:rPr lang="en-GB" sz="2800" dirty="0">
                <a:latin typeface="Candy Round BTN" panose="020F0604020102040306" pitchFamily="34" charset="0"/>
              </a:rPr>
              <a:t>Travel and tourism is one of the </a:t>
            </a:r>
            <a:r>
              <a:rPr lang="en-GB" sz="2800" b="1" dirty="0">
                <a:latin typeface="Candy Round BTN" panose="020F0604020102040306" pitchFamily="34" charset="0"/>
              </a:rPr>
              <a:t>largest industries </a:t>
            </a:r>
            <a:r>
              <a:rPr lang="en-GB" sz="2800" dirty="0">
                <a:latin typeface="Candy Round BTN" panose="020F0604020102040306" pitchFamily="34" charset="0"/>
              </a:rPr>
              <a:t>in the world &amp; with more people travelling, It just keeps on growing. </a:t>
            </a:r>
          </a:p>
          <a:p>
            <a:endParaRPr lang="en-GB" sz="2800" dirty="0">
              <a:latin typeface="Candy Round BTN" panose="020F0604020102040306" pitchFamily="34" charset="0"/>
            </a:endParaRPr>
          </a:p>
          <a:p>
            <a:r>
              <a:rPr lang="en-GB" sz="2800" dirty="0">
                <a:latin typeface="Candy Round BTN" panose="020F0604020102040306" pitchFamily="34" charset="0"/>
              </a:rPr>
              <a:t>There’s a wide variety of jobs so plenty of choice to find one you’ll love!</a:t>
            </a:r>
          </a:p>
        </p:txBody>
      </p:sp>
    </p:spTree>
    <p:extLst>
      <p:ext uri="{BB962C8B-B14F-4D97-AF65-F5344CB8AC3E}">
        <p14:creationId xmlns:p14="http://schemas.microsoft.com/office/powerpoint/2010/main" val="3492698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6772F3-C204-46CB-BE26-FB784D41AC6D}"/>
              </a:ext>
            </a:extLst>
          </p:cNvPr>
          <p:cNvSpPr/>
          <p:nvPr/>
        </p:nvSpPr>
        <p:spPr>
          <a:xfrm>
            <a:off x="0" y="0"/>
            <a:ext cx="12192000" cy="1215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B1B90A-653A-432C-9257-27B7F294919A}"/>
              </a:ext>
            </a:extLst>
          </p:cNvPr>
          <p:cNvSpPr txBox="1"/>
          <p:nvPr/>
        </p:nvSpPr>
        <p:spPr>
          <a:xfrm>
            <a:off x="1524000" y="145929"/>
            <a:ext cx="877102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Candy Round BTN" panose="020F0604020102040306" pitchFamily="34" charset="0"/>
              </a:rPr>
              <a:t>What will I do? </a:t>
            </a:r>
          </a:p>
        </p:txBody>
      </p:sp>
      <p:pic>
        <p:nvPicPr>
          <p:cNvPr id="1026" name="Picture 2" descr="Hd Wallpapers For Desktop Background Free Download | Beach wallpaper, Beach  desktop backgrounds, Background hd wallpaper">
            <a:extLst>
              <a:ext uri="{FF2B5EF4-FFF2-40B4-BE49-F238E27FC236}">
                <a16:creationId xmlns:a16="http://schemas.microsoft.com/office/drawing/2014/main" id="{D2C23214-B8A8-416E-A6C9-9F67219D1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3214"/>
            <a:ext cx="12192000" cy="564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C463B12-BE82-4C8C-A6C2-A4F4E1B98E7B}"/>
              </a:ext>
            </a:extLst>
          </p:cNvPr>
          <p:cNvSpPr/>
          <p:nvPr/>
        </p:nvSpPr>
        <p:spPr>
          <a:xfrm>
            <a:off x="1041527" y="1880082"/>
            <a:ext cx="9745579" cy="439152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58F878-3631-4B99-9A33-D7AAFC7E0474}"/>
              </a:ext>
            </a:extLst>
          </p:cNvPr>
          <p:cNvSpPr txBox="1"/>
          <p:nvPr/>
        </p:nvSpPr>
        <p:spPr>
          <a:xfrm>
            <a:off x="1345341" y="2410465"/>
            <a:ext cx="932265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Candy Round BTN" panose="020F0604020102040306" pitchFamily="34" charset="0"/>
              </a:rPr>
              <a:t>Learn about different types of </a:t>
            </a:r>
            <a:r>
              <a:rPr lang="en-GB" sz="3200" b="1" dirty="0">
                <a:latin typeface="Candy Round BTN" panose="020F0604020102040306" pitchFamily="34" charset="0"/>
              </a:rPr>
              <a:t>destinations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Candy Round BTN" panose="020F0604020102040306" pitchFamily="34" charset="0"/>
              </a:rPr>
              <a:t>Knowledge of types of </a:t>
            </a:r>
            <a:r>
              <a:rPr lang="en-GB" sz="3200" b="1" dirty="0">
                <a:latin typeface="Candy Round BTN" panose="020F0604020102040306" pitchFamily="34" charset="0"/>
              </a:rPr>
              <a:t>travel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Candy Round BTN" panose="020F0604020102040306" pitchFamily="34" charset="0"/>
              </a:rPr>
              <a:t>Understand the needs of different </a:t>
            </a:r>
            <a:r>
              <a:rPr lang="en-GB" sz="3200" b="1" dirty="0">
                <a:latin typeface="Candy Round BTN" panose="020F0604020102040306" pitchFamily="34" charset="0"/>
              </a:rPr>
              <a:t>visitors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>
                <a:latin typeface="Candy Round BTN" panose="020F0604020102040306" pitchFamily="34" charset="0"/>
              </a:rPr>
              <a:t>Problem solving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Candy Round BTN" panose="020F0604020102040306" pitchFamily="34" charset="0"/>
              </a:rPr>
              <a:t>Design your own </a:t>
            </a:r>
            <a:r>
              <a:rPr lang="en-GB" sz="3200" b="1" dirty="0">
                <a:latin typeface="Candy Round BTN" panose="020F0604020102040306" pitchFamily="34" charset="0"/>
              </a:rPr>
              <a:t>holiday itineraries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Candy Round BTN" panose="020F0604020102040306" pitchFamily="34" charset="0"/>
              </a:rPr>
              <a:t>Develop your </a:t>
            </a:r>
            <a:r>
              <a:rPr lang="en-GB" sz="3200" b="1" dirty="0">
                <a:latin typeface="Candy Round BTN" panose="020F0604020102040306" pitchFamily="34" charset="0"/>
              </a:rPr>
              <a:t>mapping skills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>
                <a:latin typeface="Candy Round BTN" panose="020F0604020102040306" pitchFamily="34" charset="0"/>
              </a:rPr>
              <a:t>Visit</a:t>
            </a:r>
            <a:r>
              <a:rPr lang="en-GB" sz="3200" dirty="0">
                <a:latin typeface="Candy Round BTN" panose="020F0604020102040306" pitchFamily="34" charset="0"/>
              </a:rPr>
              <a:t> a travel and tourism organisation</a:t>
            </a:r>
          </a:p>
        </p:txBody>
      </p:sp>
    </p:spTree>
    <p:extLst>
      <p:ext uri="{BB962C8B-B14F-4D97-AF65-F5344CB8AC3E}">
        <p14:creationId xmlns:p14="http://schemas.microsoft.com/office/powerpoint/2010/main" val="2014738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6772F3-C204-46CB-BE26-FB784D41AC6D}"/>
              </a:ext>
            </a:extLst>
          </p:cNvPr>
          <p:cNvSpPr/>
          <p:nvPr/>
        </p:nvSpPr>
        <p:spPr>
          <a:xfrm>
            <a:off x="0" y="0"/>
            <a:ext cx="12192000" cy="1215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B1B90A-653A-432C-9257-27B7F294919A}"/>
              </a:ext>
            </a:extLst>
          </p:cNvPr>
          <p:cNvSpPr txBox="1"/>
          <p:nvPr/>
        </p:nvSpPr>
        <p:spPr>
          <a:xfrm>
            <a:off x="1524000" y="145929"/>
            <a:ext cx="877102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Heather BTN" panose="030C0604030107040C05" pitchFamily="66" charset="0"/>
              </a:rPr>
              <a:t>What qualities do I need? </a:t>
            </a:r>
          </a:p>
        </p:txBody>
      </p:sp>
      <p:pic>
        <p:nvPicPr>
          <p:cNvPr id="1026" name="Picture 2" descr="Hd Wallpapers For Desktop Background Free Download | Beach wallpaper, Beach  desktop backgrounds, Background hd wallpaper">
            <a:extLst>
              <a:ext uri="{FF2B5EF4-FFF2-40B4-BE49-F238E27FC236}">
                <a16:creationId xmlns:a16="http://schemas.microsoft.com/office/drawing/2014/main" id="{D2C23214-B8A8-416E-A6C9-9F67219D1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3214"/>
            <a:ext cx="12192000" cy="564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C463B12-BE82-4C8C-A6C2-A4F4E1B98E7B}"/>
              </a:ext>
            </a:extLst>
          </p:cNvPr>
          <p:cNvSpPr/>
          <p:nvPr/>
        </p:nvSpPr>
        <p:spPr>
          <a:xfrm>
            <a:off x="1041527" y="1880082"/>
            <a:ext cx="9745579" cy="439152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58F878-3631-4B99-9A33-D7AAFC7E0474}"/>
              </a:ext>
            </a:extLst>
          </p:cNvPr>
          <p:cNvSpPr txBox="1"/>
          <p:nvPr/>
        </p:nvSpPr>
        <p:spPr>
          <a:xfrm>
            <a:off x="1345341" y="2410465"/>
            <a:ext cx="932265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andy Buzz BTN" panose="020F0504010107060306" pitchFamily="34" charset="0"/>
              </a:rPr>
              <a:t>If you enjoy </a:t>
            </a:r>
            <a:r>
              <a:rPr lang="en-GB" sz="3200" b="1" dirty="0">
                <a:latin typeface="Candy Buzz BTN" panose="020F0504010107060306" pitchFamily="34" charset="0"/>
              </a:rPr>
              <a:t>helping others </a:t>
            </a:r>
            <a:r>
              <a:rPr lang="en-GB" sz="3200" dirty="0">
                <a:latin typeface="Candy Buzz BTN" panose="020F0504010107060306" pitchFamily="34" charset="0"/>
              </a:rPr>
              <a:t>and have a friendly and enthusiastic personality a career in travel and tourism is a great option! </a:t>
            </a:r>
          </a:p>
          <a:p>
            <a:endParaRPr lang="en-GB" sz="3200" dirty="0">
              <a:latin typeface="Candy Buzz BTN" panose="020F0504010107060306" pitchFamily="34" charset="0"/>
            </a:endParaRPr>
          </a:p>
          <a:p>
            <a:r>
              <a:rPr lang="en-GB" sz="3200" dirty="0">
                <a:latin typeface="Candy Buzz BTN" panose="020F0504010107060306" pitchFamily="34" charset="0"/>
              </a:rPr>
              <a:t>You will need to be good at problem solving, able to work well in a team and have a strong customer focus and excellent organisational skills.</a:t>
            </a:r>
          </a:p>
        </p:txBody>
      </p:sp>
    </p:spTree>
    <p:extLst>
      <p:ext uri="{BB962C8B-B14F-4D97-AF65-F5344CB8AC3E}">
        <p14:creationId xmlns:p14="http://schemas.microsoft.com/office/powerpoint/2010/main" val="2047030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6772F3-C204-46CB-BE26-FB784D41AC6D}"/>
              </a:ext>
            </a:extLst>
          </p:cNvPr>
          <p:cNvSpPr/>
          <p:nvPr/>
        </p:nvSpPr>
        <p:spPr>
          <a:xfrm>
            <a:off x="0" y="0"/>
            <a:ext cx="12192000" cy="1215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B1B90A-653A-432C-9257-27B7F294919A}"/>
              </a:ext>
            </a:extLst>
          </p:cNvPr>
          <p:cNvSpPr txBox="1"/>
          <p:nvPr/>
        </p:nvSpPr>
        <p:spPr>
          <a:xfrm>
            <a:off x="1524000" y="145929"/>
            <a:ext cx="877102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Heather BTN" panose="030C0604030107040C05" pitchFamily="66" charset="0"/>
              </a:rPr>
              <a:t>Course content</a:t>
            </a:r>
          </a:p>
        </p:txBody>
      </p:sp>
      <p:pic>
        <p:nvPicPr>
          <p:cNvPr id="1026" name="Picture 2" descr="Hd Wallpapers For Desktop Background Free Download | Beach wallpaper, Beach  desktop backgrounds, Background hd wallpaper">
            <a:extLst>
              <a:ext uri="{FF2B5EF4-FFF2-40B4-BE49-F238E27FC236}">
                <a16:creationId xmlns:a16="http://schemas.microsoft.com/office/drawing/2014/main" id="{D2C23214-B8A8-416E-A6C9-9F67219D1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3214"/>
            <a:ext cx="12192000" cy="564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C463B12-BE82-4C8C-A6C2-A4F4E1B98E7B}"/>
              </a:ext>
            </a:extLst>
          </p:cNvPr>
          <p:cNvSpPr/>
          <p:nvPr/>
        </p:nvSpPr>
        <p:spPr>
          <a:xfrm>
            <a:off x="922421" y="1925053"/>
            <a:ext cx="10425133" cy="439152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DD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58F878-3631-4B99-9A33-D7AAFC7E0474}"/>
              </a:ext>
            </a:extLst>
          </p:cNvPr>
          <p:cNvSpPr txBox="1"/>
          <p:nvPr/>
        </p:nvSpPr>
        <p:spPr>
          <a:xfrm>
            <a:off x="1345341" y="2410465"/>
            <a:ext cx="9322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200" dirty="0">
              <a:latin typeface="Candy Buzz BTN" panose="020F0504010107060306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8A4E67-1363-485B-BDAA-EC7F67CAAE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282472"/>
            <a:ext cx="9143999" cy="386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763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6772F3-C204-46CB-BE26-FB784D41AC6D}"/>
              </a:ext>
            </a:extLst>
          </p:cNvPr>
          <p:cNvSpPr/>
          <p:nvPr/>
        </p:nvSpPr>
        <p:spPr>
          <a:xfrm>
            <a:off x="0" y="0"/>
            <a:ext cx="12192000" cy="1215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B1B90A-653A-432C-9257-27B7F294919A}"/>
              </a:ext>
            </a:extLst>
          </p:cNvPr>
          <p:cNvSpPr txBox="1"/>
          <p:nvPr/>
        </p:nvSpPr>
        <p:spPr>
          <a:xfrm>
            <a:off x="1524000" y="145929"/>
            <a:ext cx="877102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Heather BTN" panose="030C0604030107040C05" pitchFamily="66" charset="0"/>
              </a:rPr>
              <a:t>INVESTIGATING Destinations</a:t>
            </a:r>
          </a:p>
        </p:txBody>
      </p:sp>
      <p:pic>
        <p:nvPicPr>
          <p:cNvPr id="1026" name="Picture 2" descr="Hd Wallpapers For Desktop Background Free Download | Beach wallpaper, Beach  desktop backgrounds, Background hd wallpaper">
            <a:extLst>
              <a:ext uri="{FF2B5EF4-FFF2-40B4-BE49-F238E27FC236}">
                <a16:creationId xmlns:a16="http://schemas.microsoft.com/office/drawing/2014/main" id="{D2C23214-B8A8-416E-A6C9-9F67219D1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3214"/>
            <a:ext cx="12192000" cy="564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C463B12-BE82-4C8C-A6C2-A4F4E1B98E7B}"/>
              </a:ext>
            </a:extLst>
          </p:cNvPr>
          <p:cNvSpPr/>
          <p:nvPr/>
        </p:nvSpPr>
        <p:spPr>
          <a:xfrm>
            <a:off x="922421" y="1925053"/>
            <a:ext cx="10425133" cy="439152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DDYou</a:t>
            </a:r>
            <a:r>
              <a:rPr lang="en-GB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58F878-3631-4B99-9A33-D7AAFC7E0474}"/>
              </a:ext>
            </a:extLst>
          </p:cNvPr>
          <p:cNvSpPr txBox="1"/>
          <p:nvPr/>
        </p:nvSpPr>
        <p:spPr>
          <a:xfrm>
            <a:off x="1345341" y="2410465"/>
            <a:ext cx="9322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200" dirty="0">
              <a:latin typeface="Candy Buzz BTN" panose="020F0504010107060306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4E1DB7-A21D-460F-8040-E8833FE05163}"/>
              </a:ext>
            </a:extLst>
          </p:cNvPr>
          <p:cNvSpPr txBox="1"/>
          <p:nvPr/>
        </p:nvSpPr>
        <p:spPr>
          <a:xfrm>
            <a:off x="1846236" y="2135657"/>
            <a:ext cx="9501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600" dirty="0">
              <a:latin typeface="Candy Round BTN" panose="020F0604020102040306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E50D4B-6677-48D6-BB16-B08110DE1AD3}"/>
              </a:ext>
            </a:extLst>
          </p:cNvPr>
          <p:cNvSpPr txBox="1"/>
          <p:nvPr/>
        </p:nvSpPr>
        <p:spPr>
          <a:xfrm>
            <a:off x="1626919" y="2410465"/>
            <a:ext cx="936331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Candy Round BTN" panose="020F0604020102040306" pitchFamily="34" charset="0"/>
              </a:rPr>
              <a:t>You will investigate 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GB" sz="4800" b="1" dirty="0">
                <a:latin typeface="Candy Round BTN" panose="020F0604020102040306" pitchFamily="34" charset="0"/>
              </a:rPr>
              <a:t>Cities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GB" sz="4800" b="1" dirty="0">
                <a:latin typeface="Candy Round BTN" panose="020F0604020102040306" pitchFamily="34" charset="0"/>
              </a:rPr>
              <a:t>Seaside resorts 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GB" sz="4800" b="1" dirty="0">
                <a:latin typeface="Candy Round BTN" panose="020F0604020102040306" pitchFamily="34" charset="0"/>
              </a:rPr>
              <a:t>Countryside areas</a:t>
            </a:r>
            <a:r>
              <a:rPr lang="en-GB" sz="4800" dirty="0">
                <a:latin typeface="Candy Round BTN" panose="020F0604020102040306" pitchFamily="34" charset="0"/>
              </a:rPr>
              <a:t>. </a:t>
            </a:r>
            <a:endParaRPr lang="en-GB" sz="2000" dirty="0">
              <a:latin typeface="Candy Round BTN" panose="020F0604020102040306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2299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6772F3-C204-46CB-BE26-FB784D41AC6D}"/>
              </a:ext>
            </a:extLst>
          </p:cNvPr>
          <p:cNvSpPr/>
          <p:nvPr/>
        </p:nvSpPr>
        <p:spPr>
          <a:xfrm>
            <a:off x="0" y="0"/>
            <a:ext cx="12192000" cy="1215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B1B90A-653A-432C-9257-27B7F294919A}"/>
              </a:ext>
            </a:extLst>
          </p:cNvPr>
          <p:cNvSpPr txBox="1"/>
          <p:nvPr/>
        </p:nvSpPr>
        <p:spPr>
          <a:xfrm>
            <a:off x="1524000" y="145929"/>
            <a:ext cx="877102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Heather BTN" panose="030C0604030107040C05" pitchFamily="66" charset="0"/>
              </a:rPr>
              <a:t>INVESTIGATING Destinations</a:t>
            </a:r>
          </a:p>
        </p:txBody>
      </p:sp>
      <p:pic>
        <p:nvPicPr>
          <p:cNvPr id="1026" name="Picture 2" descr="Hd Wallpapers For Desktop Background Free Download | Beach wallpaper, Beach  desktop backgrounds, Background hd wallpaper">
            <a:extLst>
              <a:ext uri="{FF2B5EF4-FFF2-40B4-BE49-F238E27FC236}">
                <a16:creationId xmlns:a16="http://schemas.microsoft.com/office/drawing/2014/main" id="{D2C23214-B8A8-416E-A6C9-9F67219D1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3214"/>
            <a:ext cx="12192000" cy="564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C463B12-BE82-4C8C-A6C2-A4F4E1B98E7B}"/>
              </a:ext>
            </a:extLst>
          </p:cNvPr>
          <p:cNvSpPr/>
          <p:nvPr/>
        </p:nvSpPr>
        <p:spPr>
          <a:xfrm>
            <a:off x="922421" y="1925053"/>
            <a:ext cx="10425133" cy="439152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DDYou</a:t>
            </a:r>
            <a:r>
              <a:rPr lang="en-GB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58F878-3631-4B99-9A33-D7AAFC7E0474}"/>
              </a:ext>
            </a:extLst>
          </p:cNvPr>
          <p:cNvSpPr txBox="1"/>
          <p:nvPr/>
        </p:nvSpPr>
        <p:spPr>
          <a:xfrm>
            <a:off x="1345341" y="2410465"/>
            <a:ext cx="9322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200" dirty="0">
              <a:latin typeface="Candy Buzz BTN" panose="020F0504010107060306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4E1DB7-A21D-460F-8040-E8833FE05163}"/>
              </a:ext>
            </a:extLst>
          </p:cNvPr>
          <p:cNvSpPr txBox="1"/>
          <p:nvPr/>
        </p:nvSpPr>
        <p:spPr>
          <a:xfrm>
            <a:off x="1846236" y="2135657"/>
            <a:ext cx="9501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600" dirty="0">
              <a:latin typeface="Candy Round BTN" panose="020F0604020102040306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E50D4B-6677-48D6-BB16-B08110DE1AD3}"/>
              </a:ext>
            </a:extLst>
          </p:cNvPr>
          <p:cNvSpPr txBox="1"/>
          <p:nvPr/>
        </p:nvSpPr>
        <p:spPr>
          <a:xfrm>
            <a:off x="1345341" y="2410465"/>
            <a:ext cx="9644895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andy Round BTN" panose="020F0604020102040306" pitchFamily="34" charset="0"/>
              </a:rPr>
              <a:t>You will consider factors that make the destination appealing;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3200" dirty="0">
                <a:latin typeface="Candy Round BTN" panose="020F0604020102040306" pitchFamily="34" charset="0"/>
              </a:rPr>
              <a:t>Visitor attractions 	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3200" dirty="0">
                <a:latin typeface="Candy Round BTN" panose="020F0604020102040306" pitchFamily="34" charset="0"/>
              </a:rPr>
              <a:t>Natural Features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3200" dirty="0">
                <a:latin typeface="Candy Round BTN" panose="020F0604020102040306" pitchFamily="34" charset="0"/>
              </a:rPr>
              <a:t>Range of accommodation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3200" dirty="0">
                <a:latin typeface="Candy Round BTN" panose="020F0604020102040306" pitchFamily="34" charset="0"/>
              </a:rPr>
              <a:t>Arts and entertainment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3200" dirty="0">
                <a:latin typeface="Candy Round BTN" panose="020F0604020102040306" pitchFamily="34" charset="0"/>
              </a:rPr>
              <a:t>Sightseeing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3200" dirty="0">
                <a:latin typeface="Candy Round BTN" panose="020F0604020102040306" pitchFamily="34" charset="0"/>
              </a:rPr>
              <a:t>Transport Links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4156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6772F3-C204-46CB-BE26-FB784D41AC6D}"/>
              </a:ext>
            </a:extLst>
          </p:cNvPr>
          <p:cNvSpPr/>
          <p:nvPr/>
        </p:nvSpPr>
        <p:spPr>
          <a:xfrm>
            <a:off x="0" y="0"/>
            <a:ext cx="12192000" cy="1215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B1B90A-653A-432C-9257-27B7F294919A}"/>
              </a:ext>
            </a:extLst>
          </p:cNvPr>
          <p:cNvSpPr txBox="1"/>
          <p:nvPr/>
        </p:nvSpPr>
        <p:spPr>
          <a:xfrm>
            <a:off x="475013" y="121276"/>
            <a:ext cx="10872541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Heather BTN" panose="030C0604030107040C05" pitchFamily="66" charset="0"/>
              </a:rPr>
              <a:t>INVESTIGATING  UK Destinations</a:t>
            </a:r>
          </a:p>
        </p:txBody>
      </p:sp>
      <p:pic>
        <p:nvPicPr>
          <p:cNvPr id="1026" name="Picture 2" descr="Hd Wallpapers For Desktop Background Free Download | Beach wallpaper, Beach  desktop backgrounds, Background hd wallpaper">
            <a:extLst>
              <a:ext uri="{FF2B5EF4-FFF2-40B4-BE49-F238E27FC236}">
                <a16:creationId xmlns:a16="http://schemas.microsoft.com/office/drawing/2014/main" id="{D2C23214-B8A8-416E-A6C9-9F67219D1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3214"/>
            <a:ext cx="12192000" cy="564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C463B12-BE82-4C8C-A6C2-A4F4E1B98E7B}"/>
              </a:ext>
            </a:extLst>
          </p:cNvPr>
          <p:cNvSpPr/>
          <p:nvPr/>
        </p:nvSpPr>
        <p:spPr>
          <a:xfrm>
            <a:off x="922421" y="1925053"/>
            <a:ext cx="10425133" cy="439152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DDYou</a:t>
            </a:r>
            <a:r>
              <a:rPr lang="en-GB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58F878-3631-4B99-9A33-D7AAFC7E0474}"/>
              </a:ext>
            </a:extLst>
          </p:cNvPr>
          <p:cNvSpPr txBox="1"/>
          <p:nvPr/>
        </p:nvSpPr>
        <p:spPr>
          <a:xfrm>
            <a:off x="1345341" y="2410465"/>
            <a:ext cx="9322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200" dirty="0">
              <a:latin typeface="Candy Buzz BTN" panose="020F0504010107060306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4E1DB7-A21D-460F-8040-E8833FE05163}"/>
              </a:ext>
            </a:extLst>
          </p:cNvPr>
          <p:cNvSpPr txBox="1"/>
          <p:nvPr/>
        </p:nvSpPr>
        <p:spPr>
          <a:xfrm>
            <a:off x="1846236" y="2135657"/>
            <a:ext cx="9501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600" dirty="0">
              <a:latin typeface="Candy Round BTN" panose="020F0604020102040306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E50D4B-6677-48D6-BB16-B08110DE1AD3}"/>
              </a:ext>
            </a:extLst>
          </p:cNvPr>
          <p:cNvSpPr txBox="1"/>
          <p:nvPr/>
        </p:nvSpPr>
        <p:spPr>
          <a:xfrm>
            <a:off x="1626919" y="2410465"/>
            <a:ext cx="93633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andy Round BTN" panose="020F0604020102040306" pitchFamily="34" charset="0"/>
              </a:rPr>
              <a:t>BOURNEMOUTH Beach has been voted the number 1 spot in the UK</a:t>
            </a:r>
          </a:p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00E5F7-8639-4FE8-BA1A-769C3B35B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857" y="2931206"/>
            <a:ext cx="4619190" cy="30675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A573E25-123F-4EF7-A948-6FD8B738EE64}"/>
              </a:ext>
            </a:extLst>
          </p:cNvPr>
          <p:cNvSpPr txBox="1"/>
          <p:nvPr/>
        </p:nvSpPr>
        <p:spPr>
          <a:xfrm>
            <a:off x="6820214" y="3255962"/>
            <a:ext cx="38077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ndy Round BTN" panose="020F0604020102040306" pitchFamily="34" charset="0"/>
              </a:rPr>
              <a:t>Could you be responsible for </a:t>
            </a:r>
            <a:r>
              <a:rPr lang="en-GB" sz="2800" b="1" dirty="0">
                <a:latin typeface="Candy Round BTN" panose="020F0604020102040306" pitchFamily="34" charset="0"/>
              </a:rPr>
              <a:t>marketing  and promoting </a:t>
            </a:r>
            <a:r>
              <a:rPr lang="en-GB" sz="2800" dirty="0">
                <a:latin typeface="Candy Round BTN" panose="020F0604020102040306" pitchFamily="34" charset="0"/>
              </a:rPr>
              <a:t>a destination, or </a:t>
            </a:r>
            <a:r>
              <a:rPr lang="en-GB" sz="2800" b="1" dirty="0">
                <a:latin typeface="Candy Round BTN" panose="020F0604020102040306" pitchFamily="34" charset="0"/>
              </a:rPr>
              <a:t>selling holid</a:t>
            </a:r>
            <a:r>
              <a:rPr lang="en-GB" sz="2800" dirty="0">
                <a:latin typeface="Candy Round BTN" panose="020F0604020102040306" pitchFamily="34" charset="0"/>
              </a:rPr>
              <a:t>ays to clients to destinations such as Bournemouth?</a:t>
            </a:r>
          </a:p>
        </p:txBody>
      </p:sp>
    </p:spTree>
    <p:extLst>
      <p:ext uri="{BB962C8B-B14F-4D97-AF65-F5344CB8AC3E}">
        <p14:creationId xmlns:p14="http://schemas.microsoft.com/office/powerpoint/2010/main" val="612811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6772F3-C204-46CB-BE26-FB784D41AC6D}"/>
              </a:ext>
            </a:extLst>
          </p:cNvPr>
          <p:cNvSpPr/>
          <p:nvPr/>
        </p:nvSpPr>
        <p:spPr>
          <a:xfrm>
            <a:off x="0" y="0"/>
            <a:ext cx="12192000" cy="1215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B1B90A-653A-432C-9257-27B7F294919A}"/>
              </a:ext>
            </a:extLst>
          </p:cNvPr>
          <p:cNvSpPr txBox="1"/>
          <p:nvPr/>
        </p:nvSpPr>
        <p:spPr>
          <a:xfrm>
            <a:off x="475013" y="121276"/>
            <a:ext cx="10872541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Heather BTN" panose="030C0604030107040C05" pitchFamily="66" charset="0"/>
              </a:rPr>
              <a:t>INTERNATIONAL Destinations</a:t>
            </a:r>
          </a:p>
        </p:txBody>
      </p:sp>
      <p:pic>
        <p:nvPicPr>
          <p:cNvPr id="1026" name="Picture 2" descr="Hd Wallpapers For Desktop Background Free Download | Beach wallpaper, Beach  desktop backgrounds, Background hd wallpaper">
            <a:extLst>
              <a:ext uri="{FF2B5EF4-FFF2-40B4-BE49-F238E27FC236}">
                <a16:creationId xmlns:a16="http://schemas.microsoft.com/office/drawing/2014/main" id="{D2C23214-B8A8-416E-A6C9-9F67219D1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3214"/>
            <a:ext cx="12192000" cy="564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C463B12-BE82-4C8C-A6C2-A4F4E1B98E7B}"/>
              </a:ext>
            </a:extLst>
          </p:cNvPr>
          <p:cNvSpPr/>
          <p:nvPr/>
        </p:nvSpPr>
        <p:spPr>
          <a:xfrm>
            <a:off x="922421" y="1925053"/>
            <a:ext cx="10425133" cy="439152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DDYou</a:t>
            </a:r>
            <a:r>
              <a:rPr lang="en-GB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58F878-3631-4B99-9A33-D7AAFC7E0474}"/>
              </a:ext>
            </a:extLst>
          </p:cNvPr>
          <p:cNvSpPr txBox="1"/>
          <p:nvPr/>
        </p:nvSpPr>
        <p:spPr>
          <a:xfrm>
            <a:off x="1345341" y="2410465"/>
            <a:ext cx="9322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200" dirty="0">
              <a:latin typeface="Candy Buzz BTN" panose="020F0504010107060306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4E1DB7-A21D-460F-8040-E8833FE05163}"/>
              </a:ext>
            </a:extLst>
          </p:cNvPr>
          <p:cNvSpPr txBox="1"/>
          <p:nvPr/>
        </p:nvSpPr>
        <p:spPr>
          <a:xfrm>
            <a:off x="1846236" y="2135657"/>
            <a:ext cx="9501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600" dirty="0">
              <a:latin typeface="Candy Round BTN" panose="020F0604020102040306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E50D4B-6677-48D6-BB16-B08110DE1AD3}"/>
              </a:ext>
            </a:extLst>
          </p:cNvPr>
          <p:cNvSpPr txBox="1"/>
          <p:nvPr/>
        </p:nvSpPr>
        <p:spPr>
          <a:xfrm>
            <a:off x="1483342" y="2191321"/>
            <a:ext cx="9363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andy Round BTN" panose="020F0604020102040306" pitchFamily="34" charset="0"/>
              </a:rPr>
              <a:t>Hawaii is the number 1 dream destination…………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573E25-123F-4EF7-A948-6FD8B738EE64}"/>
              </a:ext>
            </a:extLst>
          </p:cNvPr>
          <p:cNvSpPr txBox="1"/>
          <p:nvPr/>
        </p:nvSpPr>
        <p:spPr>
          <a:xfrm>
            <a:off x="6455815" y="3001132"/>
            <a:ext cx="448088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andy Round BTN" panose="020F0604020102040306" pitchFamily="34" charset="0"/>
              </a:rPr>
              <a:t>Could you aspire to work for a </a:t>
            </a:r>
            <a:r>
              <a:rPr lang="en-GB" sz="3200" b="1" dirty="0">
                <a:latin typeface="Candy Round BTN" panose="020F0604020102040306" pitchFamily="34" charset="0"/>
              </a:rPr>
              <a:t>major tour operator </a:t>
            </a:r>
            <a:r>
              <a:rPr lang="en-GB" sz="3200" dirty="0">
                <a:latin typeface="Candy Round BTN" panose="020F0604020102040306" pitchFamily="34" charset="0"/>
              </a:rPr>
              <a:t>and </a:t>
            </a:r>
            <a:r>
              <a:rPr lang="en-GB" sz="3200" b="1" dirty="0">
                <a:latin typeface="Candy Round BTN" panose="020F0604020102040306" pitchFamily="34" charset="0"/>
              </a:rPr>
              <a:t>design package holidays </a:t>
            </a:r>
            <a:r>
              <a:rPr lang="en-GB" sz="3200" dirty="0">
                <a:latin typeface="Candy Round BTN" panose="020F0604020102040306" pitchFamily="34" charset="0"/>
              </a:rPr>
              <a:t>and itineraries, or tailor made holidays for clients?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273D230-87C6-44EE-A5A1-EC1142691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5341" y="2872839"/>
            <a:ext cx="4340406" cy="317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445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432</TotalTime>
  <Words>642</Words>
  <Application>Microsoft Office PowerPoint</Application>
  <PresentationFormat>Widescreen</PresentationFormat>
  <Paragraphs>141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Beatnik SF</vt:lpstr>
      <vt:lpstr>Calibri</vt:lpstr>
      <vt:lpstr>Calibri Light</vt:lpstr>
      <vt:lpstr>Candy Buzz BTN</vt:lpstr>
      <vt:lpstr>Candy Round BTN</vt:lpstr>
      <vt:lpstr>Heather BTN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Faye McKenzie</dc:creator>
  <cp:lastModifiedBy>Faye Mckenzie</cp:lastModifiedBy>
  <cp:revision>42</cp:revision>
  <dcterms:created xsi:type="dcterms:W3CDTF">2018-03-09T11:36:43Z</dcterms:created>
  <dcterms:modified xsi:type="dcterms:W3CDTF">2023-03-08T12:05:38Z</dcterms:modified>
</cp:coreProperties>
</file>